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7" r:id="rId1"/>
  </p:sldMasterIdLst>
  <p:notesMasterIdLst>
    <p:notesMasterId r:id="rId140"/>
  </p:notesMasterIdLst>
  <p:handoutMasterIdLst>
    <p:handoutMasterId r:id="rId141"/>
  </p:handoutMasterIdLst>
  <p:sldIdLst>
    <p:sldId id="405" r:id="rId2"/>
    <p:sldId id="406" r:id="rId3"/>
    <p:sldId id="407" r:id="rId4"/>
    <p:sldId id="408" r:id="rId5"/>
    <p:sldId id="409" r:id="rId6"/>
    <p:sldId id="412" r:id="rId7"/>
    <p:sldId id="410" r:id="rId8"/>
    <p:sldId id="411" r:id="rId9"/>
    <p:sldId id="730" r:id="rId10"/>
    <p:sldId id="415" r:id="rId11"/>
    <p:sldId id="680" r:id="rId12"/>
    <p:sldId id="416" r:id="rId13"/>
    <p:sldId id="417" r:id="rId14"/>
    <p:sldId id="418" r:id="rId15"/>
    <p:sldId id="419" r:id="rId16"/>
    <p:sldId id="420" r:id="rId17"/>
    <p:sldId id="421" r:id="rId18"/>
    <p:sldId id="422" r:id="rId19"/>
    <p:sldId id="423" r:id="rId20"/>
    <p:sldId id="424" r:id="rId21"/>
    <p:sldId id="425" r:id="rId22"/>
    <p:sldId id="426" r:id="rId23"/>
    <p:sldId id="427" r:id="rId24"/>
    <p:sldId id="428" r:id="rId25"/>
    <p:sldId id="681" r:id="rId26"/>
    <p:sldId id="429" r:id="rId27"/>
    <p:sldId id="733" r:id="rId28"/>
    <p:sldId id="698" r:id="rId29"/>
    <p:sldId id="739" r:id="rId30"/>
    <p:sldId id="685" r:id="rId31"/>
    <p:sldId id="692" r:id="rId32"/>
    <p:sldId id="693" r:id="rId33"/>
    <p:sldId id="732" r:id="rId34"/>
    <p:sldId id="694" r:id="rId35"/>
    <p:sldId id="740" r:id="rId36"/>
    <p:sldId id="695" r:id="rId37"/>
    <p:sldId id="697" r:id="rId38"/>
    <p:sldId id="436" r:id="rId39"/>
    <p:sldId id="437" r:id="rId40"/>
    <p:sldId id="438" r:id="rId41"/>
    <p:sldId id="439" r:id="rId42"/>
    <p:sldId id="440" r:id="rId43"/>
    <p:sldId id="727" r:id="rId44"/>
    <p:sldId id="442" r:id="rId45"/>
    <p:sldId id="731" r:id="rId46"/>
    <p:sldId id="702" r:id="rId47"/>
    <p:sldId id="703" r:id="rId48"/>
    <p:sldId id="704" r:id="rId49"/>
    <p:sldId id="443" r:id="rId50"/>
    <p:sldId id="445" r:id="rId51"/>
    <p:sldId id="446" r:id="rId52"/>
    <p:sldId id="706" r:id="rId53"/>
    <p:sldId id="447" r:id="rId54"/>
    <p:sldId id="448" r:id="rId55"/>
    <p:sldId id="449" r:id="rId56"/>
    <p:sldId id="450" r:id="rId57"/>
    <p:sldId id="451" r:id="rId58"/>
    <p:sldId id="452" r:id="rId59"/>
    <p:sldId id="728" r:id="rId60"/>
    <p:sldId id="707" r:id="rId61"/>
    <p:sldId id="453" r:id="rId62"/>
    <p:sldId id="454" r:id="rId63"/>
    <p:sldId id="455" r:id="rId64"/>
    <p:sldId id="708" r:id="rId65"/>
    <p:sldId id="709" r:id="rId66"/>
    <p:sldId id="710" r:id="rId67"/>
    <p:sldId id="456" r:id="rId68"/>
    <p:sldId id="711" r:id="rId69"/>
    <p:sldId id="712" r:id="rId70"/>
    <p:sldId id="713" r:id="rId71"/>
    <p:sldId id="460" r:id="rId72"/>
    <p:sldId id="714" r:id="rId73"/>
    <p:sldId id="461" r:id="rId74"/>
    <p:sldId id="462" r:id="rId75"/>
    <p:sldId id="463" r:id="rId76"/>
    <p:sldId id="715" r:id="rId77"/>
    <p:sldId id="465" r:id="rId78"/>
    <p:sldId id="466" r:id="rId79"/>
    <p:sldId id="716" r:id="rId80"/>
    <p:sldId id="471" r:id="rId81"/>
    <p:sldId id="717" r:id="rId82"/>
    <p:sldId id="735" r:id="rId83"/>
    <p:sldId id="736" r:id="rId84"/>
    <p:sldId id="737" r:id="rId85"/>
    <p:sldId id="738" r:id="rId86"/>
    <p:sldId id="478" r:id="rId87"/>
    <p:sldId id="479" r:id="rId88"/>
    <p:sldId id="734" r:id="rId89"/>
    <p:sldId id="480" r:id="rId90"/>
    <p:sldId id="481" r:id="rId91"/>
    <p:sldId id="482" r:id="rId92"/>
    <p:sldId id="483" r:id="rId93"/>
    <p:sldId id="689" r:id="rId94"/>
    <p:sldId id="484" r:id="rId95"/>
    <p:sldId id="485" r:id="rId96"/>
    <p:sldId id="487" r:id="rId97"/>
    <p:sldId id="488" r:id="rId98"/>
    <p:sldId id="489" r:id="rId99"/>
    <p:sldId id="490" r:id="rId100"/>
    <p:sldId id="491" r:id="rId101"/>
    <p:sldId id="492" r:id="rId102"/>
    <p:sldId id="493" r:id="rId103"/>
    <p:sldId id="494" r:id="rId104"/>
    <p:sldId id="495" r:id="rId105"/>
    <p:sldId id="497" r:id="rId106"/>
    <p:sldId id="498" r:id="rId107"/>
    <p:sldId id="500" r:id="rId108"/>
    <p:sldId id="501" r:id="rId109"/>
    <p:sldId id="502" r:id="rId110"/>
    <p:sldId id="729" r:id="rId111"/>
    <p:sldId id="503" r:id="rId112"/>
    <p:sldId id="504" r:id="rId113"/>
    <p:sldId id="505" r:id="rId114"/>
    <p:sldId id="721" r:id="rId115"/>
    <p:sldId id="718" r:id="rId116"/>
    <p:sldId id="719" r:id="rId117"/>
    <p:sldId id="720" r:id="rId118"/>
    <p:sldId id="507" r:id="rId119"/>
    <p:sldId id="722" r:id="rId120"/>
    <p:sldId id="723" r:id="rId121"/>
    <p:sldId id="508" r:id="rId122"/>
    <p:sldId id="509" r:id="rId123"/>
    <p:sldId id="510" r:id="rId124"/>
    <p:sldId id="511" r:id="rId125"/>
    <p:sldId id="512" r:id="rId126"/>
    <p:sldId id="513" r:id="rId127"/>
    <p:sldId id="514" r:id="rId128"/>
    <p:sldId id="515" r:id="rId129"/>
    <p:sldId id="516" r:id="rId130"/>
    <p:sldId id="517" r:id="rId131"/>
    <p:sldId id="724" r:id="rId132"/>
    <p:sldId id="725" r:id="rId133"/>
    <p:sldId id="726" r:id="rId134"/>
    <p:sldId id="518" r:id="rId135"/>
    <p:sldId id="519" r:id="rId136"/>
    <p:sldId id="520" r:id="rId137"/>
    <p:sldId id="690" r:id="rId138"/>
    <p:sldId id="691" r:id="rId139"/>
  </p:sldIdLst>
  <p:sldSz cx="9144000" cy="6858000" type="screen4x3"/>
  <p:notesSz cx="7099300" cy="93853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6">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6230" autoAdjust="0"/>
    <p:restoredTop sz="80516" autoAdjust="0"/>
  </p:normalViewPr>
  <p:slideViewPr>
    <p:cSldViewPr>
      <p:cViewPr varScale="1">
        <p:scale>
          <a:sx n="92" d="100"/>
          <a:sy n="92" d="100"/>
        </p:scale>
        <p:origin x="1122" y="84"/>
      </p:cViewPr>
      <p:guideLst>
        <p:guide orient="horz" pos="2160"/>
        <p:guide pos="2880"/>
      </p:guideLst>
    </p:cSldViewPr>
  </p:slideViewPr>
  <p:outlineViewPr>
    <p:cViewPr>
      <p:scale>
        <a:sx n="33" d="100"/>
        <a:sy n="33" d="100"/>
      </p:scale>
      <p:origin x="0" y="4684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028" y="-114"/>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hdr" sz="quarter"/>
          </p:nvPr>
        </p:nvSpPr>
        <p:spPr bwMode="auto">
          <a:xfrm>
            <a:off x="0" y="1"/>
            <a:ext cx="3076672" cy="468644"/>
          </a:xfrm>
          <a:prstGeom prst="rect">
            <a:avLst/>
          </a:prstGeom>
          <a:noFill/>
          <a:ln w="9525">
            <a:noFill/>
            <a:miter lim="800000"/>
            <a:headEnd/>
            <a:tailEnd/>
          </a:ln>
          <a:effectLst/>
        </p:spPr>
        <p:txBody>
          <a:bodyPr vert="horz" wrap="square" lIns="94186" tIns="47094" rIns="94186" bIns="47094" numCol="1" anchor="t" anchorCtr="0" compatLnSpc="1">
            <a:prstTxWarp prst="textNoShape">
              <a:avLst/>
            </a:prstTxWarp>
          </a:bodyPr>
          <a:lstStyle>
            <a:lvl1pPr defTabSz="942038" eaLnBrk="0" hangingPunct="0">
              <a:defRPr sz="1300"/>
            </a:lvl1pPr>
          </a:lstStyle>
          <a:p>
            <a:pPr>
              <a:defRPr/>
            </a:pPr>
            <a:endParaRPr lang="en-US"/>
          </a:p>
        </p:txBody>
      </p:sp>
      <p:sp>
        <p:nvSpPr>
          <p:cNvPr id="302083" name="Rectangle 3"/>
          <p:cNvSpPr>
            <a:spLocks noGrp="1" noChangeArrowheads="1"/>
          </p:cNvSpPr>
          <p:nvPr>
            <p:ph type="dt" sz="quarter" idx="1"/>
          </p:nvPr>
        </p:nvSpPr>
        <p:spPr bwMode="auto">
          <a:xfrm>
            <a:off x="4021088" y="1"/>
            <a:ext cx="3076672" cy="468644"/>
          </a:xfrm>
          <a:prstGeom prst="rect">
            <a:avLst/>
          </a:prstGeom>
          <a:noFill/>
          <a:ln w="9525">
            <a:noFill/>
            <a:miter lim="800000"/>
            <a:headEnd/>
            <a:tailEnd/>
          </a:ln>
          <a:effectLst/>
        </p:spPr>
        <p:txBody>
          <a:bodyPr vert="horz" wrap="square" lIns="94186" tIns="47094" rIns="94186" bIns="47094" numCol="1" anchor="t" anchorCtr="0" compatLnSpc="1">
            <a:prstTxWarp prst="textNoShape">
              <a:avLst/>
            </a:prstTxWarp>
          </a:bodyPr>
          <a:lstStyle>
            <a:lvl1pPr algn="r" defTabSz="942038" eaLnBrk="0" hangingPunct="0">
              <a:defRPr sz="1300"/>
            </a:lvl1pPr>
          </a:lstStyle>
          <a:p>
            <a:pPr>
              <a:defRPr/>
            </a:pPr>
            <a:endParaRPr lang="en-US"/>
          </a:p>
        </p:txBody>
      </p:sp>
      <p:sp>
        <p:nvSpPr>
          <p:cNvPr id="302084" name="Rectangle 4"/>
          <p:cNvSpPr>
            <a:spLocks noGrp="1" noChangeArrowheads="1"/>
          </p:cNvSpPr>
          <p:nvPr>
            <p:ph type="ftr" sz="quarter" idx="2"/>
          </p:nvPr>
        </p:nvSpPr>
        <p:spPr bwMode="auto">
          <a:xfrm>
            <a:off x="0" y="8915105"/>
            <a:ext cx="3076672" cy="468644"/>
          </a:xfrm>
          <a:prstGeom prst="rect">
            <a:avLst/>
          </a:prstGeom>
          <a:noFill/>
          <a:ln w="9525">
            <a:noFill/>
            <a:miter lim="800000"/>
            <a:headEnd/>
            <a:tailEnd/>
          </a:ln>
          <a:effectLst/>
        </p:spPr>
        <p:txBody>
          <a:bodyPr vert="horz" wrap="square" lIns="94186" tIns="47094" rIns="94186" bIns="47094" numCol="1" anchor="b" anchorCtr="0" compatLnSpc="1">
            <a:prstTxWarp prst="textNoShape">
              <a:avLst/>
            </a:prstTxWarp>
          </a:bodyPr>
          <a:lstStyle>
            <a:lvl1pPr defTabSz="942038" eaLnBrk="0" hangingPunct="0">
              <a:defRPr sz="1300"/>
            </a:lvl1pPr>
          </a:lstStyle>
          <a:p>
            <a:pPr>
              <a:defRPr/>
            </a:pPr>
            <a:endParaRPr lang="en-US"/>
          </a:p>
        </p:txBody>
      </p:sp>
      <p:sp>
        <p:nvSpPr>
          <p:cNvPr id="302085" name="Rectangle 5"/>
          <p:cNvSpPr>
            <a:spLocks noGrp="1" noChangeArrowheads="1"/>
          </p:cNvSpPr>
          <p:nvPr>
            <p:ph type="sldNum" sz="quarter" idx="3"/>
          </p:nvPr>
        </p:nvSpPr>
        <p:spPr bwMode="auto">
          <a:xfrm>
            <a:off x="4021088" y="8915105"/>
            <a:ext cx="3076672" cy="468644"/>
          </a:xfrm>
          <a:prstGeom prst="rect">
            <a:avLst/>
          </a:prstGeom>
          <a:noFill/>
          <a:ln w="9525">
            <a:noFill/>
            <a:miter lim="800000"/>
            <a:headEnd/>
            <a:tailEnd/>
          </a:ln>
          <a:effectLst/>
        </p:spPr>
        <p:txBody>
          <a:bodyPr vert="horz" wrap="square" lIns="94186" tIns="47094" rIns="94186" bIns="47094" numCol="1" anchor="b" anchorCtr="0" compatLnSpc="1">
            <a:prstTxWarp prst="textNoShape">
              <a:avLst/>
            </a:prstTxWarp>
          </a:bodyPr>
          <a:lstStyle>
            <a:lvl1pPr algn="r" defTabSz="942038" eaLnBrk="0" hangingPunct="0">
              <a:defRPr sz="1300"/>
            </a:lvl1pPr>
          </a:lstStyle>
          <a:p>
            <a:pPr>
              <a:defRPr/>
            </a:pPr>
            <a:fld id="{C1CDC9F6-6977-47E3-AF99-D09B5AA1BC66}" type="slidenum">
              <a:rPr lang="en-US"/>
              <a:pPr>
                <a:defRPr/>
              </a:pPr>
              <a:t>‹#›</a:t>
            </a:fld>
            <a:endParaRPr lang="en-US"/>
          </a:p>
        </p:txBody>
      </p:sp>
    </p:spTree>
    <p:extLst>
      <p:ext uri="{BB962C8B-B14F-4D97-AF65-F5344CB8AC3E}">
        <p14:creationId xmlns:p14="http://schemas.microsoft.com/office/powerpoint/2010/main" val="2987670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3076672" cy="468644"/>
          </a:xfrm>
          <a:prstGeom prst="rect">
            <a:avLst/>
          </a:prstGeom>
          <a:noFill/>
          <a:ln w="9525">
            <a:noFill/>
            <a:miter lim="800000"/>
            <a:headEnd/>
            <a:tailEnd/>
          </a:ln>
          <a:effectLst/>
        </p:spPr>
        <p:txBody>
          <a:bodyPr vert="horz" wrap="square" lIns="94186" tIns="47094" rIns="94186" bIns="47094" numCol="1" anchor="t" anchorCtr="0" compatLnSpc="1">
            <a:prstTxWarp prst="textNoShape">
              <a:avLst/>
            </a:prstTxWarp>
          </a:bodyPr>
          <a:lstStyle>
            <a:lvl1pPr defTabSz="942038" eaLnBrk="0" hangingPunct="0">
              <a:defRPr sz="1300"/>
            </a:lvl1pPr>
          </a:lstStyle>
          <a:p>
            <a:pPr>
              <a:defRPr/>
            </a:pPr>
            <a:endParaRPr lang="en-US"/>
          </a:p>
        </p:txBody>
      </p:sp>
      <p:sp>
        <p:nvSpPr>
          <p:cNvPr id="36867" name="Rectangle 3"/>
          <p:cNvSpPr>
            <a:spLocks noGrp="1" noChangeArrowheads="1"/>
          </p:cNvSpPr>
          <p:nvPr>
            <p:ph type="dt" idx="1"/>
          </p:nvPr>
        </p:nvSpPr>
        <p:spPr bwMode="auto">
          <a:xfrm>
            <a:off x="4022629" y="1"/>
            <a:ext cx="3076671" cy="468644"/>
          </a:xfrm>
          <a:prstGeom prst="rect">
            <a:avLst/>
          </a:prstGeom>
          <a:noFill/>
          <a:ln w="9525">
            <a:noFill/>
            <a:miter lim="800000"/>
            <a:headEnd/>
            <a:tailEnd/>
          </a:ln>
          <a:effectLst/>
        </p:spPr>
        <p:txBody>
          <a:bodyPr vert="horz" wrap="square" lIns="94186" tIns="47094" rIns="94186" bIns="47094" numCol="1" anchor="t" anchorCtr="0" compatLnSpc="1">
            <a:prstTxWarp prst="textNoShape">
              <a:avLst/>
            </a:prstTxWarp>
          </a:bodyPr>
          <a:lstStyle>
            <a:lvl1pPr algn="r" defTabSz="942038" eaLnBrk="0" hangingPunct="0">
              <a:defRPr sz="13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03325" y="704850"/>
            <a:ext cx="4692650" cy="3519488"/>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45957" y="4458329"/>
            <a:ext cx="5207386" cy="4222453"/>
          </a:xfrm>
          <a:prstGeom prst="rect">
            <a:avLst/>
          </a:prstGeom>
          <a:noFill/>
          <a:ln w="9525">
            <a:noFill/>
            <a:miter lim="800000"/>
            <a:headEnd/>
            <a:tailEnd/>
          </a:ln>
          <a:effectLst/>
        </p:spPr>
        <p:txBody>
          <a:bodyPr vert="horz" wrap="square" lIns="94186" tIns="47094" rIns="94186" bIns="4709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916656"/>
            <a:ext cx="3076672" cy="468644"/>
          </a:xfrm>
          <a:prstGeom prst="rect">
            <a:avLst/>
          </a:prstGeom>
          <a:noFill/>
          <a:ln w="9525">
            <a:noFill/>
            <a:miter lim="800000"/>
            <a:headEnd/>
            <a:tailEnd/>
          </a:ln>
          <a:effectLst/>
        </p:spPr>
        <p:txBody>
          <a:bodyPr vert="horz" wrap="square" lIns="94186" tIns="47094" rIns="94186" bIns="47094" numCol="1" anchor="b" anchorCtr="0" compatLnSpc="1">
            <a:prstTxWarp prst="textNoShape">
              <a:avLst/>
            </a:prstTxWarp>
          </a:bodyPr>
          <a:lstStyle>
            <a:lvl1pPr defTabSz="942038" eaLnBrk="0" hangingPunct="0">
              <a:defRPr sz="1300"/>
            </a:lvl1pPr>
          </a:lstStyle>
          <a:p>
            <a:pPr>
              <a:defRPr/>
            </a:pPr>
            <a:endParaRPr lang="en-US"/>
          </a:p>
        </p:txBody>
      </p:sp>
      <p:sp>
        <p:nvSpPr>
          <p:cNvPr id="36871" name="Rectangle 7"/>
          <p:cNvSpPr>
            <a:spLocks noGrp="1" noChangeArrowheads="1"/>
          </p:cNvSpPr>
          <p:nvPr>
            <p:ph type="sldNum" sz="quarter" idx="5"/>
          </p:nvPr>
        </p:nvSpPr>
        <p:spPr bwMode="auto">
          <a:xfrm>
            <a:off x="4022629" y="8916656"/>
            <a:ext cx="3076671" cy="468644"/>
          </a:xfrm>
          <a:prstGeom prst="rect">
            <a:avLst/>
          </a:prstGeom>
          <a:noFill/>
          <a:ln w="9525">
            <a:noFill/>
            <a:miter lim="800000"/>
            <a:headEnd/>
            <a:tailEnd/>
          </a:ln>
          <a:effectLst/>
        </p:spPr>
        <p:txBody>
          <a:bodyPr vert="horz" wrap="square" lIns="94186" tIns="47094" rIns="94186" bIns="47094" numCol="1" anchor="b" anchorCtr="0" compatLnSpc="1">
            <a:prstTxWarp prst="textNoShape">
              <a:avLst/>
            </a:prstTxWarp>
          </a:bodyPr>
          <a:lstStyle>
            <a:lvl1pPr algn="r" defTabSz="942038" eaLnBrk="0" hangingPunct="0">
              <a:defRPr sz="1300"/>
            </a:lvl1pPr>
          </a:lstStyle>
          <a:p>
            <a:pPr>
              <a:defRPr/>
            </a:pPr>
            <a:fld id="{2603CC7C-C6E2-4FEA-9A75-E5549919D53C}" type="slidenum">
              <a:rPr lang="en-US"/>
              <a:pPr>
                <a:defRPr/>
              </a:pPr>
              <a:t>‹#›</a:t>
            </a:fld>
            <a:endParaRPr lang="en-US"/>
          </a:p>
        </p:txBody>
      </p:sp>
    </p:spTree>
    <p:extLst>
      <p:ext uri="{BB962C8B-B14F-4D97-AF65-F5344CB8AC3E}">
        <p14:creationId xmlns:p14="http://schemas.microsoft.com/office/powerpoint/2010/main" val="4262850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p:spPr>
        <p:txBody>
          <a:bodyPr/>
          <a:lstStyle/>
          <a:p>
            <a:fld id="{DA1430A9-6EC8-4920-99F0-7D04CAA13055}" type="slidenum">
              <a:rPr lang="en-US" smtClean="0"/>
              <a:pPr/>
              <a:t>1</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a:noFill/>
          <a:ln/>
        </p:spPr>
        <p:txBody>
          <a:bodyPr/>
          <a:lstStyle/>
          <a:p>
            <a:r>
              <a:rPr lang="en-US" b="1" dirty="0"/>
              <a:t>Material to hand out:</a:t>
            </a:r>
          </a:p>
          <a:p>
            <a:r>
              <a:rPr lang="en-US" dirty="0"/>
              <a:t>PP Notes, </a:t>
            </a:r>
            <a:r>
              <a:rPr lang="en-US" dirty="0" err="1"/>
              <a:t>CD-Rom</a:t>
            </a:r>
            <a:r>
              <a:rPr lang="en-US" dirty="0"/>
              <a:t>, OI-2,5 &amp; 6</a:t>
            </a:r>
          </a:p>
          <a:p>
            <a:endParaRPr lang="en-US" dirty="0"/>
          </a:p>
          <a:p>
            <a:r>
              <a:rPr lang="en-US" b="1" dirty="0"/>
              <a:t>Training Aids needed:</a:t>
            </a:r>
          </a:p>
          <a:p>
            <a:r>
              <a:rPr lang="en-US" dirty="0"/>
              <a:t>Filter cartridge, UT-9 &amp; rope, FM-260 Kit, UCB-1</a:t>
            </a:r>
          </a:p>
        </p:txBody>
      </p:sp>
    </p:spTree>
    <p:extLst>
      <p:ext uri="{BB962C8B-B14F-4D97-AF65-F5344CB8AC3E}">
        <p14:creationId xmlns:p14="http://schemas.microsoft.com/office/powerpoint/2010/main" val="32413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p:spPr>
        <p:txBody>
          <a:bodyPr/>
          <a:lstStyle/>
          <a:p>
            <a:fld id="{5A36E26A-719A-497F-BBD7-F9BD63C432E1}" type="slidenum">
              <a:rPr lang="en-US" smtClean="0"/>
              <a:pPr/>
              <a:t>10</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p:spPr>
        <p:txBody>
          <a:bodyPr/>
          <a:lstStyle/>
          <a:p>
            <a:r>
              <a:rPr lang="en-US" dirty="0"/>
              <a:t>Old Style design UFV-260 (over/under) design Some plants still</a:t>
            </a:r>
            <a:r>
              <a:rPr lang="en-US" baseline="0" dirty="0"/>
              <a:t> have these legacy units left.</a:t>
            </a:r>
          </a:p>
          <a:p>
            <a:endParaRPr lang="en-US" dirty="0"/>
          </a:p>
          <a:p>
            <a:r>
              <a:rPr lang="en-US" dirty="0"/>
              <a:t>Our records are unclear as to when we went to a 24x24 base plate – sometime between 1994 &amp; 1997</a:t>
            </a:r>
          </a:p>
          <a:p>
            <a:endParaRPr lang="en-US" dirty="0"/>
          </a:p>
          <a:p>
            <a:r>
              <a:rPr lang="en-US" dirty="0"/>
              <a:t>The increased size of the base plate was for stability.</a:t>
            </a:r>
          </a:p>
          <a:p>
            <a:endParaRPr lang="en-US" dirty="0"/>
          </a:p>
          <a:p>
            <a:endParaRPr lang="en-US" dirty="0"/>
          </a:p>
        </p:txBody>
      </p:sp>
    </p:spTree>
    <p:extLst>
      <p:ext uri="{BB962C8B-B14F-4D97-AF65-F5344CB8AC3E}">
        <p14:creationId xmlns:p14="http://schemas.microsoft.com/office/powerpoint/2010/main" val="3344069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p:spPr>
        <p:txBody>
          <a:bodyPr/>
          <a:lstStyle/>
          <a:p>
            <a:fld id="{FB285553-ACB5-462A-AE67-4AEA2B445C34}" type="slidenum">
              <a:rPr lang="en-US" smtClean="0"/>
              <a:pPr/>
              <a:t>100</a:t>
            </a:fld>
            <a:endParaRPr lang="en-US"/>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703522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p:spPr>
        <p:txBody>
          <a:bodyPr/>
          <a:lstStyle/>
          <a:p>
            <a:fld id="{7A563034-2BE0-423B-B9F5-334501830690}" type="slidenum">
              <a:rPr lang="en-US" smtClean="0"/>
              <a:pPr/>
              <a:t>101</a:t>
            </a:fld>
            <a:endParaRPr lang="en-US"/>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20085732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p:spPr>
        <p:txBody>
          <a:bodyPr/>
          <a:lstStyle/>
          <a:p>
            <a:fld id="{30F461A9-B5E5-417C-8E4F-2FF41EAEBF8F}" type="slidenum">
              <a:rPr lang="en-US" smtClean="0"/>
              <a:pPr/>
              <a:t>102</a:t>
            </a:fld>
            <a:endParaRPr lang="en-US"/>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6162507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p:spPr>
        <p:txBody>
          <a:bodyPr/>
          <a:lstStyle/>
          <a:p>
            <a:fld id="{C470F142-D488-45EA-A625-C1DB4F47CC6D}" type="slidenum">
              <a:rPr lang="en-US" smtClean="0"/>
              <a:pPr/>
              <a:t>103</a:t>
            </a:fld>
            <a:endParaRPr lang="en-US"/>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11561058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p:spPr>
        <p:txBody>
          <a:bodyPr/>
          <a:lstStyle/>
          <a:p>
            <a:fld id="{2125F268-2404-4170-B501-854B0C475BB3}" type="slidenum">
              <a:rPr lang="en-US" smtClean="0"/>
              <a:pPr/>
              <a:t>104</a:t>
            </a:fld>
            <a:endParaRPr lang="en-US"/>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1291832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p:spPr>
        <p:txBody>
          <a:bodyPr/>
          <a:lstStyle/>
          <a:p>
            <a:fld id="{8C9065E7-EDBA-4751-81D2-F6377A9A6A23}" type="slidenum">
              <a:rPr lang="en-US" smtClean="0"/>
              <a:pPr/>
              <a:t>105</a:t>
            </a:fld>
            <a:endParaRPr lang="en-US"/>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8498671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p:spPr>
        <p:txBody>
          <a:bodyPr/>
          <a:lstStyle/>
          <a:p>
            <a:fld id="{0BF44ECA-C668-49B2-8A9F-FA58CA280BDC}" type="slidenum">
              <a:rPr lang="en-US" smtClean="0"/>
              <a:pPr/>
              <a:t>106</a:t>
            </a:fld>
            <a:endParaRPr lang="en-US"/>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34598460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p:spPr>
        <p:txBody>
          <a:bodyPr/>
          <a:lstStyle/>
          <a:p>
            <a:fld id="{184EABE0-4163-46B8-865F-219017542DFD}" type="slidenum">
              <a:rPr lang="en-US" smtClean="0"/>
              <a:pPr/>
              <a:t>107</a:t>
            </a:fld>
            <a:endParaRPr lang="en-US"/>
          </a:p>
        </p:txBody>
      </p:sp>
      <p:sp>
        <p:nvSpPr>
          <p:cNvPr id="696322" name="Rectangle 2"/>
          <p:cNvSpPr>
            <a:spLocks noGrp="1" noRot="1" noChangeAspect="1" noChangeArrowheads="1" noTextEdit="1"/>
          </p:cNvSpPr>
          <p:nvPr>
            <p:ph type="sldImg"/>
          </p:nvPr>
        </p:nvSpPr>
        <p:spPr>
          <a:ln/>
        </p:spPr>
      </p:sp>
      <p:sp>
        <p:nvSpPr>
          <p:cNvPr id="696323"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737064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p:spPr>
        <p:txBody>
          <a:bodyPr/>
          <a:lstStyle/>
          <a:p>
            <a:fld id="{4A0C6908-EC0C-41D7-BA80-B61C4E0B73E3}" type="slidenum">
              <a:rPr lang="en-US" smtClean="0"/>
              <a:pPr/>
              <a:t>108</a:t>
            </a:fld>
            <a:endParaRPr lang="en-US"/>
          </a:p>
        </p:txBody>
      </p:sp>
      <p:sp>
        <p:nvSpPr>
          <p:cNvPr id="698370" name="Rectangle 2"/>
          <p:cNvSpPr>
            <a:spLocks noGrp="1" noRot="1" noChangeAspect="1" noChangeArrowheads="1" noTextEdit="1"/>
          </p:cNvSpPr>
          <p:nvPr>
            <p:ph type="sldImg"/>
          </p:nvPr>
        </p:nvSpPr>
        <p:spPr>
          <a:ln/>
        </p:spPr>
      </p:sp>
      <p:sp>
        <p:nvSpPr>
          <p:cNvPr id="6983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913657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p:spPr>
        <p:txBody>
          <a:bodyPr/>
          <a:lstStyle/>
          <a:p>
            <a:fld id="{8C1E0F0F-D775-42C2-A0CF-AAB218B0F38D}" type="slidenum">
              <a:rPr lang="en-US" smtClean="0"/>
              <a:pPr/>
              <a:t>109</a:t>
            </a:fld>
            <a:endParaRPr lang="en-US"/>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98571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p:cNvSpPr txBox="1">
            <a:spLocks noGrp="1" noChangeArrowheads="1"/>
          </p:cNvSpPr>
          <p:nvPr/>
        </p:nvSpPr>
        <p:spPr bwMode="auto">
          <a:xfrm>
            <a:off x="4022629" y="8916656"/>
            <a:ext cx="3076671" cy="468644"/>
          </a:xfrm>
          <a:prstGeom prst="rect">
            <a:avLst/>
          </a:prstGeom>
          <a:noFill/>
          <a:ln w="9525">
            <a:noFill/>
            <a:miter lim="800000"/>
            <a:headEnd/>
            <a:tailEnd/>
          </a:ln>
        </p:spPr>
        <p:txBody>
          <a:bodyPr lIns="94186" tIns="47094" rIns="94186" bIns="47094" anchor="b"/>
          <a:lstStyle/>
          <a:p>
            <a:pPr algn="r" defTabSz="942038" eaLnBrk="0" hangingPunct="0"/>
            <a:fld id="{C684A1CF-AD2B-40ED-814A-0AD8E091E268}" type="slidenum">
              <a:rPr lang="en-US" sz="1300"/>
              <a:pPr algn="r" defTabSz="942038" eaLnBrk="0" hangingPunct="0"/>
              <a:t>11</a:t>
            </a:fld>
            <a:endParaRPr lang="en-US" sz="1300"/>
          </a:p>
        </p:txBody>
      </p:sp>
      <p:sp>
        <p:nvSpPr>
          <p:cNvPr id="745475" name="Rectangle 2"/>
          <p:cNvSpPr>
            <a:spLocks noGrp="1" noRot="1" noChangeAspect="1" noChangeArrowheads="1" noTextEdit="1"/>
          </p:cNvSpPr>
          <p:nvPr>
            <p:ph type="sldImg"/>
          </p:nvPr>
        </p:nvSpPr>
        <p:spPr>
          <a:ln/>
        </p:spPr>
      </p:sp>
      <p:sp>
        <p:nvSpPr>
          <p:cNvPr id="745476" name="Rectangle 3"/>
          <p:cNvSpPr>
            <a:spLocks noGrp="1" noChangeArrowheads="1"/>
          </p:cNvSpPr>
          <p:nvPr>
            <p:ph type="body" idx="1"/>
          </p:nvPr>
        </p:nvSpPr>
        <p:spPr>
          <a:noFill/>
          <a:ln/>
        </p:spPr>
        <p:txBody>
          <a:bodyPr/>
          <a:lstStyle/>
          <a:p>
            <a:r>
              <a:rPr lang="en-US"/>
              <a:t>Current design UFV-260 (all UFV-260 manufactured after 1997)</a:t>
            </a:r>
          </a:p>
          <a:p>
            <a:endParaRPr lang="en-US"/>
          </a:p>
          <a:p>
            <a:r>
              <a:rPr lang="en-US"/>
              <a:t>Eliminates over under crud traps</a:t>
            </a:r>
          </a:p>
          <a:p>
            <a:r>
              <a:rPr lang="en-US"/>
              <a:t>Ease of opening filter covers</a:t>
            </a:r>
          </a:p>
          <a:p>
            <a:r>
              <a:rPr lang="en-US"/>
              <a:t>Greater overall stability of unit due to larger base plate and hose connection re-location</a:t>
            </a:r>
          </a:p>
        </p:txBody>
      </p:sp>
    </p:spTree>
    <p:extLst>
      <p:ext uri="{BB962C8B-B14F-4D97-AF65-F5344CB8AC3E}">
        <p14:creationId xmlns:p14="http://schemas.microsoft.com/office/powerpoint/2010/main" val="9133665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p:spPr>
        <p:txBody>
          <a:bodyPr/>
          <a:lstStyle/>
          <a:p>
            <a:fld id="{8C1E0F0F-D775-42C2-A0CF-AAB218B0F38D}" type="slidenum">
              <a:rPr lang="en-US" smtClean="0"/>
              <a:pPr/>
              <a:t>110</a:t>
            </a:fld>
            <a:endParaRPr lang="en-US"/>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050440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p:spPr>
        <p:txBody>
          <a:bodyPr/>
          <a:lstStyle/>
          <a:p>
            <a:fld id="{BB500A92-4E26-428D-AE49-3E5D6B2415A0}" type="slidenum">
              <a:rPr lang="en-US" smtClean="0"/>
              <a:pPr/>
              <a:t>111</a:t>
            </a:fld>
            <a:endParaRPr 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596316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p:spPr>
        <p:txBody>
          <a:bodyPr/>
          <a:lstStyle/>
          <a:p>
            <a:fld id="{47A0C156-189B-4DBF-AE17-5A9961585E1F}" type="slidenum">
              <a:rPr lang="en-US" smtClean="0"/>
              <a:pPr/>
              <a:t>112</a:t>
            </a:fld>
            <a:endParaRPr lang="en-US"/>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475486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p:spPr>
        <p:txBody>
          <a:bodyPr/>
          <a:lstStyle/>
          <a:p>
            <a:fld id="{557E5DFC-4129-47CC-9290-C6D9432992EF}" type="slidenum">
              <a:rPr lang="en-US" smtClean="0"/>
              <a:pPr/>
              <a:t>113</a:t>
            </a:fld>
            <a:endParaRPr lang="en-US"/>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33829766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p:spPr>
        <p:txBody>
          <a:bodyPr/>
          <a:lstStyle/>
          <a:p>
            <a:fld id="{C87E68F3-2C4C-40D1-9C0B-5F7448A37944}" type="slidenum">
              <a:rPr lang="en-US" smtClean="0"/>
              <a:pPr/>
              <a:t>114</a:t>
            </a:fld>
            <a:endParaRPr lang="en-US"/>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p:spPr>
        <p:txBody>
          <a:bodyPr/>
          <a:lstStyle/>
          <a:p>
            <a:r>
              <a:rPr lang="en-US"/>
              <a:t>HOSE TO POLE CLAMP (UT-6SP)</a:t>
            </a:r>
          </a:p>
          <a:p>
            <a:r>
              <a:rPr lang="en-US"/>
              <a:t>This fixture attaches to the bottom pool pole, and holds the suction end of a vacuum hose or nozzle with two clamps at one of three orientations. (vertical, 45 deg., or horizontal)</a:t>
            </a:r>
          </a:p>
          <a:p>
            <a:r>
              <a:rPr lang="en-US"/>
              <a:t>	VACUUM NOZZLE (UT-7)</a:t>
            </a:r>
          </a:p>
          <a:p>
            <a:r>
              <a:rPr lang="en-US"/>
              <a:t>A 2"dia.x 18"lg. vacuum nozzle is connected to the end of a vacuum hose. The vacuum nozzle is used for vacuuming small areas requiring high water velocity for lifting. This is used with the UT-6 Hose To Pole Clamp.</a:t>
            </a:r>
          </a:p>
        </p:txBody>
      </p:sp>
    </p:spTree>
    <p:extLst>
      <p:ext uri="{BB962C8B-B14F-4D97-AF65-F5344CB8AC3E}">
        <p14:creationId xmlns:p14="http://schemas.microsoft.com/office/powerpoint/2010/main" val="23740089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p:spPr>
        <p:txBody>
          <a:bodyPr/>
          <a:lstStyle/>
          <a:p>
            <a:fld id="{557E5DFC-4129-47CC-9290-C6D9432992EF}" type="slidenum">
              <a:rPr lang="en-US" smtClean="0"/>
              <a:pPr/>
              <a:t>115</a:t>
            </a:fld>
            <a:endParaRPr lang="en-US"/>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30980665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p:spPr>
        <p:txBody>
          <a:bodyPr/>
          <a:lstStyle/>
          <a:p>
            <a:fld id="{557E5DFC-4129-47CC-9290-C6D9432992EF}" type="slidenum">
              <a:rPr lang="en-US" smtClean="0"/>
              <a:pPr/>
              <a:t>116</a:t>
            </a:fld>
            <a:endParaRPr lang="en-US"/>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36033227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117</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has developed a Buoyancy Chamber that slides over the pool pole.  It is a 6in x 18in long stainless steel chamber that provides positive buoyancy for the pool poles.  The effect of this positive buoyancy is to reduce the overall weight of the assembled pool poles for the operator.  Each Buoyancy Chamber reduces the weight of the pool by approximately half.   The BC-1 Buoyancy Chamber has a handle for ease of moving and installing on the pool pole.</a:t>
            </a:r>
          </a:p>
          <a:p>
            <a:r>
              <a:rPr lang="en-US" dirty="0"/>
              <a:t> </a:t>
            </a:r>
          </a:p>
        </p:txBody>
      </p:sp>
    </p:spTree>
    <p:extLst>
      <p:ext uri="{BB962C8B-B14F-4D97-AF65-F5344CB8AC3E}">
        <p14:creationId xmlns:p14="http://schemas.microsoft.com/office/powerpoint/2010/main" val="15281479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p:spPr>
        <p:txBody>
          <a:bodyPr/>
          <a:lstStyle/>
          <a:p>
            <a:fld id="{DE35AE40-9D7B-4F46-9DE8-58BAD516B178}" type="slidenum">
              <a:rPr lang="en-US" smtClean="0"/>
              <a:pPr/>
              <a:t>118</a:t>
            </a:fld>
            <a:endParaRPr 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528605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p:spPr>
        <p:txBody>
          <a:bodyPr/>
          <a:lstStyle/>
          <a:p>
            <a:fld id="{DE35AE40-9D7B-4F46-9DE8-58BAD516B178}" type="slidenum">
              <a:rPr lang="en-US" smtClean="0"/>
              <a:pPr/>
              <a:t>119</a:t>
            </a:fld>
            <a:endParaRPr 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52986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p:spPr>
        <p:txBody>
          <a:bodyPr/>
          <a:lstStyle/>
          <a:p>
            <a:fld id="{31C1A973-A1B8-4084-904C-9A598865E76D}" type="slidenum">
              <a:rPr lang="en-US" smtClean="0"/>
              <a:pPr/>
              <a:t>12</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656807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p:spPr>
        <p:txBody>
          <a:bodyPr/>
          <a:lstStyle/>
          <a:p>
            <a:fld id="{DE35AE40-9D7B-4F46-9DE8-58BAD516B178}" type="slidenum">
              <a:rPr lang="en-US" smtClean="0"/>
              <a:pPr/>
              <a:t>120</a:t>
            </a:fld>
            <a:endParaRPr 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227659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p:spPr>
        <p:txBody>
          <a:bodyPr/>
          <a:lstStyle/>
          <a:p>
            <a:fld id="{18725BE7-0F0A-436D-ACFC-1F34D0B69BF6}" type="slidenum">
              <a:rPr lang="en-US" smtClean="0"/>
              <a:pPr/>
              <a:t>121</a:t>
            </a:fld>
            <a:endParaRPr lang="en-US"/>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578323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p:spPr>
        <p:txBody>
          <a:bodyPr/>
          <a:lstStyle/>
          <a:p>
            <a:fld id="{DBCBF92F-CDA4-4685-91CB-5DF408031997}" type="slidenum">
              <a:rPr lang="en-US" smtClean="0"/>
              <a:pPr/>
              <a:t>122</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330345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p:spPr>
        <p:txBody>
          <a:bodyPr/>
          <a:lstStyle/>
          <a:p>
            <a:fld id="{4827A472-D934-450B-A522-7FE6B6C1E29F}" type="slidenum">
              <a:rPr lang="en-US" smtClean="0"/>
              <a:pPr/>
              <a:t>123</a:t>
            </a:fld>
            <a:endParaRPr lang="en-US"/>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767850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p:spPr>
        <p:txBody>
          <a:bodyPr/>
          <a:lstStyle/>
          <a:p>
            <a:fld id="{68B7178F-A2FE-486F-911F-6BA1EC76ADF6}" type="slidenum">
              <a:rPr lang="en-US" smtClean="0"/>
              <a:pPr/>
              <a:t>124</a:t>
            </a:fld>
            <a:endParaRPr lang="en-US"/>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609282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p:spPr>
        <p:txBody>
          <a:bodyPr/>
          <a:lstStyle/>
          <a:p>
            <a:fld id="{DC817781-D368-47EC-83F0-6F6CADA308DD}" type="slidenum">
              <a:rPr lang="en-US" smtClean="0"/>
              <a:pPr/>
              <a:t>125</a:t>
            </a:fld>
            <a:endParaRPr lang="en-US"/>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228943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p:spPr>
        <p:txBody>
          <a:bodyPr/>
          <a:lstStyle/>
          <a:p>
            <a:fld id="{4CC84E43-D2F7-434D-9344-7C876D787087}" type="slidenum">
              <a:rPr lang="en-US" smtClean="0"/>
              <a:pPr/>
              <a:t>126</a:t>
            </a:fld>
            <a:endParaRPr lang="en-US"/>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701520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p:spPr>
        <p:txBody>
          <a:bodyPr/>
          <a:lstStyle/>
          <a:p>
            <a:fld id="{596670AA-4409-4608-AD1B-D7C80DE92519}" type="slidenum">
              <a:rPr lang="en-US" smtClean="0"/>
              <a:pPr/>
              <a:t>127</a:t>
            </a:fld>
            <a:endParaRPr lang="en-US"/>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086176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p:spPr>
        <p:txBody>
          <a:bodyPr/>
          <a:lstStyle/>
          <a:p>
            <a:fld id="{76178F8B-08CF-4704-BB71-243DFBC69BD3}" type="slidenum">
              <a:rPr lang="en-US" smtClean="0"/>
              <a:pPr/>
              <a:t>128</a:t>
            </a:fld>
            <a:endParaRPr lang="en-US"/>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6046133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p:spPr>
        <p:txBody>
          <a:bodyPr/>
          <a:lstStyle/>
          <a:p>
            <a:fld id="{FE1A2883-C4F0-44D1-961D-7044C72FD986}" type="slidenum">
              <a:rPr lang="en-US" smtClean="0"/>
              <a:pPr/>
              <a:t>129</a:t>
            </a:fld>
            <a:endParaRPr lang="en-US"/>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38989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p:spPr>
        <p:txBody>
          <a:bodyPr/>
          <a:lstStyle/>
          <a:p>
            <a:fld id="{85777951-2B1B-4B3C-AC66-DAB1EB409B3C}" type="slidenum">
              <a:rPr lang="en-US" smtClean="0"/>
              <a:pPr/>
              <a:t>13</a:t>
            </a:fld>
            <a:endParaRPr lang="en-US"/>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83127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p:spPr>
        <p:txBody>
          <a:bodyPr/>
          <a:lstStyle/>
          <a:p>
            <a:fld id="{0140674E-748F-4341-B467-5799B92DE867}" type="slidenum">
              <a:rPr lang="en-US" smtClean="0"/>
              <a:pPr/>
              <a:t>130</a:t>
            </a:fld>
            <a:endParaRPr 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700103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p:spPr>
        <p:txBody>
          <a:bodyPr/>
          <a:lstStyle/>
          <a:p>
            <a:fld id="{0140674E-748F-4341-B467-5799B92DE867}" type="slidenum">
              <a:rPr lang="en-US" smtClean="0"/>
              <a:pPr/>
              <a:t>131</a:t>
            </a:fld>
            <a:endParaRPr 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358722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p:spPr>
        <p:txBody>
          <a:bodyPr/>
          <a:lstStyle/>
          <a:p>
            <a:fld id="{0140674E-748F-4341-B467-5799B92DE867}" type="slidenum">
              <a:rPr lang="en-US" smtClean="0"/>
              <a:pPr/>
              <a:t>132</a:t>
            </a:fld>
            <a:endParaRPr 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6534738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p:spPr>
        <p:txBody>
          <a:bodyPr/>
          <a:lstStyle/>
          <a:p>
            <a:fld id="{0140674E-748F-4341-B467-5799B92DE867}" type="slidenum">
              <a:rPr lang="en-US" smtClean="0"/>
              <a:pPr/>
              <a:t>133</a:t>
            </a:fld>
            <a:endParaRPr 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8977056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p:spPr>
        <p:txBody>
          <a:bodyPr/>
          <a:lstStyle/>
          <a:p>
            <a:fld id="{8380FB49-2539-4EF6-B65B-DE3BFEBA35E0}" type="slidenum">
              <a:rPr lang="en-US" smtClean="0"/>
              <a:pPr/>
              <a:t>134</a:t>
            </a:fld>
            <a:endParaRPr lang="en-US"/>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466212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p:spPr>
        <p:txBody>
          <a:bodyPr/>
          <a:lstStyle/>
          <a:p>
            <a:fld id="{8A92471B-2988-4C23-8B60-67E4A018F5BE}" type="slidenum">
              <a:rPr lang="en-US" smtClean="0"/>
              <a:pPr/>
              <a:t>135</a:t>
            </a:fld>
            <a:endParaRPr lang="en-US"/>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503349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p:spPr>
        <p:txBody>
          <a:bodyPr/>
          <a:lstStyle/>
          <a:p>
            <a:fld id="{B1C9E5DD-4202-4493-8E57-C47017944F34}" type="slidenum">
              <a:rPr lang="en-US" smtClean="0"/>
              <a:pPr/>
              <a:t>136</a:t>
            </a:fld>
            <a:endParaRPr lang="en-US"/>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165175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p:spPr>
        <p:txBody>
          <a:bodyPr/>
          <a:lstStyle/>
          <a:p>
            <a:fld id="{E01A51C7-72C3-47DA-8757-E4EFEDC22C6F}" type="slidenum">
              <a:rPr lang="en-US" smtClean="0"/>
              <a:pPr/>
              <a:t>137</a:t>
            </a:fld>
            <a:endParaRPr lang="en-US"/>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567750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p:spPr>
        <p:txBody>
          <a:bodyPr/>
          <a:lstStyle/>
          <a:p>
            <a:fld id="{588D973A-9E1A-4E2D-AF64-C0DF53811443}" type="slidenum">
              <a:rPr lang="en-US" smtClean="0"/>
              <a:pPr/>
              <a:t>138</a:t>
            </a:fld>
            <a:endParaRPr lang="en-US"/>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4049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p:spPr>
        <p:txBody>
          <a:bodyPr/>
          <a:lstStyle/>
          <a:p>
            <a:fld id="{409C903D-5001-4C69-8189-2DDA598854E3}" type="slidenum">
              <a:rPr lang="en-US" smtClean="0"/>
              <a:pPr/>
              <a:t>14</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p:spPr>
        <p:txBody>
          <a:bodyPr/>
          <a:lstStyle/>
          <a:p>
            <a:r>
              <a:rPr lang="en-US"/>
              <a:t>Only on UFV-260 housings manufactured after 1997</a:t>
            </a:r>
          </a:p>
          <a:p>
            <a:endParaRPr lang="en-US"/>
          </a:p>
        </p:txBody>
      </p:sp>
    </p:spTree>
    <p:extLst>
      <p:ext uri="{BB962C8B-B14F-4D97-AF65-F5344CB8AC3E}">
        <p14:creationId xmlns:p14="http://schemas.microsoft.com/office/powerpoint/2010/main" val="994975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p:spPr>
        <p:txBody>
          <a:bodyPr/>
          <a:lstStyle/>
          <a:p>
            <a:fld id="{EA1B59D1-A75A-4099-90B2-FE2194123C92}" type="slidenum">
              <a:rPr lang="en-US" smtClean="0"/>
              <a:pPr/>
              <a:t>15</a:t>
            </a:fld>
            <a:endParaRPr 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14405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p:spPr>
        <p:txBody>
          <a:bodyPr/>
          <a:lstStyle/>
          <a:p>
            <a:fld id="{3A8E8E91-BE32-498A-9ECB-2E304933430E}" type="slidenum">
              <a:rPr lang="en-US" smtClean="0"/>
              <a:pPr/>
              <a:t>16</a:t>
            </a:fld>
            <a:endParaRPr lang="en-US"/>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11262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p:spPr>
        <p:txBody>
          <a:bodyPr/>
          <a:lstStyle/>
          <a:p>
            <a:fld id="{24CE6395-2827-40F7-A8C3-540C1DC0D16A}" type="slidenum">
              <a:rPr lang="en-US" smtClean="0"/>
              <a:pPr/>
              <a:t>17</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88596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p:spPr>
        <p:txBody>
          <a:bodyPr/>
          <a:lstStyle/>
          <a:p>
            <a:fld id="{A1B95287-4CBB-4945-A59A-74B15E62DD48}" type="slidenum">
              <a:rPr lang="en-US" smtClean="0"/>
              <a:pPr/>
              <a:t>18</a:t>
            </a:fld>
            <a:endParaRPr lang="en-US"/>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94430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p:spPr>
        <p:txBody>
          <a:bodyPr/>
          <a:lstStyle/>
          <a:p>
            <a:fld id="{260FDD9F-7138-4A19-ADA2-9E9C595EC750}" type="slidenum">
              <a:rPr lang="en-US" smtClean="0"/>
              <a:pPr/>
              <a:t>19</a:t>
            </a:fld>
            <a:endParaRPr 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02547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p:spPr>
        <p:txBody>
          <a:bodyPr/>
          <a:lstStyle/>
          <a:p>
            <a:fld id="{E01A51C7-72C3-47DA-8757-E4EFEDC22C6F}" type="slidenum">
              <a:rPr lang="en-US" smtClean="0"/>
              <a:pPr/>
              <a:t>2</a:t>
            </a:fld>
            <a:endParaRPr lang="en-US"/>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51707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p:spPr>
        <p:txBody>
          <a:bodyPr/>
          <a:lstStyle/>
          <a:p>
            <a:fld id="{A5F8EAB1-45F3-4CC6-9E31-69AEC6C1B757}" type="slidenum">
              <a:rPr lang="en-US" smtClean="0"/>
              <a:pPr/>
              <a:t>20</a:t>
            </a:fld>
            <a:endParaRPr lang="en-US"/>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32475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p:spPr>
        <p:txBody>
          <a:bodyPr/>
          <a:lstStyle/>
          <a:p>
            <a:fld id="{D89DA131-1968-4FFD-AC81-A4C29B7C0CF0}" type="slidenum">
              <a:rPr lang="en-US" smtClean="0"/>
              <a:pPr/>
              <a:t>21</a:t>
            </a:fld>
            <a:endParaRPr lang="en-US"/>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noFill/>
          <a:ln/>
        </p:spPr>
        <p:txBody>
          <a:bodyPr/>
          <a:lstStyle/>
          <a:p>
            <a:r>
              <a:rPr lang="en-US"/>
              <a:t>Show and explain the problems with the old plastic SC connectors and the new SS connectors.</a:t>
            </a:r>
          </a:p>
        </p:txBody>
      </p:sp>
    </p:spTree>
    <p:extLst>
      <p:ext uri="{BB962C8B-B14F-4D97-AF65-F5344CB8AC3E}">
        <p14:creationId xmlns:p14="http://schemas.microsoft.com/office/powerpoint/2010/main" val="359474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p:spPr>
        <p:txBody>
          <a:bodyPr/>
          <a:lstStyle/>
          <a:p>
            <a:fld id="{67D7C91B-C9E1-430B-971C-4221E9C29636}" type="slidenum">
              <a:rPr lang="en-US" smtClean="0"/>
              <a:pPr/>
              <a:t>22</a:t>
            </a:fld>
            <a:endParaRPr lang="en-US"/>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45191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p:spPr>
        <p:txBody>
          <a:bodyPr/>
          <a:lstStyle/>
          <a:p>
            <a:fld id="{83065B19-2242-4FA8-9985-490C17FF80F8}" type="slidenum">
              <a:rPr lang="en-US" smtClean="0"/>
              <a:pPr/>
              <a:t>23</a:t>
            </a:fld>
            <a:endParaRPr lang="en-US"/>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73281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p:spPr>
        <p:txBody>
          <a:bodyPr/>
          <a:lstStyle/>
          <a:p>
            <a:fld id="{99BDCA6E-9F7D-4829-B9F8-CEBAACAA6EBF}" type="slidenum">
              <a:rPr lang="en-US" smtClean="0"/>
              <a:pPr/>
              <a:t>24</a:t>
            </a:fld>
            <a:endParaRPr lang="en-US"/>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49854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p:cNvSpPr txBox="1">
            <a:spLocks noGrp="1" noChangeArrowheads="1"/>
          </p:cNvSpPr>
          <p:nvPr/>
        </p:nvSpPr>
        <p:spPr bwMode="auto">
          <a:xfrm>
            <a:off x="4022629" y="8916656"/>
            <a:ext cx="3076671" cy="468644"/>
          </a:xfrm>
          <a:prstGeom prst="rect">
            <a:avLst/>
          </a:prstGeom>
          <a:noFill/>
          <a:ln w="9525">
            <a:noFill/>
            <a:miter lim="800000"/>
            <a:headEnd/>
            <a:tailEnd/>
          </a:ln>
        </p:spPr>
        <p:txBody>
          <a:bodyPr lIns="94186" tIns="47094" rIns="94186" bIns="47094" anchor="b"/>
          <a:lstStyle/>
          <a:p>
            <a:pPr algn="r" defTabSz="942038" eaLnBrk="0" hangingPunct="0"/>
            <a:fld id="{A0DB03E8-2C62-4A82-838E-4B3A0720F834}" type="slidenum">
              <a:rPr lang="en-US" sz="1300"/>
              <a:pPr algn="r" defTabSz="942038" eaLnBrk="0" hangingPunct="0"/>
              <a:t>25</a:t>
            </a:fld>
            <a:endParaRPr lang="en-US" sz="1300"/>
          </a:p>
        </p:txBody>
      </p:sp>
      <p:sp>
        <p:nvSpPr>
          <p:cNvPr id="747523" name="Rectangle 2"/>
          <p:cNvSpPr>
            <a:spLocks noGrp="1" noRot="1" noChangeAspect="1" noChangeArrowheads="1" noTextEdit="1"/>
          </p:cNvSpPr>
          <p:nvPr>
            <p:ph type="sldImg"/>
          </p:nvPr>
        </p:nvSpPr>
        <p:spPr>
          <a:ln/>
        </p:spPr>
      </p:sp>
      <p:sp>
        <p:nvSpPr>
          <p:cNvPr id="747524" name="Rectangle 3"/>
          <p:cNvSpPr>
            <a:spLocks noGrp="1" noChangeArrowheads="1"/>
          </p:cNvSpPr>
          <p:nvPr>
            <p:ph type="body" idx="1"/>
          </p:nvPr>
        </p:nvSpPr>
        <p:spPr>
          <a:noFill/>
          <a:ln/>
        </p:spPr>
        <p:txBody>
          <a:bodyPr/>
          <a:lstStyle/>
          <a:p>
            <a:r>
              <a:rPr lang="en-US"/>
              <a:t>Advantages – simple and sailor proof.</a:t>
            </a:r>
          </a:p>
          <a:p>
            <a:r>
              <a:rPr lang="en-US"/>
              <a:t>Disadvantage of this control box:</a:t>
            </a:r>
          </a:p>
          <a:p>
            <a:endParaRPr lang="en-US"/>
          </a:p>
          <a:p>
            <a:r>
              <a:rPr lang="en-US"/>
              <a:t>No longer supported by Tri Nuclear – in 2005 the Motor starter mfg moved to Mexico then to China – lead times became too long and unpredictable for our line of business.</a:t>
            </a:r>
          </a:p>
          <a:p>
            <a:endParaRPr lang="en-US"/>
          </a:p>
          <a:p>
            <a:r>
              <a:rPr lang="en-US"/>
              <a:t>Housed in a Nema 1 box (not water or moisture tight)</a:t>
            </a:r>
          </a:p>
          <a:p>
            <a:endParaRPr lang="en-US"/>
          </a:p>
        </p:txBody>
      </p:sp>
    </p:spTree>
    <p:extLst>
      <p:ext uri="{BB962C8B-B14F-4D97-AF65-F5344CB8AC3E}">
        <p14:creationId xmlns:p14="http://schemas.microsoft.com/office/powerpoint/2010/main" val="1244827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p:spPr>
        <p:txBody>
          <a:bodyPr/>
          <a:lstStyle/>
          <a:p>
            <a:fld id="{7BA25DA8-1A67-42EC-B827-CF4FAB9A5FB1}" type="slidenum">
              <a:rPr lang="en-US" smtClean="0"/>
              <a:pPr/>
              <a:t>26</a:t>
            </a:fld>
            <a:endParaRPr lang="en-US"/>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p:spPr>
        <p:txBody>
          <a:bodyPr/>
          <a:lstStyle/>
          <a:p>
            <a:r>
              <a:rPr lang="en-US"/>
              <a:t>Advantages – simple and sailor proof.</a:t>
            </a:r>
          </a:p>
          <a:p>
            <a:r>
              <a:rPr lang="en-US"/>
              <a:t>Disadvantage of this control box:</a:t>
            </a:r>
          </a:p>
          <a:p>
            <a:endParaRPr lang="en-US"/>
          </a:p>
          <a:p>
            <a:r>
              <a:rPr lang="en-US"/>
              <a:t>No longer supported by Tri Nuclear – in 2005 the Motor starter mfg moved to Mexico then to China – lead times became too long and unpredictable for our line of business.</a:t>
            </a:r>
          </a:p>
          <a:p>
            <a:endParaRPr lang="en-US"/>
          </a:p>
          <a:p>
            <a:r>
              <a:rPr lang="en-US"/>
              <a:t>Housed in a Nema 1 box (not water or moisture tight)</a:t>
            </a:r>
          </a:p>
          <a:p>
            <a:endParaRPr lang="en-US"/>
          </a:p>
          <a:p>
            <a:r>
              <a:rPr lang="en-US"/>
              <a:t>480V through the start/stop push buttons</a:t>
            </a:r>
          </a:p>
          <a:p>
            <a:endParaRPr lang="en-US"/>
          </a:p>
          <a:p>
            <a:r>
              <a:rPr lang="en-US"/>
              <a:t>Because of the manufacturing issues and the increased concern in the nuclear industry over electrical safety, we re-designed the control box.</a:t>
            </a:r>
          </a:p>
        </p:txBody>
      </p:sp>
    </p:spTree>
    <p:extLst>
      <p:ext uri="{BB962C8B-B14F-4D97-AF65-F5344CB8AC3E}">
        <p14:creationId xmlns:p14="http://schemas.microsoft.com/office/powerpoint/2010/main" val="2526964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p:spPr>
        <p:txBody>
          <a:bodyPr/>
          <a:lstStyle/>
          <a:p>
            <a:fld id="{94397109-EB6C-49A9-B21D-6B3E7E04722C}" type="slidenum">
              <a:rPr lang="en-US" smtClean="0"/>
              <a:pPr/>
              <a:t>27</a:t>
            </a:fld>
            <a:endParaRPr lang="en-US"/>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907964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p:spPr>
        <p:txBody>
          <a:bodyPr/>
          <a:lstStyle/>
          <a:p>
            <a:fld id="{BAEC8A49-1137-4624-A34C-2DDFE4C265F4}" type="slidenum">
              <a:rPr lang="en-US" smtClean="0"/>
              <a:pPr/>
              <a:t>28</a:t>
            </a:fld>
            <a:endParaRPr lang="en-US"/>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p:spPr>
        <p:txBody>
          <a:bodyPr/>
          <a:lstStyle/>
          <a:p>
            <a:r>
              <a:rPr lang="en-US" dirty="0"/>
              <a:t>Show and pass around mock up of the old power cable</a:t>
            </a:r>
          </a:p>
          <a:p>
            <a:endParaRPr lang="en-US" dirty="0"/>
          </a:p>
          <a:p>
            <a:r>
              <a:rPr lang="en-US" dirty="0"/>
              <a:t>(check and see if the plant has any of the old pumps left in service that use them)</a:t>
            </a:r>
          </a:p>
        </p:txBody>
      </p:sp>
    </p:spTree>
    <p:extLst>
      <p:ext uri="{BB962C8B-B14F-4D97-AF65-F5344CB8AC3E}">
        <p14:creationId xmlns:p14="http://schemas.microsoft.com/office/powerpoint/2010/main" val="1137702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p:spPr>
        <p:txBody>
          <a:bodyPr/>
          <a:lstStyle/>
          <a:p>
            <a:fld id="{F653067E-9AC0-43D7-B456-AC2470B473C3}" type="slidenum">
              <a:rPr lang="en-US" smtClean="0"/>
              <a:pPr/>
              <a:t>29</a:t>
            </a:fld>
            <a:endParaRPr lang="en-US"/>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810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p:spPr>
        <p:txBody>
          <a:bodyPr/>
          <a:lstStyle/>
          <a:p>
            <a:fld id="{B2C2F6D0-193D-444B-ADED-66B8F30258E2}" type="slidenum">
              <a:rPr lang="en-US" smtClean="0"/>
              <a:pPr/>
              <a:t>3</a:t>
            </a:fld>
            <a:endParaRPr lang="en-US"/>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82687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204913" y="703263"/>
            <a:ext cx="4694237" cy="3521075"/>
          </a:xfrm>
          <a:ln/>
        </p:spPr>
      </p:sp>
      <p:sp>
        <p:nvSpPr>
          <p:cNvPr id="755715" name="Rectangle 3"/>
          <p:cNvSpPr>
            <a:spLocks noGrp="1" noChangeArrowheads="1"/>
          </p:cNvSpPr>
          <p:nvPr>
            <p:ph type="body" idx="1"/>
          </p:nvPr>
        </p:nvSpPr>
        <p:spPr>
          <a:xfrm>
            <a:off x="947498" y="4456777"/>
            <a:ext cx="5204305" cy="4225558"/>
          </a:xfrm>
          <a:noFill/>
          <a:ln/>
        </p:spPr>
        <p:txBody>
          <a:bodyPr/>
          <a:lstStyle/>
          <a:p>
            <a:r>
              <a:rPr lang="en-US" dirty="0"/>
              <a:t>Advantages:</a:t>
            </a:r>
          </a:p>
          <a:p>
            <a:r>
              <a:rPr lang="en-US" dirty="0"/>
              <a:t>Do not have to have an electrician come swap leads for the phase rotation check.</a:t>
            </a:r>
          </a:p>
          <a:p>
            <a:endParaRPr lang="en-US" dirty="0"/>
          </a:p>
          <a:p>
            <a:r>
              <a:rPr lang="en-US" dirty="0"/>
              <a:t>Can be done by the operator with the switch.</a:t>
            </a:r>
          </a:p>
          <a:p>
            <a:endParaRPr lang="en-US" dirty="0"/>
          </a:p>
          <a:p>
            <a:r>
              <a:rPr lang="en-US" dirty="0"/>
              <a:t>Noting but positive feedback from plants.  </a:t>
            </a:r>
            <a:r>
              <a:rPr lang="en-US" dirty="0" err="1"/>
              <a:t>Ginna</a:t>
            </a:r>
            <a:r>
              <a:rPr lang="en-US" dirty="0"/>
              <a:t> &amp; Robinson were instrumental in getting this box approved for use in the field.</a:t>
            </a:r>
          </a:p>
          <a:p>
            <a:endParaRPr lang="en-US" dirty="0"/>
          </a:p>
          <a:p>
            <a:r>
              <a:rPr lang="en-US" dirty="0"/>
              <a:t>In August of 2009 Tri Nuclear introduced an upgraded version of our standard control box that allows the operator to change the phase rotation of the pump WITHOUT having to open the control box and swap two of the three motor leads.  </a:t>
            </a:r>
          </a:p>
          <a:p>
            <a:r>
              <a:rPr lang="en-US" dirty="0"/>
              <a:t> </a:t>
            </a:r>
          </a:p>
          <a:p>
            <a:r>
              <a:rPr lang="en-US" dirty="0"/>
              <a:t>This is accomplished by a switch on the front of the control box and two motor starters inside the control box.  These two motor starters are wired such that when the “Phase Rotation Switch” is in the “A” position the pump motor rotates one direction, and when the “Phase Rotation Switch” is in the “B” position the pump motor rotates in the opposite direction.  If the “Phase Rotation Switch” is in the center position, neither motor starter will be energized and the pump will not start.</a:t>
            </a:r>
          </a:p>
          <a:p>
            <a:r>
              <a:rPr lang="en-US" dirty="0"/>
              <a:t> </a:t>
            </a:r>
          </a:p>
          <a:p>
            <a:r>
              <a:rPr lang="en-US" dirty="0"/>
              <a:t>The CB-PR-260-4X is a NEMA 4X type enclosure (14x16) and has two 460V/3Ph/60Hz solid state controllers with an single adjustable over current trip.  The control box has a “Phase Rotation Switch” with safety cover, start/stop pushbuttons and a green “run” indicating light on the front of the panel.  </a:t>
            </a:r>
          </a:p>
          <a:p>
            <a:endParaRPr lang="en-US" dirty="0"/>
          </a:p>
        </p:txBody>
      </p:sp>
    </p:spTree>
    <p:extLst>
      <p:ext uri="{BB962C8B-B14F-4D97-AF65-F5344CB8AC3E}">
        <p14:creationId xmlns:p14="http://schemas.microsoft.com/office/powerpoint/2010/main" val="3848847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204913" y="703263"/>
            <a:ext cx="4694237" cy="3521075"/>
          </a:xfrm>
          <a:ln/>
        </p:spPr>
      </p:sp>
      <p:sp>
        <p:nvSpPr>
          <p:cNvPr id="755715" name="Rectangle 3"/>
          <p:cNvSpPr>
            <a:spLocks noGrp="1" noChangeArrowheads="1"/>
          </p:cNvSpPr>
          <p:nvPr>
            <p:ph type="body" idx="1"/>
          </p:nvPr>
        </p:nvSpPr>
        <p:spPr>
          <a:xfrm>
            <a:off x="947498" y="4456777"/>
            <a:ext cx="5204305" cy="4225558"/>
          </a:xfrm>
          <a:noFill/>
          <a:ln/>
        </p:spPr>
        <p:txBody>
          <a:bodyPr/>
          <a:lstStyle/>
          <a:p>
            <a:r>
              <a:rPr lang="en-US" dirty="0"/>
              <a:t>-XP box identical to the PR control box with the exception of having </a:t>
            </a:r>
            <a:r>
              <a:rPr lang="en-US" dirty="0" err="1"/>
              <a:t>twistlock</a:t>
            </a:r>
            <a:r>
              <a:rPr lang="en-US" dirty="0"/>
              <a:t> plugs</a:t>
            </a:r>
            <a:r>
              <a:rPr lang="en-US" baseline="0" dirty="0"/>
              <a:t> </a:t>
            </a:r>
          </a:p>
          <a:p>
            <a:endParaRPr lang="en-US" baseline="0" dirty="0"/>
          </a:p>
          <a:p>
            <a:pPr defTabSz="890991">
              <a:defRPr/>
            </a:pPr>
            <a:r>
              <a:rPr lang="en-US" dirty="0"/>
              <a:t>The 460V / 3ph / AC 30amp  Nema 4X Twist Lock plugs allow the operator to quickly and easily install the PC-50 drop cable and PSC-100P pump power cable to the control box without drilling and connecting bare cables to internal terminal blocks in the control box. </a:t>
            </a:r>
          </a:p>
          <a:p>
            <a:endParaRPr lang="en-US" dirty="0"/>
          </a:p>
        </p:txBody>
      </p:sp>
    </p:spTree>
    <p:extLst>
      <p:ext uri="{BB962C8B-B14F-4D97-AF65-F5344CB8AC3E}">
        <p14:creationId xmlns:p14="http://schemas.microsoft.com/office/powerpoint/2010/main" val="2947408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Rot="1" noChangeAspect="1" noChangeArrowheads="1" noTextEdit="1"/>
          </p:cNvSpPr>
          <p:nvPr>
            <p:ph type="sldImg"/>
          </p:nvPr>
        </p:nvSpPr>
        <p:spPr>
          <a:xfrm>
            <a:off x="1204913" y="703263"/>
            <a:ext cx="4694237" cy="3521075"/>
          </a:xfrm>
          <a:ln/>
        </p:spPr>
      </p:sp>
      <p:sp>
        <p:nvSpPr>
          <p:cNvPr id="757763" name="Rectangle 3"/>
          <p:cNvSpPr>
            <a:spLocks noGrp="1" noChangeArrowheads="1"/>
          </p:cNvSpPr>
          <p:nvPr>
            <p:ph type="body" idx="1"/>
          </p:nvPr>
        </p:nvSpPr>
        <p:spPr>
          <a:xfrm>
            <a:off x="947498" y="4456777"/>
            <a:ext cx="5204305" cy="4225558"/>
          </a:xfrm>
          <a:noFill/>
          <a:ln/>
        </p:spPr>
        <p:txBody>
          <a:bodyPr/>
          <a:lstStyle/>
          <a:p>
            <a:endParaRPr lang="en-US"/>
          </a:p>
        </p:txBody>
      </p:sp>
    </p:spTree>
    <p:extLst>
      <p:ext uri="{BB962C8B-B14F-4D97-AF65-F5344CB8AC3E}">
        <p14:creationId xmlns:p14="http://schemas.microsoft.com/office/powerpoint/2010/main" val="2965426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p:spPr>
        <p:txBody>
          <a:bodyPr/>
          <a:lstStyle/>
          <a:p>
            <a:fld id="{94397109-EB6C-49A9-B21D-6B3E7E04722C}" type="slidenum">
              <a:rPr lang="en-US" smtClean="0"/>
              <a:pPr/>
              <a:t>33</a:t>
            </a:fld>
            <a:endParaRPr lang="en-US"/>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13741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204913" y="703263"/>
            <a:ext cx="4694237" cy="3521075"/>
          </a:xfrm>
          <a:ln/>
        </p:spPr>
      </p:sp>
      <p:sp>
        <p:nvSpPr>
          <p:cNvPr id="755715" name="Rectangle 3"/>
          <p:cNvSpPr>
            <a:spLocks noGrp="1" noChangeArrowheads="1"/>
          </p:cNvSpPr>
          <p:nvPr>
            <p:ph type="body" idx="1"/>
          </p:nvPr>
        </p:nvSpPr>
        <p:spPr>
          <a:xfrm>
            <a:off x="947498" y="4456777"/>
            <a:ext cx="5204305" cy="4225558"/>
          </a:xfrm>
          <a:noFill/>
          <a:ln/>
        </p:spPr>
        <p:txBody>
          <a:bodyPr/>
          <a:lstStyle/>
          <a:p>
            <a:r>
              <a:rPr lang="en-US" dirty="0"/>
              <a:t>Twist Lock plugs are located on the bottom of the control box.</a:t>
            </a:r>
          </a:p>
          <a:p>
            <a:r>
              <a:rPr lang="en-US" dirty="0"/>
              <a:t>The plug to the right (with the male Twist Lock connections) is the line in / power in plug.</a:t>
            </a:r>
          </a:p>
          <a:p>
            <a:r>
              <a:rPr lang="en-US" dirty="0"/>
              <a:t> </a:t>
            </a:r>
          </a:p>
          <a:p>
            <a:r>
              <a:rPr lang="en-US" dirty="0"/>
              <a:t>The plug to the left (with the female Twist Lock connections) is the power out to the pump.</a:t>
            </a:r>
          </a:p>
        </p:txBody>
      </p:sp>
    </p:spTree>
    <p:extLst>
      <p:ext uri="{BB962C8B-B14F-4D97-AF65-F5344CB8AC3E}">
        <p14:creationId xmlns:p14="http://schemas.microsoft.com/office/powerpoint/2010/main" val="2457539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204913" y="703263"/>
            <a:ext cx="4694237" cy="3521075"/>
          </a:xfrm>
          <a:ln/>
        </p:spPr>
      </p:sp>
      <p:sp>
        <p:nvSpPr>
          <p:cNvPr id="755715" name="Rectangle 3"/>
          <p:cNvSpPr>
            <a:spLocks noGrp="1" noChangeArrowheads="1"/>
          </p:cNvSpPr>
          <p:nvPr>
            <p:ph type="body" idx="1"/>
          </p:nvPr>
        </p:nvSpPr>
        <p:spPr>
          <a:xfrm>
            <a:off x="947498" y="4456777"/>
            <a:ext cx="5204305" cy="4225558"/>
          </a:xfrm>
          <a:noFill/>
          <a:ln/>
        </p:spPr>
        <p:txBody>
          <a:bodyPr/>
          <a:lstStyle/>
          <a:p>
            <a:r>
              <a:rPr lang="en-US" dirty="0"/>
              <a:t>Twist Lock plugs are located on the bottom of the control box.</a:t>
            </a:r>
          </a:p>
          <a:p>
            <a:r>
              <a:rPr lang="en-US" dirty="0"/>
              <a:t>The plug to the right (with the male Twist Lock connections) is the line in / power in plug.</a:t>
            </a:r>
          </a:p>
          <a:p>
            <a:r>
              <a:rPr lang="en-US" dirty="0"/>
              <a:t> </a:t>
            </a:r>
          </a:p>
          <a:p>
            <a:r>
              <a:rPr lang="en-US" dirty="0"/>
              <a:t>The plug to the left (with the female Twist Lock connections) is the power out to the pump.</a:t>
            </a:r>
          </a:p>
        </p:txBody>
      </p:sp>
    </p:spTree>
    <p:extLst>
      <p:ext uri="{BB962C8B-B14F-4D97-AF65-F5344CB8AC3E}">
        <p14:creationId xmlns:p14="http://schemas.microsoft.com/office/powerpoint/2010/main" val="1362994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p:spPr>
        <p:txBody>
          <a:bodyPr/>
          <a:lstStyle/>
          <a:p>
            <a:fld id="{DC6F0F4E-76EA-487A-92C3-819801FDC6F8}" type="slidenum">
              <a:rPr lang="en-US" smtClean="0"/>
              <a:pPr/>
              <a:t>36</a:t>
            </a:fld>
            <a:endParaRPr lang="en-US"/>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noFill/>
          <a:ln/>
        </p:spPr>
        <p:txBody>
          <a:bodyPr/>
          <a:lstStyle/>
          <a:p>
            <a:r>
              <a:rPr lang="en-US" dirty="0"/>
              <a:t>The PSC-100P Pump Power cable is a 100ft 10/4 SO cable with a male Nema 4x Twist Lock plug x Sea Con Connector.  This Pump Power cable is to supply power to the pump from the Phase Reversing Control Box.</a:t>
            </a:r>
          </a:p>
        </p:txBody>
      </p:sp>
    </p:spTree>
    <p:extLst>
      <p:ext uri="{BB962C8B-B14F-4D97-AF65-F5344CB8AC3E}">
        <p14:creationId xmlns:p14="http://schemas.microsoft.com/office/powerpoint/2010/main" val="2166604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p:spPr>
        <p:txBody>
          <a:bodyPr/>
          <a:lstStyle/>
          <a:p>
            <a:fld id="{DC6F0F4E-76EA-487A-92C3-819801FDC6F8}" type="slidenum">
              <a:rPr lang="en-US" smtClean="0"/>
              <a:pPr/>
              <a:t>37</a:t>
            </a:fld>
            <a:endParaRPr lang="en-US"/>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noFill/>
          <a:ln/>
        </p:spPr>
        <p:txBody>
          <a:bodyPr/>
          <a:lstStyle/>
          <a:p>
            <a:r>
              <a:rPr lang="en-US" dirty="0"/>
              <a:t>The PC-50 Control Box Drop Cable is a 50’ 10/4 SO cable with a female Nema 4X twist lock plug x bare wire.  This drop cable is to supply the control box from the in plant power source / motor control center / welding outlets etc.</a:t>
            </a:r>
          </a:p>
        </p:txBody>
      </p:sp>
    </p:spTree>
    <p:extLst>
      <p:ext uri="{BB962C8B-B14F-4D97-AF65-F5344CB8AC3E}">
        <p14:creationId xmlns:p14="http://schemas.microsoft.com/office/powerpoint/2010/main" val="1286059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p:spPr>
        <p:txBody>
          <a:bodyPr/>
          <a:lstStyle/>
          <a:p>
            <a:fld id="{94397109-EB6C-49A9-B21D-6B3E7E04722C}" type="slidenum">
              <a:rPr lang="en-US" smtClean="0"/>
              <a:pPr/>
              <a:t>38</a:t>
            </a:fld>
            <a:endParaRPr lang="en-US"/>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noFill/>
          <a:ln/>
        </p:spPr>
        <p:txBody>
          <a:bodyPr/>
          <a:lstStyle/>
          <a:p>
            <a:r>
              <a:rPr lang="en-US" dirty="0"/>
              <a:t>The UFV-260 flow meter is installed to provide a gross indication of system flow.  System flow rate is a gauge for determining change in pressure drop through the filters.  Under normal operations a filter would be changed out when system flow rate drops to ~50% of clean filter value.</a:t>
            </a:r>
          </a:p>
          <a:p>
            <a:r>
              <a:rPr lang="en-US" dirty="0"/>
              <a:t> </a:t>
            </a:r>
          </a:p>
          <a:p>
            <a:r>
              <a:rPr lang="en-US" dirty="0"/>
              <a:t>The flow meter used for the UFV-260 is a self-powered analog meter that provides flow indication from 0-400 GPM.  The flow meter uses the amplitude of the flow sensor signal to drive the 100-microamp meter movement.	</a:t>
            </a:r>
          </a:p>
          <a:p>
            <a:r>
              <a:rPr lang="en-US" dirty="0"/>
              <a:t>		         </a:t>
            </a:r>
          </a:p>
          <a:p>
            <a:r>
              <a:rPr lang="en-US" dirty="0"/>
              <a:t>The flow sensor for the UFV-260 is a paddlewheel type flow sensor.  The paddlewheel has a re-enforced sleeve that covers the titanium shaft and is designed to minimize wear of the rotor. When water flows past the paddlewheel and it rotates, the flow sensor produces a sinusoidal waveform with frequency and amplitude directly proportional to the flow rate.  The sensor comes equipped with 100ft of instrument cable.	</a:t>
            </a:r>
          </a:p>
        </p:txBody>
      </p:sp>
    </p:spTree>
    <p:extLst>
      <p:ext uri="{BB962C8B-B14F-4D97-AF65-F5344CB8AC3E}">
        <p14:creationId xmlns:p14="http://schemas.microsoft.com/office/powerpoint/2010/main" val="2474431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p:spPr>
        <p:txBody>
          <a:bodyPr/>
          <a:lstStyle/>
          <a:p>
            <a:fld id="{AE6F2024-AD0B-499C-A868-DFC379A3C8E9}" type="slidenum">
              <a:rPr lang="en-US" smtClean="0"/>
              <a:pPr/>
              <a:t>39</a:t>
            </a:fld>
            <a:endParaRPr lang="en-US"/>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868420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p:spPr>
        <p:txBody>
          <a:bodyPr/>
          <a:lstStyle/>
          <a:p>
            <a:fld id="{E40D90CA-45FA-4967-BFEC-FC87937CE2B7}" type="slidenum">
              <a:rPr lang="en-US" smtClean="0"/>
              <a:pPr/>
              <a:t>4</a:t>
            </a:fld>
            <a:endParaRPr 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a:noFill/>
          <a:ln/>
        </p:spPr>
        <p:txBody>
          <a:bodyPr/>
          <a:lstStyle/>
          <a:p>
            <a:r>
              <a:rPr lang="en-US" dirty="0"/>
              <a:t>The UFV-260 system operates under negative pressure.  This design feature eliminates the need for special bolted pressure closures on the filter and pump housings requiring tooling for operation.  Each filter and pump housing seals with a simple flat cover plate held in place by negative pressure during operation.</a:t>
            </a:r>
          </a:p>
          <a:p>
            <a:endParaRPr lang="en-US" dirty="0"/>
          </a:p>
          <a:p>
            <a:r>
              <a:rPr lang="en-US" dirty="0"/>
              <a:t>One of the many benefits of this design is that it requires no special tooling to install or remove a pump underwater.   With the pump installed correctly in the pump tube, the weight of the pump keeps it in place during normal operation. </a:t>
            </a:r>
          </a:p>
          <a:p>
            <a:br>
              <a:rPr lang="en-US" dirty="0"/>
            </a:br>
            <a:endParaRPr lang="en-US" dirty="0"/>
          </a:p>
        </p:txBody>
      </p:sp>
    </p:spTree>
    <p:extLst>
      <p:ext uri="{BB962C8B-B14F-4D97-AF65-F5344CB8AC3E}">
        <p14:creationId xmlns:p14="http://schemas.microsoft.com/office/powerpoint/2010/main" val="2087125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p:spPr>
        <p:txBody>
          <a:bodyPr/>
          <a:lstStyle/>
          <a:p>
            <a:fld id="{E3AABA2B-98D4-460F-882C-09CC646E9712}" type="slidenum">
              <a:rPr lang="en-US" smtClean="0"/>
              <a:pPr/>
              <a:t>40</a:t>
            </a:fld>
            <a:endParaRPr lang="en-US"/>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09837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p:spPr>
        <p:txBody>
          <a:bodyPr/>
          <a:lstStyle/>
          <a:p>
            <a:fld id="{3B942303-D3A0-4517-8C18-975ED0F19165}" type="slidenum">
              <a:rPr lang="en-US" smtClean="0"/>
              <a:pPr/>
              <a:t>41</a:t>
            </a:fld>
            <a:endParaRPr lang="en-US"/>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05118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fld id="{106ABCB8-10E9-4318-A068-B8D1E4C4692A}" type="slidenum">
              <a:rPr lang="en-US" smtClean="0"/>
              <a:pPr/>
              <a:t>42</a:t>
            </a:fld>
            <a:endParaRPr lang="en-US"/>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88091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fld id="{106ABCB8-10E9-4318-A068-B8D1E4C4692A}" type="slidenum">
              <a:rPr lang="en-US" smtClean="0"/>
              <a:pPr/>
              <a:t>43</a:t>
            </a:fld>
            <a:endParaRPr lang="en-US"/>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692012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44</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Corp. has designed special 10ft  stainless steel pole sections for deep submergence pool work at nuclear power stations.  The required total length of pole is obtained by coupling together (without tools) multiple 10ft sections using a quick release, "recessed button type", positive locking pull pin.  </a:t>
            </a:r>
          </a:p>
          <a:p>
            <a:r>
              <a:rPr lang="en-US" dirty="0"/>
              <a:t> </a:t>
            </a:r>
          </a:p>
          <a:p>
            <a:r>
              <a:rPr lang="en-US" dirty="0"/>
              <a:t>This provides for a strong rigid connection for transmission of high torque and loading.  The same connection is used to attach special tooling fixtures to the bottom end of the assembled pole sections for performing various types of underwater remote hand operations.</a:t>
            </a:r>
          </a:p>
          <a:p>
            <a:r>
              <a:rPr lang="en-US" dirty="0"/>
              <a:t> </a:t>
            </a:r>
          </a:p>
          <a:p>
            <a:pPr lvl="0"/>
            <a:r>
              <a:rPr lang="en-US" dirty="0"/>
              <a:t>Material: all Stainless Steel</a:t>
            </a:r>
          </a:p>
          <a:p>
            <a:r>
              <a:rPr lang="en-US" dirty="0"/>
              <a:t> </a:t>
            </a:r>
          </a:p>
          <a:p>
            <a:pPr lvl="0"/>
            <a:r>
              <a:rPr lang="en-US" dirty="0"/>
              <a:t>Weight: 10 </a:t>
            </a:r>
            <a:r>
              <a:rPr lang="en-US" dirty="0" err="1"/>
              <a:t>lbs</a:t>
            </a:r>
            <a:r>
              <a:rPr lang="en-US" dirty="0"/>
              <a:t>  per 10ft  Section</a:t>
            </a:r>
          </a:p>
          <a:p>
            <a:r>
              <a:rPr lang="en-US" dirty="0"/>
              <a:t> </a:t>
            </a:r>
          </a:p>
          <a:p>
            <a:pPr lvl="0"/>
            <a:r>
              <a:rPr lang="en-US" dirty="0"/>
              <a:t>Pool Poles are floodable</a:t>
            </a:r>
          </a:p>
          <a:p>
            <a:r>
              <a:rPr lang="en-US" dirty="0"/>
              <a:t> </a:t>
            </a:r>
          </a:p>
          <a:p>
            <a:pPr lvl="0"/>
            <a:r>
              <a:rPr lang="en-US" dirty="0"/>
              <a:t>Poles connected together with a quick release, "recessed button type", Stainless Steel, positive locking pull pin</a:t>
            </a:r>
          </a:p>
          <a:p>
            <a:r>
              <a:rPr lang="en-US" dirty="0"/>
              <a:t> </a:t>
            </a:r>
          </a:p>
          <a:p>
            <a:pPr lvl="0"/>
            <a:r>
              <a:rPr lang="en-US" dirty="0"/>
              <a:t>Pull pins are lanyard to pool poles with stainless steel wire rope </a:t>
            </a:r>
          </a:p>
          <a:p>
            <a:r>
              <a:rPr lang="en-US" dirty="0"/>
              <a:t> </a:t>
            </a:r>
          </a:p>
          <a:p>
            <a:pPr lvl="0"/>
            <a:r>
              <a:rPr lang="en-US" dirty="0"/>
              <a:t>T-handle has a top lift bail for crane lifting operations or tying off to cavity wall</a:t>
            </a:r>
          </a:p>
          <a:p>
            <a:endParaRPr lang="en-US" dirty="0"/>
          </a:p>
        </p:txBody>
      </p:sp>
    </p:spTree>
    <p:extLst>
      <p:ext uri="{BB962C8B-B14F-4D97-AF65-F5344CB8AC3E}">
        <p14:creationId xmlns:p14="http://schemas.microsoft.com/office/powerpoint/2010/main" val="139489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45</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Corp. has designed special 10ft  stainless steel pole sections for deep submergence pool work at nuclear power stations.  The required total length of pole is obtained by coupling together (without tools) multiple 10ft sections using a quick release, "recessed button type", positive locking pull pin.  </a:t>
            </a:r>
          </a:p>
          <a:p>
            <a:r>
              <a:rPr lang="en-US" dirty="0"/>
              <a:t> </a:t>
            </a:r>
          </a:p>
          <a:p>
            <a:r>
              <a:rPr lang="en-US" dirty="0"/>
              <a:t>This provides for a strong rigid connection for transmission of high torque and loading.  The same connection is used to attach special tooling fixtures to the bottom end of the assembled pole sections for performing various types of underwater remote hand operations.</a:t>
            </a:r>
          </a:p>
          <a:p>
            <a:r>
              <a:rPr lang="en-US" dirty="0"/>
              <a:t> </a:t>
            </a:r>
          </a:p>
          <a:p>
            <a:pPr lvl="0"/>
            <a:r>
              <a:rPr lang="en-US" dirty="0"/>
              <a:t>Material: all Stainless Steel</a:t>
            </a:r>
          </a:p>
          <a:p>
            <a:r>
              <a:rPr lang="en-US" dirty="0"/>
              <a:t> </a:t>
            </a:r>
          </a:p>
          <a:p>
            <a:pPr lvl="0"/>
            <a:r>
              <a:rPr lang="en-US" dirty="0"/>
              <a:t>Weight: 10 </a:t>
            </a:r>
            <a:r>
              <a:rPr lang="en-US" dirty="0" err="1"/>
              <a:t>lbs</a:t>
            </a:r>
            <a:r>
              <a:rPr lang="en-US" dirty="0"/>
              <a:t>  per 10ft  Section</a:t>
            </a:r>
          </a:p>
          <a:p>
            <a:r>
              <a:rPr lang="en-US" dirty="0"/>
              <a:t> </a:t>
            </a:r>
          </a:p>
          <a:p>
            <a:pPr lvl="0"/>
            <a:r>
              <a:rPr lang="en-US" dirty="0"/>
              <a:t>Pool Poles are floodable</a:t>
            </a:r>
          </a:p>
          <a:p>
            <a:r>
              <a:rPr lang="en-US" dirty="0"/>
              <a:t> </a:t>
            </a:r>
          </a:p>
          <a:p>
            <a:pPr lvl="0"/>
            <a:r>
              <a:rPr lang="en-US" dirty="0"/>
              <a:t>Poles connected together with a quick release, "recessed button type", Stainless Steel, positive locking pull pin</a:t>
            </a:r>
          </a:p>
          <a:p>
            <a:r>
              <a:rPr lang="en-US" dirty="0"/>
              <a:t> </a:t>
            </a:r>
          </a:p>
          <a:p>
            <a:pPr lvl="0"/>
            <a:r>
              <a:rPr lang="en-US" dirty="0"/>
              <a:t>Pull pins are lanyard to pool poles with stainless steel wire rope </a:t>
            </a:r>
          </a:p>
          <a:p>
            <a:r>
              <a:rPr lang="en-US" dirty="0"/>
              <a:t> </a:t>
            </a:r>
          </a:p>
          <a:p>
            <a:pPr lvl="0"/>
            <a:r>
              <a:rPr lang="en-US" dirty="0"/>
              <a:t>T-handle has a top lift bail for crane lifting operations or tying off to cavity wall</a:t>
            </a:r>
          </a:p>
          <a:p>
            <a:endParaRPr lang="en-US" dirty="0"/>
          </a:p>
        </p:txBody>
      </p:sp>
    </p:spTree>
    <p:extLst>
      <p:ext uri="{BB962C8B-B14F-4D97-AF65-F5344CB8AC3E}">
        <p14:creationId xmlns:p14="http://schemas.microsoft.com/office/powerpoint/2010/main" val="2552869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46</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pPr defTabSz="890991">
              <a:defRPr/>
            </a:pPr>
            <a:r>
              <a:rPr lang="en-US" dirty="0"/>
              <a:t>The SP-1x5 Pole is identical to the SP-1 pool pole with the exception that it is only 5 </a:t>
            </a:r>
            <a:r>
              <a:rPr lang="en-US" dirty="0" err="1"/>
              <a:t>ft</a:t>
            </a:r>
            <a:r>
              <a:rPr lang="en-US" dirty="0"/>
              <a:t> long instead of 10 </a:t>
            </a:r>
            <a:r>
              <a:rPr lang="en-US" dirty="0" err="1"/>
              <a:t>ft</a:t>
            </a:r>
            <a:r>
              <a:rPr lang="en-US" dirty="0"/>
              <a:t> long.  Its purpose is to provide an overall adjustment in height for the operator on a bridge or wall.</a:t>
            </a:r>
          </a:p>
          <a:p>
            <a:endParaRPr lang="en-US" dirty="0"/>
          </a:p>
          <a:p>
            <a:r>
              <a:rPr lang="en-US" dirty="0"/>
              <a:t>The SP-1x3 Pole is identical to the SP-1 pool pole with the exception that it is only 3 </a:t>
            </a:r>
            <a:r>
              <a:rPr lang="en-US" dirty="0" err="1"/>
              <a:t>ft</a:t>
            </a:r>
            <a:r>
              <a:rPr lang="en-US" dirty="0"/>
              <a:t> long instead of 10 </a:t>
            </a:r>
            <a:r>
              <a:rPr lang="en-US" dirty="0" err="1"/>
              <a:t>ft</a:t>
            </a:r>
            <a:r>
              <a:rPr lang="en-US" dirty="0"/>
              <a:t> long.  Its purpose is to provide an overall adjustment in height for the operator on a bridge or wall.</a:t>
            </a:r>
          </a:p>
          <a:p>
            <a:r>
              <a:rPr lang="en-US" dirty="0"/>
              <a:t> </a:t>
            </a:r>
          </a:p>
          <a:p>
            <a:pPr defTabSz="890991">
              <a:defRPr/>
            </a:pPr>
            <a:r>
              <a:rPr lang="en-US" dirty="0"/>
              <a:t>The SP-1x2 Pole is identical to the SP-1 pool pole with the exception that it is only 2 </a:t>
            </a:r>
            <a:r>
              <a:rPr lang="en-US" dirty="0" err="1"/>
              <a:t>ft</a:t>
            </a:r>
            <a:r>
              <a:rPr lang="en-US" dirty="0"/>
              <a:t> long instead of 10 </a:t>
            </a:r>
            <a:r>
              <a:rPr lang="en-US" dirty="0" err="1"/>
              <a:t>ft</a:t>
            </a:r>
            <a:r>
              <a:rPr lang="en-US" dirty="0"/>
              <a:t> long.  Its purpose is to provide an overall adjustment in height for the operator on a bridge or wall.</a:t>
            </a:r>
          </a:p>
        </p:txBody>
      </p:sp>
    </p:spTree>
    <p:extLst>
      <p:ext uri="{BB962C8B-B14F-4D97-AF65-F5344CB8AC3E}">
        <p14:creationId xmlns:p14="http://schemas.microsoft.com/office/powerpoint/2010/main" val="1160194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47</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has developed a Buoyancy Chamber that slides over the pool pole.  It is a 6in x 18in long stainless steel chamber that provides positive buoyancy for the pool poles.  The effect of this positive buoyancy is to reduce the overall weight of the assembled pool poles for the operator.  Each Buoyancy Chamber reduces the weight of the pool by approximately half.   The BC-1 Buoyancy Chamber has a handle for ease of moving and installing on the pool pole.</a:t>
            </a:r>
          </a:p>
          <a:p>
            <a:r>
              <a:rPr lang="en-US" dirty="0"/>
              <a:t>.	 </a:t>
            </a:r>
          </a:p>
        </p:txBody>
      </p:sp>
    </p:spTree>
    <p:extLst>
      <p:ext uri="{BB962C8B-B14F-4D97-AF65-F5344CB8AC3E}">
        <p14:creationId xmlns:p14="http://schemas.microsoft.com/office/powerpoint/2010/main" val="158791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48</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has developed a Buoyancy Chamber that slides over the pool pole.  It is a 6in x 18in long stainless steel chamber that provides positive buoyancy for the pool poles.  The effect of this positive buoyancy is to reduce the overall weight of the assembled pool poles for the operator.  Each Buoyancy Chamber reduces the weight of the pool by approximately half.   The BC-1 Buoyancy Chamber has a handle for ease of moving and installing on the pool pole.</a:t>
            </a:r>
          </a:p>
          <a:p>
            <a:r>
              <a:rPr lang="en-US" dirty="0"/>
              <a:t> </a:t>
            </a:r>
          </a:p>
        </p:txBody>
      </p:sp>
    </p:spTree>
    <p:extLst>
      <p:ext uri="{BB962C8B-B14F-4D97-AF65-F5344CB8AC3E}">
        <p14:creationId xmlns:p14="http://schemas.microsoft.com/office/powerpoint/2010/main" val="1363196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p:spPr>
        <p:txBody>
          <a:bodyPr/>
          <a:lstStyle/>
          <a:p>
            <a:fld id="{DD713B3E-548E-4C0C-841E-17A488309468}" type="slidenum">
              <a:rPr lang="en-US" smtClean="0"/>
              <a:pPr/>
              <a:t>49</a:t>
            </a:fld>
            <a:endParaRPr lang="en-US"/>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a:noFill/>
          <a:ln/>
        </p:spPr>
        <p:txBody>
          <a:bodyPr/>
          <a:lstStyle/>
          <a:p>
            <a:r>
              <a:rPr lang="en-US"/>
              <a:t>FILTER STORAGE RACK (UT-3/6) 		</a:t>
            </a:r>
          </a:p>
          <a:p>
            <a:r>
              <a:rPr lang="en-US"/>
              <a:t>A six (6) tube 20” dia. rack for holding filter cartridges underwater adjacent to the Underwater Filter Unit to facilitate the speedy underwater change-out and replacement of filter cartridges.</a:t>
            </a:r>
          </a:p>
          <a:p>
            <a:r>
              <a:rPr lang="en-US"/>
              <a:t>This rack has a center lift bale (33” OAH) above the filter cartridges for easy lifting and can easily be stored in a standard 55 gal. waste drum. </a:t>
            </a:r>
          </a:p>
          <a:p>
            <a:r>
              <a:rPr lang="en-US"/>
              <a:t> It is designed hold one set of spare or expended filters from an operating UFV-260 &amp; UF-600.</a:t>
            </a:r>
          </a:p>
        </p:txBody>
      </p:sp>
    </p:spTree>
    <p:extLst>
      <p:ext uri="{BB962C8B-B14F-4D97-AF65-F5344CB8AC3E}">
        <p14:creationId xmlns:p14="http://schemas.microsoft.com/office/powerpoint/2010/main" val="376863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p:spPr>
        <p:txBody>
          <a:bodyPr/>
          <a:lstStyle/>
          <a:p>
            <a:fld id="{213A9B05-7C84-4655-8D3C-1C2407DBC7DA}" type="slidenum">
              <a:rPr lang="en-US" smtClean="0"/>
              <a:pPr/>
              <a:t>5</a:t>
            </a:fld>
            <a:endParaRPr lang="en-US"/>
          </a:p>
        </p:txBody>
      </p:sp>
      <p:sp>
        <p:nvSpPr>
          <p:cNvPr id="500738" name="Rectangle 2"/>
          <p:cNvSpPr>
            <a:spLocks noGrp="1" noRot="1" noChangeAspect="1" noChangeArrowheads="1" noTextEdit="1"/>
          </p:cNvSpPr>
          <p:nvPr>
            <p:ph type="sldImg"/>
          </p:nvPr>
        </p:nvSpPr>
        <p:spPr>
          <a:ln/>
        </p:spPr>
      </p:sp>
      <p:sp>
        <p:nvSpPr>
          <p:cNvPr id="500739" name="Rectangle 3"/>
          <p:cNvSpPr>
            <a:spLocks noGrp="1" noChangeArrowheads="1"/>
          </p:cNvSpPr>
          <p:nvPr>
            <p:ph type="body" idx="1"/>
          </p:nvPr>
        </p:nvSpPr>
        <p:spPr>
          <a:noFill/>
          <a:ln/>
        </p:spPr>
        <p:txBody>
          <a:bodyPr/>
          <a:lstStyle/>
          <a:p>
            <a:r>
              <a:rPr lang="en-US" dirty="0"/>
              <a:t>The UFV-260 system operates under negative pressure.  This design feature eliminates the need for special bolted pressure closures on the filter and pump housings requiring tooling for operation.  Each filter and pump housing seals with a simple flat cover plate held in place by negative pressure during operation.</a:t>
            </a:r>
          </a:p>
          <a:p>
            <a:endParaRPr lang="en-US" dirty="0"/>
          </a:p>
          <a:p>
            <a:r>
              <a:rPr lang="en-US" dirty="0"/>
              <a:t>One of the many benefits of this design is that it requires no special tooling to install or remove a pump underwater.   With the pump installed correctly in the pump tube, the weight of the pump keeps it in place during normal operation. </a:t>
            </a:r>
          </a:p>
          <a:p>
            <a:br>
              <a:rPr lang="en-US" dirty="0"/>
            </a:br>
            <a:endParaRPr lang="en-US" dirty="0"/>
          </a:p>
        </p:txBody>
      </p:sp>
    </p:spTree>
    <p:extLst>
      <p:ext uri="{BB962C8B-B14F-4D97-AF65-F5344CB8AC3E}">
        <p14:creationId xmlns:p14="http://schemas.microsoft.com/office/powerpoint/2010/main" val="901148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CD87F6D-4F31-4929-BC29-15C5ABACCC9C}" type="slidenum">
              <a:rPr lang="en-US" smtClean="0"/>
              <a:pPr/>
              <a:t>50</a:t>
            </a:fld>
            <a:endParaRPr lang="en-US"/>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a:noFill/>
          <a:ln/>
        </p:spPr>
        <p:txBody>
          <a:bodyPr/>
          <a:lstStyle/>
          <a:p>
            <a:r>
              <a:rPr lang="en-US" dirty="0"/>
              <a:t>A 42"L x 8"W x 4"H hanging rack for holding six (6) spare or spent filter cartridges. This rack can be hung from the railing around the pool or the fuel bridge and allows for more efficient filter change out.</a:t>
            </a:r>
          </a:p>
          <a:p>
            <a:endParaRPr lang="en-US" dirty="0"/>
          </a:p>
        </p:txBody>
      </p:sp>
    </p:spTree>
    <p:extLst>
      <p:ext uri="{BB962C8B-B14F-4D97-AF65-F5344CB8AC3E}">
        <p14:creationId xmlns:p14="http://schemas.microsoft.com/office/powerpoint/2010/main" val="3036933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p:spPr>
        <p:txBody>
          <a:bodyPr/>
          <a:lstStyle/>
          <a:p>
            <a:fld id="{7DEF954E-66AF-42C3-9241-A2AB5EFC43A7}" type="slidenum">
              <a:rPr lang="en-US" smtClean="0"/>
              <a:pPr/>
              <a:t>51</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2605304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p:spPr>
        <p:txBody>
          <a:bodyPr/>
          <a:lstStyle/>
          <a:p>
            <a:fld id="{7DEF954E-66AF-42C3-9241-A2AB5EFC43A7}" type="slidenum">
              <a:rPr lang="en-US" smtClean="0"/>
              <a:pPr/>
              <a:t>52</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4277841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p:spPr>
        <p:txBody>
          <a:bodyPr/>
          <a:lstStyle/>
          <a:p>
            <a:fld id="{4BEA5AF3-7A21-4AA6-B2AC-7DC61C4DC4AB}" type="slidenum">
              <a:rPr lang="en-US" smtClean="0"/>
              <a:pPr/>
              <a:t>53</a:t>
            </a:fld>
            <a:endParaRPr lang="en-US"/>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p:spPr>
        <p:txBody>
          <a:bodyPr/>
          <a:lstStyle/>
          <a:p>
            <a:r>
              <a:rPr lang="en-US"/>
              <a:t>HOSE TO POLE CLAMP (UT-6SP)</a:t>
            </a:r>
          </a:p>
          <a:p>
            <a:r>
              <a:rPr lang="en-US"/>
              <a:t>This fixture attaches to the bottom pool pole, and holds the suction end of a vacuum hose or nozzle with two clamps at one of three orientations. (vertical, 45 deg., or horizontal)</a:t>
            </a:r>
          </a:p>
          <a:p>
            <a:r>
              <a:rPr lang="en-US"/>
              <a:t>	VACUUM NOZZLE (UT-7)</a:t>
            </a:r>
          </a:p>
          <a:p>
            <a:r>
              <a:rPr lang="en-US"/>
              <a:t>A 2"dia.x 18"lg. vacuum nozzle is connected to the end of a vacuum hose. The vacuum nozzle is used for vacuuming small areas requiring high water velocity for lifting. This is used with the UT-6 Hose To Pole Clamp.</a:t>
            </a:r>
          </a:p>
        </p:txBody>
      </p:sp>
    </p:spTree>
    <p:extLst>
      <p:ext uri="{BB962C8B-B14F-4D97-AF65-F5344CB8AC3E}">
        <p14:creationId xmlns:p14="http://schemas.microsoft.com/office/powerpoint/2010/main" val="4042359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p:spPr>
        <p:txBody>
          <a:bodyPr/>
          <a:lstStyle/>
          <a:p>
            <a:fld id="{D849FAE9-C04E-4E9A-9A31-A072C9703637}" type="slidenum">
              <a:rPr lang="en-US" smtClean="0"/>
              <a:pPr/>
              <a:t>54</a:t>
            </a:fld>
            <a:endParaRPr lang="en-US"/>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p:spPr>
        <p:txBody>
          <a:bodyPr/>
          <a:lstStyle/>
          <a:p>
            <a:r>
              <a:rPr lang="en-US" dirty="0"/>
              <a:t>VACUUM NOZZLE (UT-7)</a:t>
            </a:r>
          </a:p>
          <a:p>
            <a:r>
              <a:rPr lang="en-US" dirty="0"/>
              <a:t>A 2"dia.x 18"lg. vacuum nozzle is connected to the end of a vacuum hose. The vacuum nozzle is used for vacuuming small areas requiring high water velocity for lifting. This is used with the UT-6 Hose To Pole Clamp.</a:t>
            </a:r>
          </a:p>
        </p:txBody>
      </p:sp>
    </p:spTree>
    <p:extLst>
      <p:ext uri="{BB962C8B-B14F-4D97-AF65-F5344CB8AC3E}">
        <p14:creationId xmlns:p14="http://schemas.microsoft.com/office/powerpoint/2010/main" val="2701313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p:spPr>
        <p:txBody>
          <a:bodyPr/>
          <a:lstStyle/>
          <a:p>
            <a:fld id="{CEE99187-C09E-472E-9FE5-F6F683683EDD}" type="slidenum">
              <a:rPr lang="en-US" smtClean="0"/>
              <a:pPr/>
              <a:t>55</a:t>
            </a:fld>
            <a:endParaRPr lang="en-US"/>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p:spPr>
        <p:txBody>
          <a:bodyPr/>
          <a:lstStyle/>
          <a:p>
            <a:r>
              <a:rPr lang="en-US" dirty="0"/>
              <a:t>ROPE-FILTER LIFT TOOL (UT-9)</a:t>
            </a:r>
          </a:p>
          <a:p>
            <a:r>
              <a:rPr lang="en-US" dirty="0"/>
              <a:t>A special 18in  high tool is used for changing out filter cartridges remotely underwater using the UT-15 Utility Chain.  This tool uses a "positive latch" mechanism allowing for a very simple, effective, and quick method for filter change-out.  </a:t>
            </a:r>
          </a:p>
        </p:txBody>
      </p:sp>
    </p:spTree>
    <p:extLst>
      <p:ext uri="{BB962C8B-B14F-4D97-AF65-F5344CB8AC3E}">
        <p14:creationId xmlns:p14="http://schemas.microsoft.com/office/powerpoint/2010/main" val="2444616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p:spPr>
        <p:txBody>
          <a:bodyPr/>
          <a:lstStyle/>
          <a:p>
            <a:fld id="{7369E77F-6974-40A2-A45A-D65FA83EE450}" type="slidenum">
              <a:rPr lang="en-US" smtClean="0"/>
              <a:pPr/>
              <a:t>56</a:t>
            </a:fld>
            <a:endParaRPr lang="en-US"/>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p:spPr>
        <p:txBody>
          <a:bodyPr/>
          <a:lstStyle/>
          <a:p>
            <a:r>
              <a:rPr lang="en-US" dirty="0"/>
              <a:t>CONTROL PANEL (UT-10)</a:t>
            </a:r>
          </a:p>
          <a:p>
            <a:r>
              <a:rPr lang="en-US" dirty="0"/>
              <a:t>The UT-10A control panel mounts the flow meter and control box in one convenient location.  The control panel is designed to hang from a typical hand rail. </a:t>
            </a:r>
          </a:p>
        </p:txBody>
      </p:sp>
    </p:spTree>
    <p:extLst>
      <p:ext uri="{BB962C8B-B14F-4D97-AF65-F5344CB8AC3E}">
        <p14:creationId xmlns:p14="http://schemas.microsoft.com/office/powerpoint/2010/main" val="1256257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p:spPr>
        <p:txBody>
          <a:bodyPr/>
          <a:lstStyle/>
          <a:p>
            <a:fld id="{034FF8F6-EC98-49F3-AC8D-7BF12EFD1C3D}" type="slidenum">
              <a:rPr lang="en-US" smtClean="0"/>
              <a:pPr/>
              <a:t>57</a:t>
            </a:fld>
            <a:endParaRPr lang="en-US"/>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p:spPr>
        <p:txBody>
          <a:bodyPr/>
          <a:lstStyle/>
          <a:p>
            <a:r>
              <a:rPr lang="en-US" dirty="0"/>
              <a:t>SUCTION HOSE STAND-OFF (UT-11)  </a:t>
            </a:r>
          </a:p>
          <a:p>
            <a:r>
              <a:rPr lang="en-US" dirty="0"/>
              <a:t>The suction hose stand-off is a stainless steel, 2in camlock adapter that is attached to the end of  a 2in  suction hose.  The suction hose stand-off prevents the hose from “dead heading” on the wall or floor.</a:t>
            </a:r>
          </a:p>
        </p:txBody>
      </p:sp>
    </p:spTree>
    <p:extLst>
      <p:ext uri="{BB962C8B-B14F-4D97-AF65-F5344CB8AC3E}">
        <p14:creationId xmlns:p14="http://schemas.microsoft.com/office/powerpoint/2010/main" val="1069303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p:spPr>
        <p:txBody>
          <a:bodyPr/>
          <a:lstStyle/>
          <a:p>
            <a:fld id="{A50747CE-730D-430C-9ECD-6093B21DAD5F}" type="slidenum">
              <a:rPr lang="en-US" smtClean="0"/>
              <a:pPr/>
              <a:t>58</a:t>
            </a:fld>
            <a:endParaRPr lang="en-US"/>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p:spPr>
        <p:txBody>
          <a:bodyPr/>
          <a:lstStyle/>
          <a:p>
            <a:r>
              <a:rPr lang="en-US"/>
              <a:t>SUCTION HOSE STAND-OFF (UT-11)  </a:t>
            </a:r>
          </a:p>
          <a:p>
            <a:r>
              <a:rPr lang="en-US"/>
              <a:t>The suction hose stand-off’s are attached to the end of the 2” suction hoses.  The suction hose stand-off prevents the hose from “dead heading” on the wall or floor.</a:t>
            </a:r>
          </a:p>
        </p:txBody>
      </p:sp>
    </p:spTree>
    <p:extLst>
      <p:ext uri="{BB962C8B-B14F-4D97-AF65-F5344CB8AC3E}">
        <p14:creationId xmlns:p14="http://schemas.microsoft.com/office/powerpoint/2010/main" val="8372252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59</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PUMP LIFTING TOOL  (UT-14)</a:t>
            </a:r>
          </a:p>
          <a:p>
            <a:pPr defTabSz="890991">
              <a:defRPr/>
            </a:pPr>
            <a:r>
              <a:rPr lang="en-US" dirty="0"/>
              <a:t>This stainless steel grapple hook is used with a cable (supplied by customer) to install or remove the pump assembly from the UFV-260 housing.</a:t>
            </a:r>
          </a:p>
          <a:p>
            <a:r>
              <a:rPr lang="en-US" dirty="0"/>
              <a:t>	 </a:t>
            </a:r>
          </a:p>
        </p:txBody>
      </p:sp>
    </p:spTree>
    <p:extLst>
      <p:ext uri="{BB962C8B-B14F-4D97-AF65-F5344CB8AC3E}">
        <p14:creationId xmlns:p14="http://schemas.microsoft.com/office/powerpoint/2010/main" val="241157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p:spPr>
        <p:txBody>
          <a:bodyPr/>
          <a:lstStyle/>
          <a:p>
            <a:fld id="{E653E36C-0958-4C3C-B89C-AA78A87F0745}" type="slidenum">
              <a:rPr lang="en-US" smtClean="0"/>
              <a:pPr/>
              <a:t>6</a:t>
            </a:fld>
            <a:endParaRPr lang="en-US"/>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p:spPr>
        <p:txBody>
          <a:bodyPr/>
          <a:lstStyle/>
          <a:p>
            <a:r>
              <a:rPr lang="en-US"/>
              <a:t>The UFV-260 system operates under negative pressure.  This design feature eliminates the need for special bolted pressure closures on the filter and pump housings requiring tooling for operation.  Each filter and pump housing seals with a simple flat cover plate held in place by negative pressure during operation.</a:t>
            </a:r>
          </a:p>
          <a:p>
            <a:endParaRPr lang="en-US"/>
          </a:p>
          <a:p>
            <a:r>
              <a:rPr lang="en-US"/>
              <a:t>One of the many benefits of this design is that it requires no special tooling to install or remove a pump underwater.   With the pump installed correctly in the pump tube, the weight of the pump keeps it in place during normal operation. </a:t>
            </a:r>
          </a:p>
          <a:p>
            <a:br>
              <a:rPr lang="en-US"/>
            </a:br>
            <a:endParaRPr lang="en-US"/>
          </a:p>
        </p:txBody>
      </p:sp>
    </p:spTree>
    <p:extLst>
      <p:ext uri="{BB962C8B-B14F-4D97-AF65-F5344CB8AC3E}">
        <p14:creationId xmlns:p14="http://schemas.microsoft.com/office/powerpoint/2010/main" val="2821526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p:spPr>
        <p:txBody>
          <a:bodyPr/>
          <a:lstStyle/>
          <a:p>
            <a:fld id="{A50747CE-730D-430C-9ECD-6093B21DAD5F}" type="slidenum">
              <a:rPr lang="en-US" smtClean="0"/>
              <a:pPr/>
              <a:t>60</a:t>
            </a:fld>
            <a:endParaRPr lang="en-US"/>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p:spPr>
        <p:txBody>
          <a:bodyPr/>
          <a:lstStyle/>
          <a:p>
            <a:r>
              <a:rPr lang="en-US" dirty="0"/>
              <a:t>The Stainless Steel Utility Chain (UT-15) is a 50ft [12.24m] lightweight stainless steel chain with a swivel clip on each end.  It is designed to be used with the UT-9 Rope Filter Lift Tool and the UT-5SP </a:t>
            </a:r>
            <a:r>
              <a:rPr lang="en-US" dirty="0" err="1"/>
              <a:t>vac</a:t>
            </a:r>
            <a:r>
              <a:rPr lang="en-US" dirty="0"/>
              <a:t> head.  </a:t>
            </a:r>
          </a:p>
          <a:p>
            <a:r>
              <a:rPr lang="en-US" dirty="0"/>
              <a:t> </a:t>
            </a:r>
          </a:p>
          <a:p>
            <a:r>
              <a:rPr lang="en-US" dirty="0"/>
              <a:t>When used with the UT-9, it provides a means for actuating the Rope Filter Lift Tool from the bridge or pool wall.</a:t>
            </a:r>
          </a:p>
          <a:p>
            <a:r>
              <a:rPr lang="en-US" dirty="0"/>
              <a:t> </a:t>
            </a:r>
          </a:p>
          <a:p>
            <a:r>
              <a:rPr lang="en-US" dirty="0"/>
              <a:t>When used with the UT-5SP it aids the operator in moving the </a:t>
            </a:r>
            <a:r>
              <a:rPr lang="en-US" dirty="0" err="1"/>
              <a:t>vac</a:t>
            </a:r>
            <a:r>
              <a:rPr lang="en-US" dirty="0"/>
              <a:t> head across the pool floor.</a:t>
            </a:r>
          </a:p>
          <a:p>
            <a:r>
              <a:rPr lang="en-US" dirty="0"/>
              <a:t> </a:t>
            </a:r>
          </a:p>
        </p:txBody>
      </p:sp>
    </p:spTree>
    <p:extLst>
      <p:ext uri="{BB962C8B-B14F-4D97-AF65-F5344CB8AC3E}">
        <p14:creationId xmlns:p14="http://schemas.microsoft.com/office/powerpoint/2010/main" val="2903512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p:spPr>
        <p:txBody>
          <a:bodyPr/>
          <a:lstStyle/>
          <a:p>
            <a:fld id="{ABF68FDA-A472-4464-9AB1-B7D92AB8E200}" type="slidenum">
              <a:rPr lang="en-US" smtClean="0"/>
              <a:pPr/>
              <a:t>61</a:t>
            </a:fld>
            <a:endParaRPr lang="en-US"/>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409542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7"/>
          <p:cNvSpPr>
            <a:spLocks noGrp="1" noChangeArrowheads="1"/>
          </p:cNvSpPr>
          <p:nvPr>
            <p:ph type="sldNum" sz="quarter" idx="5"/>
          </p:nvPr>
        </p:nvSpPr>
        <p:spPr>
          <a:noFill/>
        </p:spPr>
        <p:txBody>
          <a:bodyPr/>
          <a:lstStyle/>
          <a:p>
            <a:fld id="{CC674D1D-3942-4FD5-8B00-1380B44D0C51}" type="slidenum">
              <a:rPr lang="en-US" smtClean="0"/>
              <a:pPr/>
              <a:t>62</a:t>
            </a:fld>
            <a:endParaRPr lang="en-US"/>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a:noFill/>
          <a:ln/>
        </p:spPr>
        <p:txBody>
          <a:bodyPr/>
          <a:lstStyle/>
          <a:p>
            <a:r>
              <a:rPr lang="en-US"/>
              <a:t>The flow meter dial read-out gauge is a delicate instrument (milliammeter) and should be protected from rough handling. It will probably be broken if dropped on the floor. It should be mounted to the UT-10 control panel and hung on a suitable railing for protection.</a:t>
            </a:r>
          </a:p>
        </p:txBody>
      </p:sp>
    </p:spTree>
    <p:extLst>
      <p:ext uri="{BB962C8B-B14F-4D97-AF65-F5344CB8AC3E}">
        <p14:creationId xmlns:p14="http://schemas.microsoft.com/office/powerpoint/2010/main" val="2156580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CF5B36E1-735D-4E62-A08F-EECF65D03F99}" type="slidenum">
              <a:rPr lang="en-US" smtClean="0"/>
              <a:pPr/>
              <a:t>63</a:t>
            </a:fld>
            <a:endParaRPr lang="en-US"/>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123321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p:spPr>
        <p:txBody>
          <a:bodyPr/>
          <a:lstStyle/>
          <a:p>
            <a:fld id="{AF146E36-6FE4-485B-962D-ECB4FAEAF4E4}" type="slidenum">
              <a:rPr lang="en-US" smtClean="0"/>
              <a:pPr/>
              <a:t>64</a:t>
            </a:fld>
            <a:endParaRPr lang="en-US"/>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027542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p:spPr>
        <p:txBody>
          <a:bodyPr/>
          <a:lstStyle/>
          <a:p>
            <a:fld id="{973D2777-1E08-4EC8-A62C-7ED4AB6AFE58}" type="slidenum">
              <a:rPr lang="en-US" smtClean="0"/>
              <a:pPr/>
              <a:t>65</a:t>
            </a:fld>
            <a:endParaRPr lang="en-US"/>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25726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p:spPr>
        <p:txBody>
          <a:bodyPr/>
          <a:lstStyle/>
          <a:p>
            <a:fld id="{7C28FA61-A6ED-4B2B-8272-EBE5633E24E3}" type="slidenum">
              <a:rPr lang="en-US" smtClean="0"/>
              <a:pPr/>
              <a:t>66</a:t>
            </a:fld>
            <a:endParaRPr lang="en-US"/>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12615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D83EB9BE-F176-47B8-B511-39824078281A}" type="slidenum">
              <a:rPr lang="en-US" smtClean="0"/>
              <a:pPr/>
              <a:t>67</a:t>
            </a:fld>
            <a:endParaRPr lang="en-US"/>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450611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D83EB9BE-F176-47B8-B511-39824078281A}" type="slidenum">
              <a:rPr lang="en-US" smtClean="0"/>
              <a:pPr/>
              <a:t>68</a:t>
            </a:fld>
            <a:endParaRPr lang="en-US"/>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976179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D83EB9BE-F176-47B8-B511-39824078281A}" type="slidenum">
              <a:rPr lang="en-US" smtClean="0"/>
              <a:pPr/>
              <a:t>69</a:t>
            </a:fld>
            <a:endParaRPr lang="en-US"/>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9399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p:spPr>
        <p:txBody>
          <a:bodyPr/>
          <a:lstStyle/>
          <a:p>
            <a:fld id="{70115ADE-1394-499C-B3FE-9577572D4D43}" type="slidenum">
              <a:rPr lang="en-US" smtClean="0"/>
              <a:pPr/>
              <a:t>7</a:t>
            </a:fld>
            <a:endParaRPr lang="en-US"/>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305644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D83EB9BE-F176-47B8-B511-39824078281A}" type="slidenum">
              <a:rPr lang="en-US" smtClean="0"/>
              <a:pPr/>
              <a:t>70</a:t>
            </a:fld>
            <a:endParaRPr lang="en-US"/>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196148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p:spPr>
        <p:txBody>
          <a:bodyPr/>
          <a:lstStyle/>
          <a:p>
            <a:fld id="{6CED0DE2-DA19-4056-B2B6-01F2C4E952D2}" type="slidenum">
              <a:rPr lang="en-US" smtClean="0"/>
              <a:pPr/>
              <a:t>71</a:t>
            </a:fld>
            <a:endParaRPr lang="en-US"/>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67684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p:spPr>
        <p:txBody>
          <a:bodyPr/>
          <a:lstStyle/>
          <a:p>
            <a:fld id="{6CED0DE2-DA19-4056-B2B6-01F2C4E952D2}" type="slidenum">
              <a:rPr lang="en-US" smtClean="0"/>
              <a:pPr/>
              <a:t>72</a:t>
            </a:fld>
            <a:endParaRPr lang="en-US"/>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153085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p:spPr>
        <p:txBody>
          <a:bodyPr/>
          <a:lstStyle/>
          <a:p>
            <a:fld id="{5F14A3D6-B92B-4F4A-937F-CC72A92FB189}" type="slidenum">
              <a:rPr lang="en-US" smtClean="0"/>
              <a:pPr/>
              <a:t>73</a:t>
            </a:fld>
            <a:endParaRPr lang="en-US"/>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339410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p:spPr>
        <p:txBody>
          <a:bodyPr/>
          <a:lstStyle/>
          <a:p>
            <a:fld id="{B243FBF3-C5FB-47E5-9CA5-CE1EB2A10428}" type="slidenum">
              <a:rPr lang="en-US" smtClean="0"/>
              <a:pPr/>
              <a:t>74</a:t>
            </a:fld>
            <a:endParaRPr lang="en-US"/>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073853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p:spPr>
        <p:txBody>
          <a:bodyPr/>
          <a:lstStyle/>
          <a:p>
            <a:fld id="{F41F98E3-CA00-40CF-8DA8-2E3633077985}" type="slidenum">
              <a:rPr lang="en-US" smtClean="0"/>
              <a:pPr/>
              <a:t>75</a:t>
            </a:fld>
            <a:endParaRPr lang="en-US"/>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p:spPr>
        <p:txBody>
          <a:bodyPr/>
          <a:lstStyle/>
          <a:p>
            <a:r>
              <a:rPr lang="en-US" dirty="0"/>
              <a:t>When installing and removing the power cord, do not move the power cable connector with side to side motion in an attempt to install or remove it.  </a:t>
            </a:r>
          </a:p>
          <a:p>
            <a:r>
              <a:rPr lang="en-US" dirty="0"/>
              <a:t> </a:t>
            </a:r>
          </a:p>
          <a:p>
            <a:pPr lvl="0"/>
            <a:r>
              <a:rPr lang="en-US" dirty="0"/>
              <a:t>If difficulty is encountered during installation ensure the keyway is oriented properly and that the male end of the PSC-100P power cord is properly lubricated with a non-conductive electrical lubricant (Dow Corning #4).  </a:t>
            </a:r>
          </a:p>
          <a:p>
            <a:r>
              <a:rPr lang="en-US" dirty="0"/>
              <a:t> </a:t>
            </a:r>
          </a:p>
          <a:p>
            <a:pPr lvl="0"/>
            <a:r>
              <a:rPr lang="en-US" dirty="0"/>
              <a:t>If difficulty is encountered during removal ensure the power cable has been unthreaded fully and pull in the vertical direction ONLY to remove the power cable from the pump.</a:t>
            </a:r>
          </a:p>
          <a:p>
            <a:r>
              <a:rPr lang="en-US" dirty="0"/>
              <a:t> </a:t>
            </a:r>
          </a:p>
          <a:p>
            <a:r>
              <a:rPr lang="en-US" dirty="0"/>
              <a:t>Install the power cord to pump pigtail HAND TIGHT ONLY.  </a:t>
            </a:r>
            <a:r>
              <a:rPr lang="en-US" b="1" i="1" u="sng" dirty="0"/>
              <a:t>DO NOT</a:t>
            </a:r>
            <a:r>
              <a:rPr lang="en-US" dirty="0"/>
              <a:t> use any tools (pliers, channel locks etc.) to tighten the connection.</a:t>
            </a:r>
          </a:p>
        </p:txBody>
      </p:sp>
    </p:spTree>
    <p:extLst>
      <p:ext uri="{BB962C8B-B14F-4D97-AF65-F5344CB8AC3E}">
        <p14:creationId xmlns:p14="http://schemas.microsoft.com/office/powerpoint/2010/main" val="2587215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p:spPr>
        <p:txBody>
          <a:bodyPr/>
          <a:lstStyle/>
          <a:p>
            <a:fld id="{F41F98E3-CA00-40CF-8DA8-2E3633077985}" type="slidenum">
              <a:rPr lang="en-US" smtClean="0"/>
              <a:pPr/>
              <a:t>76</a:t>
            </a:fld>
            <a:endParaRPr lang="en-US"/>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p:spPr>
        <p:txBody>
          <a:bodyPr/>
          <a:lstStyle/>
          <a:p>
            <a:r>
              <a:rPr lang="en-US" dirty="0"/>
              <a:t>When installing and removing the power cord, do not move the power cable connector with side to side motion in an attempt to install or remove it.  </a:t>
            </a:r>
          </a:p>
          <a:p>
            <a:r>
              <a:rPr lang="en-US" dirty="0"/>
              <a:t> </a:t>
            </a:r>
          </a:p>
          <a:p>
            <a:pPr lvl="0"/>
            <a:r>
              <a:rPr lang="en-US" dirty="0"/>
              <a:t>If difficulty is encountered during installation ensure the keyway is oriented properly and that the male end of the PSC-100P power cord is properly lubricated with a non-conductive electrical lubricant (Dow Corning #4).  </a:t>
            </a:r>
          </a:p>
          <a:p>
            <a:r>
              <a:rPr lang="en-US" dirty="0"/>
              <a:t> </a:t>
            </a:r>
          </a:p>
          <a:p>
            <a:pPr lvl="0"/>
            <a:r>
              <a:rPr lang="en-US" dirty="0"/>
              <a:t>If difficulty is encountered during removal ensure the power cable has been unthreaded fully and pull in the vertical direction ONLY to remove the power cable from the pump.</a:t>
            </a:r>
          </a:p>
          <a:p>
            <a:r>
              <a:rPr lang="en-US" dirty="0"/>
              <a:t> </a:t>
            </a:r>
          </a:p>
          <a:p>
            <a:r>
              <a:rPr lang="en-US" dirty="0"/>
              <a:t>Install the power cord to pump pigtail HAND TIGHT ONLY.  </a:t>
            </a:r>
            <a:r>
              <a:rPr lang="en-US" b="1" i="1" u="sng"/>
              <a:t>DO NOT</a:t>
            </a:r>
            <a:r>
              <a:rPr lang="en-US"/>
              <a:t> use any tools (pliers, channel locks etc.) to tighten the connection.</a:t>
            </a:r>
          </a:p>
        </p:txBody>
      </p:sp>
    </p:spTree>
    <p:extLst>
      <p:ext uri="{BB962C8B-B14F-4D97-AF65-F5344CB8AC3E}">
        <p14:creationId xmlns:p14="http://schemas.microsoft.com/office/powerpoint/2010/main" val="42420115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p:spPr>
        <p:txBody>
          <a:bodyPr/>
          <a:lstStyle/>
          <a:p>
            <a:fld id="{8043E37D-7578-4283-A278-44691F80655E}" type="slidenum">
              <a:rPr lang="en-US" smtClean="0"/>
              <a:pPr/>
              <a:t>77</a:t>
            </a:fld>
            <a:endParaRPr lang="en-US"/>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p:spPr>
        <p:txBody>
          <a:bodyPr/>
          <a:lstStyle/>
          <a:p>
            <a:r>
              <a:rPr lang="en-US" dirty="0"/>
              <a:t>Eliminate the possibility of a bending force on the connector by using the cable ties provided to fasten the pump power cable to the vertical discharge pipe of the pump. (see photograph below)</a:t>
            </a:r>
          </a:p>
          <a:p>
            <a:r>
              <a:rPr lang="en-US" dirty="0"/>
              <a:t> </a:t>
            </a:r>
          </a:p>
          <a:p>
            <a:r>
              <a:rPr lang="en-US" dirty="0"/>
              <a:t>Connect the other end of the power cable to the pump control box.</a:t>
            </a:r>
          </a:p>
        </p:txBody>
      </p:sp>
    </p:spTree>
    <p:extLst>
      <p:ext uri="{BB962C8B-B14F-4D97-AF65-F5344CB8AC3E}">
        <p14:creationId xmlns:p14="http://schemas.microsoft.com/office/powerpoint/2010/main" val="20805722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p:spPr>
        <p:txBody>
          <a:bodyPr/>
          <a:lstStyle/>
          <a:p>
            <a:fld id="{5826C54E-BC2C-4F87-AC5A-62BBF5F002AA}" type="slidenum">
              <a:rPr lang="en-US" smtClean="0"/>
              <a:pPr/>
              <a:t>78</a:t>
            </a:fld>
            <a:endParaRPr lang="en-US"/>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917730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p:spPr>
        <p:txBody>
          <a:bodyPr/>
          <a:lstStyle/>
          <a:p>
            <a:fld id="{892C3F01-E1F1-486D-8707-C555AB018529}" type="slidenum">
              <a:rPr lang="en-US" smtClean="0"/>
              <a:pPr/>
              <a:t>79</a:t>
            </a:fld>
            <a:endParaRPr lang="en-US"/>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3727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a:spLocks noGrp="1" noChangeArrowheads="1"/>
          </p:cNvSpPr>
          <p:nvPr>
            <p:ph type="sldNum" sz="quarter" idx="5"/>
          </p:nvPr>
        </p:nvSpPr>
        <p:spPr>
          <a:noFill/>
        </p:spPr>
        <p:txBody>
          <a:bodyPr/>
          <a:lstStyle/>
          <a:p>
            <a:fld id="{42F449D0-378C-4418-854B-E26F6BB265F8}" type="slidenum">
              <a:rPr lang="en-US" smtClean="0"/>
              <a:pPr/>
              <a:t>8</a:t>
            </a:fld>
            <a:endParaRPr lang="en-US"/>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536658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p:spPr>
        <p:txBody>
          <a:bodyPr/>
          <a:lstStyle/>
          <a:p>
            <a:fld id="{467B8F34-CFDD-4C45-A172-D11D66383BB2}" type="slidenum">
              <a:rPr lang="en-US" smtClean="0"/>
              <a:pPr/>
              <a:t>80</a:t>
            </a:fld>
            <a:endParaRPr lang="en-US"/>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a:noFill/>
          <a:ln/>
        </p:spPr>
        <p:txBody>
          <a:bodyPr/>
          <a:lstStyle/>
          <a:p>
            <a:r>
              <a:rPr lang="en-US"/>
              <a:t>Ask about FME concerns with the zip ties - </a:t>
            </a:r>
          </a:p>
        </p:txBody>
      </p:sp>
    </p:spTree>
    <p:extLst>
      <p:ext uri="{BB962C8B-B14F-4D97-AF65-F5344CB8AC3E}">
        <p14:creationId xmlns:p14="http://schemas.microsoft.com/office/powerpoint/2010/main" val="12126538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p:spPr>
        <p:txBody>
          <a:bodyPr/>
          <a:lstStyle/>
          <a:p>
            <a:fld id="{90C08767-CAC0-4ED6-AC65-E4C922D65787}" type="slidenum">
              <a:rPr lang="en-US" smtClean="0"/>
              <a:pPr/>
              <a:t>81</a:t>
            </a:fld>
            <a:endParaRPr lang="en-US"/>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087975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p:spPr>
        <p:txBody>
          <a:bodyPr/>
          <a:lstStyle/>
          <a:p>
            <a:fld id="{F370165B-DBB3-46B5-AD94-B34BDBAC9FF6}" type="slidenum">
              <a:rPr lang="en-US" smtClean="0"/>
              <a:pPr/>
              <a:t>82</a:t>
            </a:fld>
            <a:endParaRPr lang="en-US"/>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195692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p:spPr>
        <p:txBody>
          <a:bodyPr/>
          <a:lstStyle/>
          <a:p>
            <a:fld id="{0A9B25B7-FBC7-48D4-B238-BC99E481C6F7}" type="slidenum">
              <a:rPr lang="en-US" smtClean="0"/>
              <a:pPr/>
              <a:t>83</a:t>
            </a:fld>
            <a:endParaRPr lang="en-US"/>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9485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p:spPr>
        <p:txBody>
          <a:bodyPr/>
          <a:lstStyle/>
          <a:p>
            <a:fld id="{F8DDE69D-EE89-4CCD-AE57-941FB22B4C77}" type="slidenum">
              <a:rPr lang="en-US" smtClean="0"/>
              <a:pPr/>
              <a:t>84</a:t>
            </a:fld>
            <a:endParaRPr lang="en-US"/>
          </a:p>
        </p:txBody>
      </p:sp>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148576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p:spPr>
        <p:txBody>
          <a:bodyPr/>
          <a:lstStyle/>
          <a:p>
            <a:fld id="{967C7E32-0E46-433D-B17A-EBD774927D0A}" type="slidenum">
              <a:rPr lang="en-US" smtClean="0"/>
              <a:pPr/>
              <a:t>85</a:t>
            </a:fld>
            <a:endParaRPr lang="en-US"/>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70486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p:spPr>
        <p:txBody>
          <a:bodyPr/>
          <a:lstStyle/>
          <a:p>
            <a:fld id="{201E1646-E507-467B-9D1F-4AF5ABC4A231}" type="slidenum">
              <a:rPr lang="en-US" smtClean="0"/>
              <a:pPr/>
              <a:t>86</a:t>
            </a:fld>
            <a:endParaRPr lang="en-US"/>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623315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p:spPr>
        <p:txBody>
          <a:bodyPr/>
          <a:lstStyle/>
          <a:p>
            <a:fld id="{C1B6BDCA-B1FD-4A86-8887-AFFDA8C7D867}" type="slidenum">
              <a:rPr lang="en-US" smtClean="0"/>
              <a:pPr/>
              <a:t>87</a:t>
            </a:fld>
            <a:endParaRPr lang="en-US"/>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92415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88</a:t>
            </a:fld>
            <a:endParaRPr lang="en-US"/>
          </a:p>
        </p:txBody>
      </p:sp>
      <p:sp>
        <p:nvSpPr>
          <p:cNvPr id="582658" name="Rectangle 2"/>
          <p:cNvSpPr>
            <a:spLocks noGrp="1" noRot="1" noChangeAspect="1" noChangeArrowheads="1" noTextEdit="1"/>
          </p:cNvSpPr>
          <p:nvPr>
            <p:ph type="sldImg"/>
          </p:nvPr>
        </p:nvSpPr>
        <p:spPr>
          <a:xfrm>
            <a:off x="1204913" y="704850"/>
            <a:ext cx="4692650" cy="3519488"/>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982405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p:spPr>
        <p:txBody>
          <a:bodyPr/>
          <a:lstStyle/>
          <a:p>
            <a:fld id="{65003D80-1A3B-4651-8FC7-FA63A834ECF3}" type="slidenum">
              <a:rPr lang="en-US" smtClean="0"/>
              <a:pPr/>
              <a:t>89</a:t>
            </a:fld>
            <a:endParaRPr lang="en-US"/>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9204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a:spLocks noGrp="1" noChangeArrowheads="1"/>
          </p:cNvSpPr>
          <p:nvPr>
            <p:ph type="sldNum" sz="quarter" idx="5"/>
          </p:nvPr>
        </p:nvSpPr>
        <p:spPr>
          <a:noFill/>
        </p:spPr>
        <p:txBody>
          <a:bodyPr/>
          <a:lstStyle/>
          <a:p>
            <a:fld id="{42F449D0-378C-4418-854B-E26F6BB265F8}" type="slidenum">
              <a:rPr lang="en-US" smtClean="0"/>
              <a:pPr/>
              <a:t>9</a:t>
            </a:fld>
            <a:endParaRPr lang="en-US"/>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143007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p:spPr>
        <p:txBody>
          <a:bodyPr/>
          <a:lstStyle/>
          <a:p>
            <a:fld id="{80672A46-CCAF-4A43-8B94-2B96DEFDBC55}" type="slidenum">
              <a:rPr lang="en-US" smtClean="0"/>
              <a:pPr/>
              <a:t>90</a:t>
            </a:fld>
            <a:endParaRPr 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757992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p:spPr>
        <p:txBody>
          <a:bodyPr/>
          <a:lstStyle/>
          <a:p>
            <a:fld id="{817B8759-E59C-43BE-8F35-A199BF72028C}" type="slidenum">
              <a:rPr lang="en-US" smtClean="0"/>
              <a:pPr/>
              <a:t>91</a:t>
            </a:fld>
            <a:endParaRPr 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068215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p:spPr>
        <p:txBody>
          <a:bodyPr/>
          <a:lstStyle/>
          <a:p>
            <a:fld id="{971A7E0A-1FAF-4FB0-BAB0-13A79396A505}" type="slidenum">
              <a:rPr lang="en-US" smtClean="0"/>
              <a:pPr/>
              <a:t>92</a:t>
            </a:fld>
            <a:endParaRPr lang="en-US"/>
          </a:p>
        </p:txBody>
      </p:sp>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a:noFill/>
          <a:ln/>
        </p:spPr>
        <p:txBody>
          <a:bodyPr/>
          <a:lstStyle/>
          <a:p>
            <a:r>
              <a:rPr lang="en-US"/>
              <a:t>With clean filters pump phased correctly you will see about 260-300 gpm</a:t>
            </a:r>
          </a:p>
          <a:p>
            <a:endParaRPr lang="en-US"/>
          </a:p>
        </p:txBody>
      </p:sp>
    </p:spTree>
    <p:extLst>
      <p:ext uri="{BB962C8B-B14F-4D97-AF65-F5344CB8AC3E}">
        <p14:creationId xmlns:p14="http://schemas.microsoft.com/office/powerpoint/2010/main" val="15547662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p:spPr>
        <p:txBody>
          <a:bodyPr/>
          <a:lstStyle/>
          <a:p>
            <a:fld id="{971A7E0A-1FAF-4FB0-BAB0-13A79396A505}" type="slidenum">
              <a:rPr lang="en-US" smtClean="0"/>
              <a:pPr/>
              <a:t>93</a:t>
            </a:fld>
            <a:endParaRPr lang="en-US"/>
          </a:p>
        </p:txBody>
      </p:sp>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a:noFill/>
          <a:ln/>
        </p:spPr>
        <p:txBody>
          <a:bodyPr/>
          <a:lstStyle/>
          <a:p>
            <a:r>
              <a:rPr lang="en-US"/>
              <a:t>With clean filters pump phased correctly you will see about 260-300 gpm</a:t>
            </a:r>
          </a:p>
          <a:p>
            <a:endParaRPr lang="en-US"/>
          </a:p>
        </p:txBody>
      </p:sp>
    </p:spTree>
    <p:extLst>
      <p:ext uri="{BB962C8B-B14F-4D97-AF65-F5344CB8AC3E}">
        <p14:creationId xmlns:p14="http://schemas.microsoft.com/office/powerpoint/2010/main" val="9991722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p:spPr>
        <p:txBody>
          <a:bodyPr/>
          <a:lstStyle/>
          <a:p>
            <a:fld id="{0402C8D5-B6F8-4B1E-A0D2-74AAB3FA52E4}" type="slidenum">
              <a:rPr lang="en-US" smtClean="0"/>
              <a:pPr/>
              <a:t>94</a:t>
            </a:fld>
            <a:endParaRPr lang="en-US"/>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noFill/>
          <a:ln/>
        </p:spPr>
        <p:txBody>
          <a:bodyPr/>
          <a:lstStyle/>
          <a:p>
            <a:r>
              <a:rPr lang="en-US"/>
              <a:t>With the pump phased backwards the flow will be about 100 gpm.</a:t>
            </a:r>
          </a:p>
          <a:p>
            <a:endParaRPr lang="en-US"/>
          </a:p>
          <a:p>
            <a:r>
              <a:rPr lang="en-US"/>
              <a:t>Even with the pump phased backwards – the flow will still be the same through the unit – WATER WILL NOT FLOW BACKWARDS THROUGH THE UNIT.</a:t>
            </a:r>
          </a:p>
          <a:p>
            <a:endParaRPr lang="en-US"/>
          </a:p>
        </p:txBody>
      </p:sp>
    </p:spTree>
    <p:extLst>
      <p:ext uri="{BB962C8B-B14F-4D97-AF65-F5344CB8AC3E}">
        <p14:creationId xmlns:p14="http://schemas.microsoft.com/office/powerpoint/2010/main" val="29723412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p:spPr>
        <p:txBody>
          <a:bodyPr/>
          <a:lstStyle/>
          <a:p>
            <a:fld id="{B50A67C8-4607-4044-B982-84AEF7C29348}" type="slidenum">
              <a:rPr lang="en-US" smtClean="0"/>
              <a:pPr/>
              <a:t>95</a:t>
            </a:fld>
            <a:endParaRPr lang="en-US"/>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979105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p:spPr>
        <p:txBody>
          <a:bodyPr/>
          <a:lstStyle/>
          <a:p>
            <a:fld id="{EDF513E6-AF1A-4888-BE41-93755A1526E1}" type="slidenum">
              <a:rPr lang="en-US" smtClean="0"/>
              <a:pPr/>
              <a:t>96</a:t>
            </a:fld>
            <a:endParaRPr lang="en-US"/>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noFill/>
          <a:ln/>
        </p:spPr>
        <p:txBody>
          <a:bodyPr/>
          <a:lstStyle/>
          <a:p>
            <a:r>
              <a:rPr lang="en-US" dirty="0"/>
              <a:t>ROPE-FILTER LIFT TOOL (UT-9)</a:t>
            </a:r>
          </a:p>
          <a:p>
            <a:r>
              <a:rPr lang="en-US" dirty="0"/>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16353974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p:spPr>
        <p:txBody>
          <a:bodyPr/>
          <a:lstStyle/>
          <a:p>
            <a:fld id="{C63A70A9-20E8-4AE9-91D4-CCCBF042708A}" type="slidenum">
              <a:rPr lang="en-US" smtClean="0"/>
              <a:pPr/>
              <a:t>97</a:t>
            </a:fld>
            <a:endParaRPr 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38755941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p:spPr>
        <p:txBody>
          <a:bodyPr/>
          <a:lstStyle/>
          <a:p>
            <a:fld id="{83DC69EC-9DEE-41E2-BDF8-7E811F36B911}" type="slidenum">
              <a:rPr lang="en-US" smtClean="0"/>
              <a:pPr/>
              <a:t>98</a:t>
            </a:fld>
            <a:endParaRPr lang="en-US"/>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r>
              <a:rPr lang="en-US"/>
              <a:t>Use the filter tube mock up for show and tell on this.</a:t>
            </a:r>
          </a:p>
        </p:txBody>
      </p:sp>
    </p:spTree>
    <p:extLst>
      <p:ext uri="{BB962C8B-B14F-4D97-AF65-F5344CB8AC3E}">
        <p14:creationId xmlns:p14="http://schemas.microsoft.com/office/powerpoint/2010/main" val="878843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p:spPr>
        <p:txBody>
          <a:bodyPr/>
          <a:lstStyle/>
          <a:p>
            <a:fld id="{D627ABFE-CDDC-4061-9EF5-7ACDBD3B3378}" type="slidenum">
              <a:rPr lang="en-US" smtClean="0"/>
              <a:pPr/>
              <a:t>99</a:t>
            </a:fld>
            <a:endParaRPr lang="en-US"/>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655266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4E18D538-3CC7-43BC-8181-7877403E712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EF8808F-C856-41EF-A3FB-1C528D1ADE6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DCF71BA-2BE1-4E84-A678-84C0C32A71A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6133F8EA-E96B-447A-8CA8-6C377AFD70D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E4D964A-7E27-4CDF-954B-91D9B09AF76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86B479-DB6D-486D-850F-A0F3379EFBA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AF4E144-2F14-4987-A321-4D33F88A234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9308AF68-E80D-44A6-88FA-10717672760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4779EC0B-2BA7-4C63-BCBE-1896CFE148A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10E46F4-35CE-420D-8260-4BFBFD25B86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F94113B-A785-4615-8FBC-8ED78B1E301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6F7DAE0-67DF-4613-A25A-96D7EB6A72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E8A070E7-905A-4464-BCB0-523FC3F2321A}"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defRPr/>
              </a:pPr>
              <a:endParaRPr lang="en-US"/>
            </a:p>
          </p:txBody>
        </p:sp>
      </p:grpSp>
    </p:spTree>
  </p:cSld>
  <p:clrMap bg1="lt1" tx1="dk1" bg2="lt2" tx2="dk2" accent1="accent1" accent2="accent2" accent3="accent3" accent4="accent4" accent5="accent5" accent6="accent6" hlink="hlink" folHlink="folHlink"/>
  <p:sldLayoutIdLst>
    <p:sldLayoutId id="2147483690" r:id="rId1"/>
    <p:sldLayoutId id="2147483689" r:id="rId2"/>
    <p:sldLayoutId id="2147483691" r:id="rId3"/>
    <p:sldLayoutId id="2147483688" r:id="rId4"/>
    <p:sldLayoutId id="2147483687" r:id="rId5"/>
    <p:sldLayoutId id="2147483686" r:id="rId6"/>
    <p:sldLayoutId id="2147483685" r:id="rId7"/>
    <p:sldLayoutId id="2147483684" r:id="rId8"/>
    <p:sldLayoutId id="2147483692" r:id="rId9"/>
    <p:sldLayoutId id="2147483683" r:id="rId10"/>
    <p:sldLayoutId id="2147483682" r:id="rId11"/>
    <p:sldLayoutId id="2147483693" r:id="rId12"/>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8.wmf"/><Relationship Id="rId4" Type="http://schemas.openxmlformats.org/officeDocument/2006/relationships/oleObject" Target="../embeddings/oleObject2.bin"/></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microsoft.com/office/2007/relationships/hdphoto" Target="../media/hdphoto4.wdp"/></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microsoft.com/office/2007/relationships/hdphoto" Target="../media/hdphoto5.wdp"/></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microsoft.com/office/2007/relationships/hdphoto" Target="../media/hdphoto6.wdp"/></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microsoft.com/office/2007/relationships/hdphoto" Target="../media/hdphoto7.wdp"/></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
            <a:ext cx="7772400" cy="3352800"/>
          </a:xfrm>
        </p:spPr>
        <p:txBody>
          <a:bodyPr/>
          <a:lstStyle/>
          <a:p>
            <a:pPr fontAlgn="auto">
              <a:spcAft>
                <a:spcPts val="0"/>
              </a:spcAft>
              <a:defRPr/>
            </a:pPr>
            <a:r>
              <a:rPr lang="en-US" sz="8000"/>
              <a:t>Underwater Filter/Vacuum</a:t>
            </a:r>
            <a:br>
              <a:rPr lang="en-US" sz="8000"/>
            </a:br>
            <a:r>
              <a:rPr lang="en-US" sz="4000"/>
              <a:t>Model UFV-260</a:t>
            </a:r>
            <a:endParaRPr lang="en-US"/>
          </a:p>
        </p:txBody>
      </p:sp>
      <p:sp>
        <p:nvSpPr>
          <p:cNvPr id="491522" name="Rectangle 3"/>
          <p:cNvSpPr>
            <a:spLocks noGrp="1" noChangeArrowheads="1"/>
          </p:cNvSpPr>
          <p:nvPr>
            <p:ph type="subTitle" idx="1"/>
          </p:nvPr>
        </p:nvSpPr>
        <p:spPr>
          <a:xfrm>
            <a:off x="1447800" y="3581400"/>
            <a:ext cx="6400800" cy="3048000"/>
          </a:xfrm>
        </p:spPr>
        <p:txBody>
          <a:bodyPr/>
          <a:lstStyle/>
          <a:p>
            <a:pPr marR="0"/>
            <a:endParaRPr lang="en-US" sz="4400" dirty="0"/>
          </a:p>
          <a:p>
            <a:pPr marR="0"/>
            <a:endParaRPr lang="en-US" sz="4400" dirty="0"/>
          </a:p>
          <a:p>
            <a:pPr marR="0"/>
            <a:r>
              <a:rPr lang="en-US" sz="4400" dirty="0"/>
              <a:t>Tri Nuclear Corp.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6114" name="Picture 18" descr="Old UFV-260 with over-under connection"/>
          <p:cNvPicPr>
            <a:picLocks noChangeAspect="1" noChangeArrowheads="1"/>
          </p:cNvPicPr>
          <p:nvPr/>
        </p:nvPicPr>
        <p:blipFill>
          <a:blip r:embed="rId3"/>
          <a:srcRect/>
          <a:stretch>
            <a:fillRect/>
          </a:stretch>
        </p:blipFill>
        <p:spPr bwMode="auto">
          <a:xfrm>
            <a:off x="2209800" y="0"/>
            <a:ext cx="4697413" cy="6858000"/>
          </a:xfrm>
          <a:prstGeom prst="rect">
            <a:avLst/>
          </a:prstGeom>
          <a:noFill/>
        </p:spPr>
      </p:pic>
      <p:sp>
        <p:nvSpPr>
          <p:cNvPr id="516098" name="Text Box 4"/>
          <p:cNvSpPr txBox="1">
            <a:spLocks noChangeArrowheads="1"/>
          </p:cNvSpPr>
          <p:nvPr/>
        </p:nvSpPr>
        <p:spPr bwMode="auto">
          <a:xfrm>
            <a:off x="152400" y="1295400"/>
            <a:ext cx="21336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Pump Tube</a:t>
            </a:r>
          </a:p>
        </p:txBody>
      </p:sp>
      <p:sp>
        <p:nvSpPr>
          <p:cNvPr id="516099" name="Text Box 6"/>
          <p:cNvSpPr txBox="1">
            <a:spLocks noChangeArrowheads="1"/>
          </p:cNvSpPr>
          <p:nvPr/>
        </p:nvSpPr>
        <p:spPr bwMode="auto">
          <a:xfrm>
            <a:off x="3657600" y="6096000"/>
            <a:ext cx="21336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Filter Tube</a:t>
            </a:r>
          </a:p>
        </p:txBody>
      </p:sp>
      <p:sp>
        <p:nvSpPr>
          <p:cNvPr id="516100" name="Text Box 7"/>
          <p:cNvSpPr txBox="1">
            <a:spLocks noChangeArrowheads="1"/>
          </p:cNvSpPr>
          <p:nvPr/>
        </p:nvSpPr>
        <p:spPr bwMode="auto">
          <a:xfrm>
            <a:off x="7010400" y="1143000"/>
            <a:ext cx="21336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Flow Diverter</a:t>
            </a:r>
          </a:p>
        </p:txBody>
      </p:sp>
      <p:sp>
        <p:nvSpPr>
          <p:cNvPr id="516101" name="Text Box 8"/>
          <p:cNvSpPr txBox="1">
            <a:spLocks noChangeArrowheads="1"/>
          </p:cNvSpPr>
          <p:nvPr/>
        </p:nvSpPr>
        <p:spPr bwMode="auto">
          <a:xfrm>
            <a:off x="7010400" y="3581400"/>
            <a:ext cx="2133600" cy="1004888"/>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Over/Under</a:t>
            </a:r>
          </a:p>
          <a:p>
            <a:pPr eaLnBrk="0" hangingPunct="0">
              <a:spcBef>
                <a:spcPct val="50000"/>
              </a:spcBef>
            </a:pPr>
            <a:r>
              <a:rPr lang="en-US">
                <a:solidFill>
                  <a:srgbClr val="FF0000"/>
                </a:solidFill>
              </a:rPr>
              <a:t>Suction ports</a:t>
            </a:r>
          </a:p>
        </p:txBody>
      </p:sp>
      <p:sp>
        <p:nvSpPr>
          <p:cNvPr id="516102" name="Text Box 9"/>
          <p:cNvSpPr txBox="1">
            <a:spLocks noChangeArrowheads="1"/>
          </p:cNvSpPr>
          <p:nvPr/>
        </p:nvSpPr>
        <p:spPr bwMode="auto">
          <a:xfrm>
            <a:off x="0" y="5257800"/>
            <a:ext cx="2133600" cy="1015663"/>
          </a:xfrm>
          <a:prstGeom prst="rect">
            <a:avLst/>
          </a:prstGeom>
          <a:noFill/>
          <a:ln w="9525">
            <a:noFill/>
            <a:miter lim="800000"/>
            <a:headEnd/>
            <a:tailEnd/>
          </a:ln>
        </p:spPr>
        <p:txBody>
          <a:bodyPr>
            <a:spAutoFit/>
          </a:bodyPr>
          <a:lstStyle/>
          <a:p>
            <a:pPr eaLnBrk="0" hangingPunct="0">
              <a:spcBef>
                <a:spcPct val="50000"/>
              </a:spcBef>
            </a:pPr>
            <a:r>
              <a:rPr lang="en-US" dirty="0">
                <a:solidFill>
                  <a:srgbClr val="FF0000"/>
                </a:solidFill>
              </a:rPr>
              <a:t>18” x 24” </a:t>
            </a:r>
          </a:p>
          <a:p>
            <a:pPr eaLnBrk="0" hangingPunct="0">
              <a:spcBef>
                <a:spcPct val="50000"/>
              </a:spcBef>
            </a:pPr>
            <a:r>
              <a:rPr lang="en-US" dirty="0">
                <a:solidFill>
                  <a:srgbClr val="FF0000"/>
                </a:solidFill>
              </a:rPr>
              <a:t>Base Plate</a:t>
            </a:r>
          </a:p>
        </p:txBody>
      </p:sp>
      <p:sp>
        <p:nvSpPr>
          <p:cNvPr id="516103" name="Text Box 10"/>
          <p:cNvSpPr txBox="1">
            <a:spLocks noChangeArrowheads="1"/>
          </p:cNvSpPr>
          <p:nvPr/>
        </p:nvSpPr>
        <p:spPr bwMode="auto">
          <a:xfrm rot="-4058315">
            <a:off x="3962400" y="2895600"/>
            <a:ext cx="21336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Flow</a:t>
            </a:r>
          </a:p>
        </p:txBody>
      </p:sp>
      <p:sp>
        <p:nvSpPr>
          <p:cNvPr id="516104" name="Line 11"/>
          <p:cNvSpPr>
            <a:spLocks noChangeShapeType="1"/>
          </p:cNvSpPr>
          <p:nvPr/>
        </p:nvSpPr>
        <p:spPr bwMode="auto">
          <a:xfrm flipH="1">
            <a:off x="5867400" y="3886200"/>
            <a:ext cx="1219200" cy="990600"/>
          </a:xfrm>
          <a:prstGeom prst="line">
            <a:avLst/>
          </a:prstGeom>
          <a:noFill/>
          <a:ln w="25400">
            <a:solidFill>
              <a:srgbClr val="FF0000"/>
            </a:solidFill>
            <a:round/>
            <a:headEnd/>
            <a:tailEnd type="triangle" w="lg" len="med"/>
          </a:ln>
        </p:spPr>
        <p:txBody>
          <a:bodyPr/>
          <a:lstStyle/>
          <a:p>
            <a:endParaRPr lang="en-US"/>
          </a:p>
        </p:txBody>
      </p:sp>
      <p:sp>
        <p:nvSpPr>
          <p:cNvPr id="516105" name="Line 12"/>
          <p:cNvSpPr>
            <a:spLocks noChangeShapeType="1"/>
          </p:cNvSpPr>
          <p:nvPr/>
        </p:nvSpPr>
        <p:spPr bwMode="auto">
          <a:xfrm flipV="1">
            <a:off x="1828800" y="1447800"/>
            <a:ext cx="1600200" cy="76200"/>
          </a:xfrm>
          <a:prstGeom prst="line">
            <a:avLst/>
          </a:prstGeom>
          <a:noFill/>
          <a:ln w="25400">
            <a:solidFill>
              <a:srgbClr val="FF0000"/>
            </a:solidFill>
            <a:round/>
            <a:headEnd/>
            <a:tailEnd type="triangle" w="lg" len="med"/>
          </a:ln>
        </p:spPr>
        <p:txBody>
          <a:bodyPr/>
          <a:lstStyle/>
          <a:p>
            <a:endParaRPr lang="en-US"/>
          </a:p>
        </p:txBody>
      </p:sp>
      <p:sp>
        <p:nvSpPr>
          <p:cNvPr id="516107" name="Line 14"/>
          <p:cNvSpPr>
            <a:spLocks noChangeShapeType="1"/>
          </p:cNvSpPr>
          <p:nvPr/>
        </p:nvSpPr>
        <p:spPr bwMode="auto">
          <a:xfrm flipH="1">
            <a:off x="4800600" y="3505200"/>
            <a:ext cx="304800" cy="762000"/>
          </a:xfrm>
          <a:prstGeom prst="line">
            <a:avLst/>
          </a:prstGeom>
          <a:noFill/>
          <a:ln w="25400">
            <a:solidFill>
              <a:srgbClr val="FF0000"/>
            </a:solidFill>
            <a:round/>
            <a:headEnd type="triangle" w="lg" len="lg"/>
            <a:tailEnd type="triangle" w="lg" len="lg"/>
          </a:ln>
        </p:spPr>
        <p:txBody>
          <a:bodyPr/>
          <a:lstStyle/>
          <a:p>
            <a:endParaRPr lang="en-US"/>
          </a:p>
        </p:txBody>
      </p:sp>
      <p:sp>
        <p:nvSpPr>
          <p:cNvPr id="516108" name="Line 15"/>
          <p:cNvSpPr>
            <a:spLocks noChangeShapeType="1"/>
          </p:cNvSpPr>
          <p:nvPr/>
        </p:nvSpPr>
        <p:spPr bwMode="auto">
          <a:xfrm flipH="1">
            <a:off x="4648200" y="4419600"/>
            <a:ext cx="76200" cy="457200"/>
          </a:xfrm>
          <a:prstGeom prst="line">
            <a:avLst/>
          </a:prstGeom>
          <a:noFill/>
          <a:ln w="25400">
            <a:solidFill>
              <a:srgbClr val="FF0000"/>
            </a:solidFill>
            <a:round/>
            <a:headEnd/>
            <a:tailEnd type="triangle" w="lg" len="med"/>
          </a:ln>
        </p:spPr>
        <p:txBody>
          <a:bodyPr/>
          <a:lstStyle/>
          <a:p>
            <a:endParaRPr lang="en-US"/>
          </a:p>
        </p:txBody>
      </p:sp>
      <p:sp>
        <p:nvSpPr>
          <p:cNvPr id="516110" name="Line 17"/>
          <p:cNvSpPr>
            <a:spLocks noChangeShapeType="1"/>
          </p:cNvSpPr>
          <p:nvPr/>
        </p:nvSpPr>
        <p:spPr bwMode="auto">
          <a:xfrm flipH="1">
            <a:off x="6400800" y="1600200"/>
            <a:ext cx="1143000" cy="1143000"/>
          </a:xfrm>
          <a:prstGeom prst="line">
            <a:avLst/>
          </a:prstGeom>
          <a:noFill/>
          <a:ln w="25400">
            <a:solidFill>
              <a:srgbClr val="FF0000"/>
            </a:solidFill>
            <a:round/>
            <a:headEnd/>
            <a:tailEnd type="triangle" w="lg" len="med"/>
          </a:ln>
        </p:spPr>
        <p:txBody>
          <a:bodyPr/>
          <a:lstStyle/>
          <a:p>
            <a:endParaRPr lang="en-US"/>
          </a:p>
        </p:txBody>
      </p:sp>
      <p:sp>
        <p:nvSpPr>
          <p:cNvPr id="516111" name="Text Box 18"/>
          <p:cNvSpPr txBox="1">
            <a:spLocks noChangeArrowheads="1"/>
          </p:cNvSpPr>
          <p:nvPr/>
        </p:nvSpPr>
        <p:spPr bwMode="auto">
          <a:xfrm>
            <a:off x="0" y="3200400"/>
            <a:ext cx="2438400" cy="1187450"/>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Filter Tube &amp; Cover Machined Sealing Surfaces</a:t>
            </a:r>
          </a:p>
        </p:txBody>
      </p:sp>
      <p:sp>
        <p:nvSpPr>
          <p:cNvPr id="516112" name="Line 21"/>
          <p:cNvSpPr>
            <a:spLocks noChangeShapeType="1"/>
          </p:cNvSpPr>
          <p:nvPr/>
        </p:nvSpPr>
        <p:spPr bwMode="auto">
          <a:xfrm>
            <a:off x="2209800" y="3810000"/>
            <a:ext cx="1447800" cy="609600"/>
          </a:xfrm>
          <a:prstGeom prst="line">
            <a:avLst/>
          </a:prstGeom>
          <a:noFill/>
          <a:ln w="25400">
            <a:solidFill>
              <a:srgbClr val="FF0000"/>
            </a:solidFill>
            <a:round/>
            <a:headEnd/>
            <a:tailEnd type="triangle" w="lg" len="med"/>
          </a:ln>
        </p:spPr>
        <p:txBody>
          <a:bodyPr/>
          <a:lstStyle/>
          <a:p>
            <a:endParaRPr lang="en-US"/>
          </a:p>
        </p:txBody>
      </p:sp>
      <p:sp>
        <p:nvSpPr>
          <p:cNvPr id="516115" name="Line 11"/>
          <p:cNvSpPr>
            <a:spLocks noChangeShapeType="1"/>
          </p:cNvSpPr>
          <p:nvPr/>
        </p:nvSpPr>
        <p:spPr bwMode="auto">
          <a:xfrm flipH="1">
            <a:off x="5715000" y="3886200"/>
            <a:ext cx="1371600" cy="1676400"/>
          </a:xfrm>
          <a:prstGeom prst="line">
            <a:avLst/>
          </a:prstGeom>
          <a:noFill/>
          <a:ln w="25400">
            <a:solidFill>
              <a:srgbClr val="FF0000"/>
            </a:solidFill>
            <a:round/>
            <a:headEnd/>
            <a:tailEnd type="triangle" w="lg" len="med"/>
          </a:ln>
        </p:spPr>
        <p:txBody>
          <a:bodyPr/>
          <a:lstStyle/>
          <a:p>
            <a:endParaRPr lang="en-US"/>
          </a:p>
        </p:txBody>
      </p:sp>
      <p:sp>
        <p:nvSpPr>
          <p:cNvPr id="516116" name="Text Box 4"/>
          <p:cNvSpPr txBox="1">
            <a:spLocks noChangeArrowheads="1"/>
          </p:cNvSpPr>
          <p:nvPr/>
        </p:nvSpPr>
        <p:spPr bwMode="auto">
          <a:xfrm>
            <a:off x="228600" y="2057400"/>
            <a:ext cx="21336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Lift Eye</a:t>
            </a:r>
          </a:p>
        </p:txBody>
      </p:sp>
      <p:sp>
        <p:nvSpPr>
          <p:cNvPr id="516117" name="Line 12"/>
          <p:cNvSpPr>
            <a:spLocks noChangeShapeType="1"/>
          </p:cNvSpPr>
          <p:nvPr/>
        </p:nvSpPr>
        <p:spPr bwMode="auto">
          <a:xfrm flipV="1">
            <a:off x="1905000" y="1676400"/>
            <a:ext cx="2514600" cy="609600"/>
          </a:xfrm>
          <a:prstGeom prst="line">
            <a:avLst/>
          </a:prstGeom>
          <a:noFill/>
          <a:ln w="25400">
            <a:solidFill>
              <a:srgbClr val="FF0000"/>
            </a:solidFill>
            <a:round/>
            <a:headEnd/>
            <a:tailEnd type="triangle" w="lg" len="med"/>
          </a:ln>
        </p:spPr>
        <p:txBody>
          <a:bodyPr/>
          <a:lstStyle/>
          <a:p>
            <a:endParaRPr lang="en-US"/>
          </a:p>
        </p:txBody>
      </p:sp>
      <p:sp>
        <p:nvSpPr>
          <p:cNvPr id="19" name="Text Box 9"/>
          <p:cNvSpPr txBox="1">
            <a:spLocks noChangeArrowheads="1"/>
          </p:cNvSpPr>
          <p:nvPr/>
        </p:nvSpPr>
        <p:spPr bwMode="auto">
          <a:xfrm>
            <a:off x="6986451" y="5105400"/>
            <a:ext cx="2133600" cy="1754326"/>
          </a:xfrm>
          <a:prstGeom prst="rect">
            <a:avLst/>
          </a:prstGeom>
          <a:noFill/>
          <a:ln w="25400">
            <a:solidFill>
              <a:srgbClr val="FF0000"/>
            </a:solidFill>
            <a:miter lim="800000"/>
            <a:headEnd/>
            <a:tailEnd/>
          </a:ln>
        </p:spPr>
        <p:txBody>
          <a:bodyPr>
            <a:spAutoFit/>
          </a:bodyPr>
          <a:lstStyle/>
          <a:p>
            <a:pPr algn="ctr" eaLnBrk="0" hangingPunct="0">
              <a:spcBef>
                <a:spcPct val="50000"/>
              </a:spcBef>
            </a:pPr>
            <a:r>
              <a:rPr lang="en-US" sz="3600" dirty="0">
                <a:solidFill>
                  <a:srgbClr val="FF0000"/>
                </a:solidFill>
              </a:rPr>
              <a:t>PRE-1997 UFV-260 Housing</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2850" name="Object 2"/>
          <p:cNvGraphicFramePr>
            <a:graphicFrameLocks noChangeAspect="1"/>
          </p:cNvGraphicFramePr>
          <p:nvPr/>
        </p:nvGraphicFramePr>
        <p:xfrm>
          <a:off x="0" y="15875"/>
          <a:ext cx="9144000" cy="6842125"/>
        </p:xfrm>
        <a:graphic>
          <a:graphicData uri="http://schemas.openxmlformats.org/presentationml/2006/ole">
            <mc:AlternateContent xmlns:mc="http://schemas.openxmlformats.org/markup-compatibility/2006">
              <mc:Choice xmlns:v="urn:schemas-microsoft-com:vml" Requires="v">
                <p:oleObj spid="_x0000_s462907" name="Document" r:id="rId4" imgW="5867280" imgH="4390920" progId="DesignCAD.Document.10">
                  <p:embed/>
                </p:oleObj>
              </mc:Choice>
              <mc:Fallback>
                <p:oleObj name="Document" r:id="rId4" imgW="5867280" imgH="4390920" progId="DesignCAD.Document.10">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509955"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lgn="ctr">
              <a:buFont typeface="Monotype Sorts"/>
              <a:buNone/>
            </a:pPr>
            <a:endParaRPr lang="en-US" sz="3600" b="1" i="1" dirty="0"/>
          </a:p>
          <a:p>
            <a:pPr>
              <a:buClr>
                <a:srgbClr val="FF0000"/>
              </a:buClr>
            </a:pPr>
            <a:r>
              <a:rPr lang="en-US" dirty="0"/>
              <a:t>After the filter tube cover has been opened, lower the RFLT down into the open top of the filter cartridge until the top plate of the rope tool seats on the top of the filter cartridge.  </a:t>
            </a:r>
          </a:p>
          <a:p>
            <a:pPr lvl="1">
              <a:buClr>
                <a:srgbClr val="FF0000"/>
              </a:buClr>
            </a:pPr>
            <a:r>
              <a:rPr lang="en-US" sz="3200" i="1" dirty="0"/>
              <a:t>This is determined by a sudden decrease in the weight of the tool on the SS chain.</a:t>
            </a:r>
            <a:r>
              <a:rPr lang="en-US" dirty="0"/>
              <a:t>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512003"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lgn="ctr">
              <a:buFont typeface="Monotype Sorts"/>
              <a:buNone/>
            </a:pPr>
            <a:endParaRPr lang="en-US" sz="3600" b="1" i="1" dirty="0"/>
          </a:p>
          <a:p>
            <a:pPr>
              <a:buClr>
                <a:srgbClr val="FF0000"/>
              </a:buClr>
            </a:pPr>
            <a:r>
              <a:rPr lang="en-US" dirty="0"/>
              <a:t>Continue to partially lower the SS chain ONLY another 4 or 5 inches.  This will allow the side arms of the tool to extend out through the open slots on the side of the tool housing and engage the underside of the filter top cap.</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pic>
        <p:nvPicPr>
          <p:cNvPr id="683010" name="Picture 5" descr="100_0691"/>
          <p:cNvPicPr>
            <a:picLocks noChangeAspect="1" noChangeArrowheads="1"/>
          </p:cNvPicPr>
          <p:nvPr/>
        </p:nvPicPr>
        <p:blipFill>
          <a:blip r:embed="rId3"/>
          <a:srcRect/>
          <a:stretch>
            <a:fillRect/>
          </a:stretch>
        </p:blipFill>
        <p:spPr bwMode="auto">
          <a:xfrm>
            <a:off x="1524000" y="1905000"/>
            <a:ext cx="6186488" cy="4640263"/>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514051"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lgn="ctr">
              <a:buFont typeface="Monotype Sorts"/>
              <a:buNone/>
            </a:pPr>
            <a:endParaRPr lang="en-US" sz="3600" b="1" i="1" dirty="0"/>
          </a:p>
          <a:p>
            <a:pPr marL="228600" indent="-228600">
              <a:buClr>
                <a:srgbClr val="FF0000"/>
              </a:buClr>
            </a:pPr>
            <a:r>
              <a:rPr lang="en-US" dirty="0"/>
              <a:t>Pull up on the tool to raise the 					filter out of the filter housing					or filter storage rack. </a:t>
            </a:r>
          </a:p>
        </p:txBody>
      </p:sp>
      <p:pic>
        <p:nvPicPr>
          <p:cNvPr id="466946" name="Picture 49" descr="101_04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084" y="2895601"/>
            <a:ext cx="3984396" cy="396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518147" name="Rectangle 3"/>
          <p:cNvSpPr>
            <a:spLocks noGrp="1" noChangeArrowheads="1"/>
          </p:cNvSpPr>
          <p:nvPr>
            <p:ph idx="1"/>
          </p:nvPr>
        </p:nvSpPr>
        <p:spPr>
          <a:xfrm>
            <a:off x="0" y="1676400"/>
            <a:ext cx="9144000" cy="5181600"/>
          </a:xfrm>
        </p:spPr>
        <p:txBody>
          <a:bodyPr/>
          <a:lstStyle/>
          <a:p>
            <a:pPr algn="ctr">
              <a:lnSpc>
                <a:spcPct val="90000"/>
              </a:lnSpc>
              <a:buFont typeface="Monotype Sorts"/>
              <a:buNone/>
            </a:pPr>
            <a:r>
              <a:rPr lang="en-US" sz="3500" b="1" i="1" dirty="0"/>
              <a:t>Rope Filter Lift Tool (RFLT) Model UT-9</a:t>
            </a:r>
          </a:p>
          <a:p>
            <a:pPr algn="ctr">
              <a:lnSpc>
                <a:spcPct val="90000"/>
              </a:lnSpc>
              <a:buFont typeface="Monotype Sorts"/>
              <a:buNone/>
            </a:pPr>
            <a:r>
              <a:rPr lang="en-US" sz="3500" b="1" i="1" dirty="0"/>
              <a:t>Operating Instructions</a:t>
            </a:r>
            <a:r>
              <a:rPr lang="en-US" sz="3600" b="1" i="1" dirty="0"/>
              <a:t> </a:t>
            </a:r>
          </a:p>
          <a:p>
            <a:pPr algn="ctr">
              <a:lnSpc>
                <a:spcPct val="90000"/>
              </a:lnSpc>
              <a:buFont typeface="Monotype Sorts"/>
              <a:buNone/>
            </a:pPr>
            <a:endParaRPr lang="en-US" sz="1800" b="1" i="1" dirty="0"/>
          </a:p>
          <a:p>
            <a:pPr>
              <a:lnSpc>
                <a:spcPct val="90000"/>
              </a:lnSpc>
              <a:buClr>
                <a:srgbClr val="FF0000"/>
              </a:buClr>
            </a:pPr>
            <a:r>
              <a:rPr lang="en-US" dirty="0"/>
              <a:t>Once the filter cartridge is placed in the UFV-260 or storage rack, </a:t>
            </a:r>
          </a:p>
          <a:p>
            <a:pPr lvl="1">
              <a:lnSpc>
                <a:spcPct val="90000"/>
              </a:lnSpc>
              <a:buClr>
                <a:srgbClr val="FF0000"/>
              </a:buClr>
            </a:pPr>
            <a:r>
              <a:rPr lang="en-US" dirty="0"/>
              <a:t>Slack-off the SS Chain until the rope tool slide rod hits the bottom and all of the weight of the rope tool is transferred to the filter cartridge.  </a:t>
            </a:r>
          </a:p>
          <a:p>
            <a:pPr lvl="1">
              <a:lnSpc>
                <a:spcPct val="90000"/>
              </a:lnSpc>
              <a:buClr>
                <a:srgbClr val="FF0000"/>
              </a:buClr>
            </a:pPr>
            <a:r>
              <a:rPr lang="en-US" dirty="0"/>
              <a:t>This will rotate the internal cam fitting so the hinged arms will no longer extend out through the side slots in the tool housing.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520195" name="Rectangle 3"/>
          <p:cNvSpPr>
            <a:spLocks noGrp="1" noChangeArrowheads="1"/>
          </p:cNvSpPr>
          <p:nvPr>
            <p:ph idx="1"/>
          </p:nvPr>
        </p:nvSpPr>
        <p:spPr>
          <a:xfrm>
            <a:off x="0" y="1676400"/>
            <a:ext cx="9144000" cy="5181600"/>
          </a:xfrm>
        </p:spPr>
        <p:txBody>
          <a:bodyPr/>
          <a:lstStyle/>
          <a:p>
            <a:pPr algn="ctr">
              <a:lnSpc>
                <a:spcPct val="90000"/>
              </a:lnSpc>
              <a:buFont typeface="Monotype Sorts"/>
              <a:buNone/>
            </a:pPr>
            <a:r>
              <a:rPr lang="en-US" sz="3500" b="1" i="1" dirty="0"/>
              <a:t>Rope Filter Lift Tool (RFLT) Model UT-9</a:t>
            </a:r>
          </a:p>
          <a:p>
            <a:pPr algn="ctr">
              <a:lnSpc>
                <a:spcPct val="90000"/>
              </a:lnSpc>
              <a:buFont typeface="Monotype Sorts"/>
              <a:buNone/>
            </a:pPr>
            <a:r>
              <a:rPr lang="en-US" sz="3500" b="1" i="1" dirty="0"/>
              <a:t>Operating Instructions</a:t>
            </a:r>
            <a:r>
              <a:rPr lang="en-US" sz="3600" b="1" i="1" dirty="0"/>
              <a:t> </a:t>
            </a:r>
          </a:p>
          <a:p>
            <a:pPr algn="ctr">
              <a:lnSpc>
                <a:spcPct val="90000"/>
              </a:lnSpc>
              <a:buFont typeface="Monotype Sorts"/>
              <a:buNone/>
            </a:pPr>
            <a:endParaRPr lang="en-US" sz="1800" b="1" i="1" dirty="0"/>
          </a:p>
          <a:p>
            <a:pPr>
              <a:lnSpc>
                <a:spcPct val="90000"/>
              </a:lnSpc>
              <a:buClr>
                <a:srgbClr val="FF0000"/>
              </a:buClr>
            </a:pPr>
            <a:r>
              <a:rPr lang="en-US" dirty="0"/>
              <a:t>Once the filter cartridge is placed in the UFV-260 or storage rack, </a:t>
            </a:r>
          </a:p>
          <a:p>
            <a:pPr lvl="1">
              <a:lnSpc>
                <a:spcPct val="90000"/>
              </a:lnSpc>
              <a:buClr>
                <a:srgbClr val="FF0000"/>
              </a:buClr>
            </a:pPr>
            <a:r>
              <a:rPr lang="en-US" dirty="0"/>
              <a:t>Raise the SS chain and lift the rope tool out of the filter cartridge. </a:t>
            </a:r>
          </a:p>
          <a:p>
            <a:pPr lvl="1">
              <a:lnSpc>
                <a:spcPct val="90000"/>
              </a:lnSpc>
              <a:buClr>
                <a:srgbClr val="FF0000"/>
              </a:buClr>
              <a:buFontTx/>
              <a:buNone/>
            </a:pPr>
            <a:r>
              <a:rPr lang="en-US" sz="3200" dirty="0"/>
              <a:t>	</a:t>
            </a:r>
          </a:p>
          <a:p>
            <a:pPr lvl="1">
              <a:lnSpc>
                <a:spcPct val="90000"/>
              </a:lnSpc>
              <a:buClr>
                <a:srgbClr val="FF0000"/>
              </a:buClr>
              <a:buFontTx/>
              <a:buNone/>
            </a:pPr>
            <a:r>
              <a:rPr lang="en-US" sz="3200" dirty="0"/>
              <a:t>	Repeat as necessary for filter change out and instillation.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5800" y="152400"/>
            <a:ext cx="7772400" cy="6324600"/>
          </a:xfrm>
          <a:prstGeom prst="rect">
            <a:avLst/>
          </a:prstGeom>
          <a:noFill/>
          <a:ln w="9525">
            <a:noFill/>
            <a:miter lim="800000"/>
            <a:headEnd/>
            <a:tailEnd/>
          </a:ln>
        </p:spPr>
        <p:txBody>
          <a:bodyPr vert="horz" wrap="square" lIns="0" tIns="0" rIns="18288" bIns="0" numCol="1" anchor="b" anchorCtr="0" compatLnSpc="1">
            <a:prstTxWarp prst="textNoShape">
              <a:avLst/>
            </a:prstTxWarp>
            <a:normAutofit fontScale="975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defRPr/>
            </a:pPr>
            <a:r>
              <a:rPr lang="en-US" sz="6000" dirty="0"/>
              <a:t>Tri Nuclear Corp.</a:t>
            </a:r>
            <a:br>
              <a:rPr lang="en-US" sz="6000" dirty="0"/>
            </a:br>
            <a:br>
              <a:rPr lang="en-US" sz="6000" dirty="0"/>
            </a:br>
            <a:br>
              <a:rPr lang="en-US" sz="6000" dirty="0"/>
            </a:br>
            <a:br>
              <a:rPr lang="en-US" sz="6000" dirty="0"/>
            </a:br>
            <a:r>
              <a:rPr lang="en-US" sz="6000" dirty="0"/>
              <a:t>General UFV-260 Operations</a:t>
            </a:r>
            <a:br>
              <a:rPr lang="en-US" sz="6000" dirty="0"/>
            </a:b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endParaRPr lang="en-US"/>
          </a:p>
        </p:txBody>
      </p:sp>
      <p:sp>
        <p:nvSpPr>
          <p:cNvPr id="697346" name="Rectangle 3"/>
          <p:cNvSpPr>
            <a:spLocks noGrp="1" noChangeArrowheads="1"/>
          </p:cNvSpPr>
          <p:nvPr>
            <p:ph idx="1"/>
          </p:nvPr>
        </p:nvSpPr>
        <p:spPr>
          <a:xfrm>
            <a:off x="685800" y="1066800"/>
            <a:ext cx="7772400" cy="5181600"/>
          </a:xfrm>
        </p:spPr>
        <p:txBody>
          <a:bodyPr/>
          <a:lstStyle/>
          <a:p>
            <a:pPr marL="803275" indent="-457200" algn="ctr">
              <a:buClr>
                <a:srgbClr val="FF0000"/>
              </a:buClr>
              <a:buFont typeface="Monotype Sorts"/>
              <a:buNone/>
            </a:pPr>
            <a:r>
              <a:rPr lang="en-US" sz="2800" dirty="0"/>
              <a:t>The UFV-260 can be operated in three different “Modes”</a:t>
            </a:r>
          </a:p>
          <a:p>
            <a:pPr marL="803275" indent="-457200">
              <a:buClr>
                <a:srgbClr val="FF0000"/>
              </a:buClr>
            </a:pPr>
            <a:r>
              <a:rPr lang="en-US" sz="2800" dirty="0"/>
              <a:t>Water Clarity</a:t>
            </a:r>
          </a:p>
          <a:p>
            <a:pPr marL="803275" indent="-457200">
              <a:buClr>
                <a:srgbClr val="FF0000"/>
              </a:buClr>
            </a:pPr>
            <a:r>
              <a:rPr lang="en-US" sz="2800" dirty="0"/>
              <a:t>Vacuuming</a:t>
            </a:r>
          </a:p>
          <a:p>
            <a:pPr marL="803275" indent="-457200">
              <a:buClr>
                <a:srgbClr val="FF0000"/>
              </a:buClr>
            </a:pPr>
            <a:r>
              <a:rPr lang="en-US" sz="2800" dirty="0"/>
              <a:t>Single Hose Operations</a:t>
            </a:r>
          </a:p>
          <a:p>
            <a:pPr marL="803275" indent="-457200">
              <a:buClr>
                <a:srgbClr val="FF0000"/>
              </a:buClr>
              <a:buFont typeface="Monotype Sorts"/>
              <a:buNone/>
            </a:pPr>
            <a:r>
              <a:rPr lang="en-US" sz="2800" dirty="0"/>
              <a:t>“Water Clarity mode” provides a way to clean/polish water in the Rx Cavity or SFP.</a:t>
            </a:r>
          </a:p>
          <a:p>
            <a:pPr marL="803275" indent="-457200">
              <a:buClr>
                <a:srgbClr val="FF0000"/>
              </a:buClr>
              <a:buFont typeface="Monotype Sorts"/>
              <a:buNone/>
            </a:pPr>
            <a:r>
              <a:rPr lang="en-US" sz="2800" dirty="0"/>
              <a:t>“Vacuuming Mode” provides a way to vacuum loose material off of any surface under water in the Rx Cavity or SFP</a:t>
            </a:r>
          </a:p>
          <a:p>
            <a:pPr marL="803275" indent="-457200">
              <a:buClr>
                <a:srgbClr val="FF0000"/>
              </a:buClr>
              <a:buFont typeface="Monotype Sorts"/>
              <a:buNone/>
            </a:pPr>
            <a:r>
              <a:rPr lang="en-US" sz="2800" dirty="0"/>
              <a:t>“Single Hose Operations” is used when only one suction hose is needed.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NC-002-02 Rev. A - UFV-26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047" t="12161" r="17790" b="1502"/>
          <a:stretch/>
        </p:blipFill>
        <p:spPr>
          <a:xfrm>
            <a:off x="124455" y="11445"/>
            <a:ext cx="8895091" cy="684888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9810" name="Picture 2" descr="D:\SDrive\PHOTOGRAPHS\++ PHOTOS to File\Photos\UFV-260\UFV-260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28" y="0"/>
            <a:ext cx="9184216" cy="6888162"/>
          </a:xfrm>
          <a:prstGeom prst="rect">
            <a:avLst/>
          </a:prstGeom>
          <a:noFill/>
          <a:extLst>
            <a:ext uri="{909E8E84-426E-40DD-AFC4-6F175D3DCCD1}">
              <a14:hiddenFill xmlns:a14="http://schemas.microsoft.com/office/drawing/2010/main">
                <a:solidFill>
                  <a:srgbClr val="FFFFFF"/>
                </a:solidFill>
              </a14:hiddenFill>
            </a:ext>
          </a:extLst>
        </p:spPr>
      </p:pic>
      <p:sp>
        <p:nvSpPr>
          <p:cNvPr id="744451" name="Text Box 4"/>
          <p:cNvSpPr txBox="1">
            <a:spLocks noChangeArrowheads="1"/>
          </p:cNvSpPr>
          <p:nvPr/>
        </p:nvSpPr>
        <p:spPr bwMode="auto">
          <a:xfrm>
            <a:off x="6472579" y="2202180"/>
            <a:ext cx="2133600" cy="457200"/>
          </a:xfrm>
          <a:prstGeom prst="rect">
            <a:avLst/>
          </a:prstGeom>
          <a:noFill/>
          <a:ln w="9525">
            <a:noFill/>
            <a:miter lim="800000"/>
            <a:headEnd/>
            <a:tailEnd/>
          </a:ln>
        </p:spPr>
        <p:txBody>
          <a:bodyPr>
            <a:spAutoFit/>
          </a:bodyPr>
          <a:lstStyle/>
          <a:p>
            <a:pPr eaLnBrk="0" hangingPunct="0">
              <a:spcBef>
                <a:spcPct val="50000"/>
              </a:spcBef>
            </a:pPr>
            <a:r>
              <a:rPr lang="en-US" dirty="0">
                <a:solidFill>
                  <a:schemeClr val="bg1"/>
                </a:solidFill>
              </a:rPr>
              <a:t>Pump Tube</a:t>
            </a:r>
          </a:p>
        </p:txBody>
      </p:sp>
      <p:sp>
        <p:nvSpPr>
          <p:cNvPr id="744452" name="Text Box 6"/>
          <p:cNvSpPr txBox="1">
            <a:spLocks noChangeArrowheads="1"/>
          </p:cNvSpPr>
          <p:nvPr/>
        </p:nvSpPr>
        <p:spPr bwMode="auto">
          <a:xfrm>
            <a:off x="3810000" y="5029200"/>
            <a:ext cx="2133600" cy="830997"/>
          </a:xfrm>
          <a:prstGeom prst="rect">
            <a:avLst/>
          </a:prstGeom>
          <a:noFill/>
          <a:ln w="9525">
            <a:noFill/>
            <a:miter lim="800000"/>
            <a:headEnd/>
            <a:tailEnd/>
          </a:ln>
        </p:spPr>
        <p:txBody>
          <a:bodyPr>
            <a:spAutoFit/>
          </a:bodyPr>
          <a:lstStyle/>
          <a:p>
            <a:pPr eaLnBrk="0" hangingPunct="0">
              <a:spcBef>
                <a:spcPct val="50000"/>
              </a:spcBef>
            </a:pPr>
            <a:r>
              <a:rPr lang="en-US" dirty="0">
                <a:solidFill>
                  <a:schemeClr val="bg1"/>
                </a:solidFill>
              </a:rPr>
              <a:t>Filter</a:t>
            </a:r>
            <a:br>
              <a:rPr lang="en-US" dirty="0">
                <a:solidFill>
                  <a:schemeClr val="bg1"/>
                </a:solidFill>
              </a:rPr>
            </a:br>
            <a:r>
              <a:rPr lang="en-US" dirty="0">
                <a:solidFill>
                  <a:schemeClr val="bg1"/>
                </a:solidFill>
              </a:rPr>
              <a:t>Tube</a:t>
            </a:r>
          </a:p>
        </p:txBody>
      </p:sp>
      <p:sp>
        <p:nvSpPr>
          <p:cNvPr id="744453" name="Text Box 7"/>
          <p:cNvSpPr txBox="1">
            <a:spLocks noChangeArrowheads="1"/>
          </p:cNvSpPr>
          <p:nvPr/>
        </p:nvSpPr>
        <p:spPr bwMode="auto">
          <a:xfrm>
            <a:off x="1409700" y="762000"/>
            <a:ext cx="2133600" cy="457200"/>
          </a:xfrm>
          <a:prstGeom prst="rect">
            <a:avLst/>
          </a:prstGeom>
          <a:noFill/>
          <a:ln w="9525">
            <a:noFill/>
            <a:miter lim="800000"/>
            <a:headEnd/>
            <a:tailEnd/>
          </a:ln>
        </p:spPr>
        <p:txBody>
          <a:bodyPr>
            <a:spAutoFit/>
          </a:bodyPr>
          <a:lstStyle/>
          <a:p>
            <a:pPr eaLnBrk="0" hangingPunct="0">
              <a:spcBef>
                <a:spcPct val="50000"/>
              </a:spcBef>
            </a:pPr>
            <a:r>
              <a:rPr lang="en-US" dirty="0">
                <a:solidFill>
                  <a:schemeClr val="bg1"/>
                </a:solidFill>
              </a:rPr>
              <a:t>Flow Diverter</a:t>
            </a:r>
          </a:p>
        </p:txBody>
      </p:sp>
      <p:sp>
        <p:nvSpPr>
          <p:cNvPr id="744454" name="Text Box 8"/>
          <p:cNvSpPr txBox="1">
            <a:spLocks noChangeArrowheads="1"/>
          </p:cNvSpPr>
          <p:nvPr/>
        </p:nvSpPr>
        <p:spPr bwMode="auto">
          <a:xfrm>
            <a:off x="7772400" y="4513580"/>
            <a:ext cx="2133600" cy="457200"/>
          </a:xfrm>
          <a:prstGeom prst="rect">
            <a:avLst/>
          </a:prstGeom>
          <a:noFill/>
          <a:ln w="9525">
            <a:noFill/>
            <a:miter lim="800000"/>
            <a:headEnd/>
            <a:tailEnd/>
          </a:ln>
        </p:spPr>
        <p:txBody>
          <a:bodyPr>
            <a:spAutoFit/>
          </a:bodyPr>
          <a:lstStyle/>
          <a:p>
            <a:pPr eaLnBrk="0" hangingPunct="0">
              <a:spcBef>
                <a:spcPct val="50000"/>
              </a:spcBef>
            </a:pPr>
            <a:r>
              <a:rPr lang="en-US" dirty="0">
                <a:solidFill>
                  <a:schemeClr val="bg1"/>
                </a:solidFill>
              </a:rPr>
              <a:t>Suction</a:t>
            </a:r>
          </a:p>
        </p:txBody>
      </p:sp>
      <p:sp>
        <p:nvSpPr>
          <p:cNvPr id="744455" name="Text Box 9"/>
          <p:cNvSpPr txBox="1">
            <a:spLocks noChangeArrowheads="1"/>
          </p:cNvSpPr>
          <p:nvPr/>
        </p:nvSpPr>
        <p:spPr bwMode="auto">
          <a:xfrm>
            <a:off x="2324710" y="6172200"/>
            <a:ext cx="2971800" cy="457200"/>
          </a:xfrm>
          <a:prstGeom prst="rect">
            <a:avLst/>
          </a:prstGeom>
          <a:noFill/>
          <a:ln w="9525">
            <a:noFill/>
            <a:miter lim="800000"/>
            <a:headEnd/>
            <a:tailEnd/>
          </a:ln>
        </p:spPr>
        <p:txBody>
          <a:bodyPr>
            <a:spAutoFit/>
          </a:bodyPr>
          <a:lstStyle/>
          <a:p>
            <a:pPr eaLnBrk="0" hangingPunct="0">
              <a:spcBef>
                <a:spcPct val="50000"/>
              </a:spcBef>
            </a:pPr>
            <a:r>
              <a:rPr lang="en-US" dirty="0">
                <a:solidFill>
                  <a:schemeClr val="bg1"/>
                </a:solidFill>
              </a:rPr>
              <a:t>24” x 24” Base Plate</a:t>
            </a:r>
          </a:p>
        </p:txBody>
      </p:sp>
      <p:sp>
        <p:nvSpPr>
          <p:cNvPr id="744456" name="Text Box 10"/>
          <p:cNvSpPr txBox="1">
            <a:spLocks noChangeArrowheads="1"/>
          </p:cNvSpPr>
          <p:nvPr/>
        </p:nvSpPr>
        <p:spPr bwMode="auto">
          <a:xfrm>
            <a:off x="5943600" y="3227070"/>
            <a:ext cx="2133600" cy="457200"/>
          </a:xfrm>
          <a:prstGeom prst="rect">
            <a:avLst/>
          </a:prstGeom>
          <a:noFill/>
          <a:ln w="9525">
            <a:noFill/>
            <a:miter lim="800000"/>
            <a:headEnd/>
            <a:tailEnd/>
          </a:ln>
        </p:spPr>
        <p:txBody>
          <a:bodyPr>
            <a:spAutoFit/>
          </a:bodyPr>
          <a:lstStyle/>
          <a:p>
            <a:pPr eaLnBrk="0" hangingPunct="0">
              <a:spcBef>
                <a:spcPct val="50000"/>
              </a:spcBef>
            </a:pPr>
            <a:r>
              <a:rPr lang="en-US" dirty="0">
                <a:solidFill>
                  <a:schemeClr val="bg1"/>
                </a:solidFill>
              </a:rPr>
              <a:t>Flow</a:t>
            </a:r>
          </a:p>
        </p:txBody>
      </p:sp>
      <p:sp>
        <p:nvSpPr>
          <p:cNvPr id="744457" name="Line 11"/>
          <p:cNvSpPr>
            <a:spLocks noChangeShapeType="1"/>
          </p:cNvSpPr>
          <p:nvPr/>
        </p:nvSpPr>
        <p:spPr bwMode="auto">
          <a:xfrm flipH="1" flipV="1">
            <a:off x="5562600" y="3200400"/>
            <a:ext cx="1024279" cy="1295400"/>
          </a:xfrm>
          <a:prstGeom prst="line">
            <a:avLst/>
          </a:prstGeom>
          <a:noFill/>
          <a:ln w="25400">
            <a:solidFill>
              <a:schemeClr val="bg1"/>
            </a:solidFill>
            <a:round/>
            <a:headEnd/>
            <a:tailEnd type="triangle" w="lg" len="med"/>
          </a:ln>
        </p:spPr>
        <p:txBody>
          <a:bodyPr/>
          <a:lstStyle/>
          <a:p>
            <a:endParaRPr lang="en-US"/>
          </a:p>
        </p:txBody>
      </p:sp>
      <p:sp>
        <p:nvSpPr>
          <p:cNvPr id="744458" name="Line 12"/>
          <p:cNvSpPr>
            <a:spLocks noChangeShapeType="1"/>
          </p:cNvSpPr>
          <p:nvPr/>
        </p:nvSpPr>
        <p:spPr bwMode="auto">
          <a:xfrm flipH="1">
            <a:off x="5357470" y="880110"/>
            <a:ext cx="571500" cy="838200"/>
          </a:xfrm>
          <a:prstGeom prst="line">
            <a:avLst/>
          </a:prstGeom>
          <a:noFill/>
          <a:ln w="25400">
            <a:solidFill>
              <a:schemeClr val="bg1"/>
            </a:solidFill>
            <a:round/>
            <a:headEnd/>
            <a:tailEnd type="triangle" w="lg" len="med"/>
          </a:ln>
        </p:spPr>
        <p:txBody>
          <a:bodyPr/>
          <a:lstStyle/>
          <a:p>
            <a:endParaRPr lang="en-US"/>
          </a:p>
        </p:txBody>
      </p:sp>
      <p:sp>
        <p:nvSpPr>
          <p:cNvPr id="744459" name="Line 13"/>
          <p:cNvSpPr>
            <a:spLocks noChangeShapeType="1"/>
          </p:cNvSpPr>
          <p:nvPr/>
        </p:nvSpPr>
        <p:spPr bwMode="auto">
          <a:xfrm flipH="1">
            <a:off x="4591050" y="2411730"/>
            <a:ext cx="571500" cy="0"/>
          </a:xfrm>
          <a:prstGeom prst="line">
            <a:avLst/>
          </a:prstGeom>
          <a:noFill/>
          <a:ln w="25400">
            <a:solidFill>
              <a:schemeClr val="bg1"/>
            </a:solidFill>
            <a:round/>
            <a:headEnd/>
            <a:tailEnd type="triangle" w="lg" len="med"/>
          </a:ln>
        </p:spPr>
        <p:txBody>
          <a:bodyPr/>
          <a:lstStyle/>
          <a:p>
            <a:endParaRPr lang="en-US"/>
          </a:p>
        </p:txBody>
      </p:sp>
      <p:sp>
        <p:nvSpPr>
          <p:cNvPr id="744460" name="Line 14"/>
          <p:cNvSpPr>
            <a:spLocks noChangeShapeType="1"/>
          </p:cNvSpPr>
          <p:nvPr/>
        </p:nvSpPr>
        <p:spPr bwMode="auto">
          <a:xfrm flipH="1">
            <a:off x="4191000" y="1630680"/>
            <a:ext cx="76200" cy="1981200"/>
          </a:xfrm>
          <a:prstGeom prst="line">
            <a:avLst/>
          </a:prstGeom>
          <a:noFill/>
          <a:ln w="25400">
            <a:solidFill>
              <a:schemeClr val="bg1"/>
            </a:solidFill>
            <a:round/>
            <a:headEnd type="triangle" w="lg" len="lg"/>
            <a:tailEnd type="triangle" w="lg" len="lg"/>
          </a:ln>
        </p:spPr>
        <p:txBody>
          <a:bodyPr/>
          <a:lstStyle/>
          <a:p>
            <a:endParaRPr lang="en-US"/>
          </a:p>
        </p:txBody>
      </p:sp>
      <p:sp>
        <p:nvSpPr>
          <p:cNvPr id="744461" name="Line 15"/>
          <p:cNvSpPr>
            <a:spLocks noChangeShapeType="1"/>
          </p:cNvSpPr>
          <p:nvPr/>
        </p:nvSpPr>
        <p:spPr bwMode="auto">
          <a:xfrm>
            <a:off x="4160520" y="3832860"/>
            <a:ext cx="30480" cy="457200"/>
          </a:xfrm>
          <a:prstGeom prst="line">
            <a:avLst/>
          </a:prstGeom>
          <a:noFill/>
          <a:ln w="25400">
            <a:solidFill>
              <a:schemeClr val="bg1"/>
            </a:solidFill>
            <a:round/>
            <a:headEnd/>
            <a:tailEnd type="triangle" w="lg" len="med"/>
          </a:ln>
        </p:spPr>
        <p:txBody>
          <a:bodyPr/>
          <a:lstStyle/>
          <a:p>
            <a:endParaRPr lang="en-US"/>
          </a:p>
        </p:txBody>
      </p:sp>
      <p:sp>
        <p:nvSpPr>
          <p:cNvPr id="744462" name="Line 16"/>
          <p:cNvSpPr>
            <a:spLocks noChangeShapeType="1"/>
          </p:cNvSpPr>
          <p:nvPr/>
        </p:nvSpPr>
        <p:spPr bwMode="auto">
          <a:xfrm flipV="1">
            <a:off x="1752600" y="4343400"/>
            <a:ext cx="1066800" cy="0"/>
          </a:xfrm>
          <a:prstGeom prst="line">
            <a:avLst/>
          </a:prstGeom>
          <a:noFill/>
          <a:ln w="25400">
            <a:solidFill>
              <a:schemeClr val="bg1"/>
            </a:solidFill>
            <a:round/>
            <a:headEnd/>
            <a:tailEnd type="triangle" w="lg" len="med"/>
          </a:ln>
        </p:spPr>
        <p:txBody>
          <a:bodyPr/>
          <a:lstStyle/>
          <a:p>
            <a:endParaRPr lang="en-US"/>
          </a:p>
        </p:txBody>
      </p:sp>
      <p:sp>
        <p:nvSpPr>
          <p:cNvPr id="744463" name="Line 17"/>
          <p:cNvSpPr>
            <a:spLocks noChangeShapeType="1"/>
          </p:cNvSpPr>
          <p:nvPr/>
        </p:nvSpPr>
        <p:spPr bwMode="auto">
          <a:xfrm flipH="1">
            <a:off x="2324100" y="1143000"/>
            <a:ext cx="304800" cy="838200"/>
          </a:xfrm>
          <a:prstGeom prst="line">
            <a:avLst/>
          </a:prstGeom>
          <a:noFill/>
          <a:ln w="25400">
            <a:solidFill>
              <a:schemeClr val="bg1"/>
            </a:solidFill>
            <a:round/>
            <a:headEnd/>
            <a:tailEnd type="triangle" w="lg" len="med"/>
          </a:ln>
        </p:spPr>
        <p:txBody>
          <a:bodyPr/>
          <a:lstStyle/>
          <a:p>
            <a:endParaRPr lang="en-US"/>
          </a:p>
        </p:txBody>
      </p:sp>
      <p:sp>
        <p:nvSpPr>
          <p:cNvPr id="744464" name="Text Box 18"/>
          <p:cNvSpPr txBox="1">
            <a:spLocks noChangeArrowheads="1"/>
          </p:cNvSpPr>
          <p:nvPr/>
        </p:nvSpPr>
        <p:spPr bwMode="auto">
          <a:xfrm>
            <a:off x="457200" y="4497070"/>
            <a:ext cx="2438400" cy="1200329"/>
          </a:xfrm>
          <a:prstGeom prst="rect">
            <a:avLst/>
          </a:prstGeom>
          <a:noFill/>
          <a:ln w="9525">
            <a:noFill/>
            <a:miter lim="800000"/>
            <a:headEnd/>
            <a:tailEnd/>
          </a:ln>
        </p:spPr>
        <p:txBody>
          <a:bodyPr>
            <a:spAutoFit/>
          </a:bodyPr>
          <a:lstStyle/>
          <a:p>
            <a:pPr eaLnBrk="0" hangingPunct="0">
              <a:spcBef>
                <a:spcPct val="50000"/>
              </a:spcBef>
            </a:pPr>
            <a:r>
              <a:rPr lang="en-US" dirty="0">
                <a:solidFill>
                  <a:schemeClr val="bg1"/>
                </a:solidFill>
              </a:rPr>
              <a:t>Filter Tube &amp; Cover Machined Sealing Surfaces</a:t>
            </a:r>
          </a:p>
        </p:txBody>
      </p:sp>
      <p:sp>
        <p:nvSpPr>
          <p:cNvPr id="744465" name="Line 21"/>
          <p:cNvSpPr>
            <a:spLocks noChangeShapeType="1"/>
          </p:cNvSpPr>
          <p:nvPr/>
        </p:nvSpPr>
        <p:spPr bwMode="auto">
          <a:xfrm flipV="1">
            <a:off x="1752600" y="3657600"/>
            <a:ext cx="209550" cy="685800"/>
          </a:xfrm>
          <a:prstGeom prst="line">
            <a:avLst/>
          </a:prstGeom>
          <a:noFill/>
          <a:ln w="25400">
            <a:solidFill>
              <a:schemeClr val="bg1"/>
            </a:solidFill>
            <a:round/>
            <a:headEnd/>
            <a:tailEnd type="triangle" w="lg" len="med"/>
          </a:ln>
        </p:spPr>
        <p:txBody>
          <a:bodyPr/>
          <a:lstStyle/>
          <a:p>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Water Clarity</a:t>
            </a:r>
          </a:p>
        </p:txBody>
      </p:sp>
      <p:sp>
        <p:nvSpPr>
          <p:cNvPr id="699394" name="Rectangle 3"/>
          <p:cNvSpPr>
            <a:spLocks noGrp="1" noChangeArrowheads="1"/>
          </p:cNvSpPr>
          <p:nvPr>
            <p:ph idx="1"/>
          </p:nvPr>
        </p:nvSpPr>
        <p:spPr>
          <a:xfrm>
            <a:off x="685800" y="1676400"/>
            <a:ext cx="7772400" cy="5181600"/>
          </a:xfrm>
        </p:spPr>
        <p:txBody>
          <a:bodyPr/>
          <a:lstStyle/>
          <a:p>
            <a:pPr>
              <a:buClr>
                <a:srgbClr val="FF0000"/>
              </a:buClr>
            </a:pPr>
            <a:r>
              <a:rPr lang="en-US" dirty="0"/>
              <a:t>Successful water clarity operations hinge on two things:</a:t>
            </a:r>
          </a:p>
          <a:p>
            <a:pPr lvl="1">
              <a:buClr>
                <a:srgbClr val="FF0000"/>
              </a:buClr>
            </a:pPr>
            <a:r>
              <a:rPr lang="en-US" dirty="0"/>
              <a:t>Correct Filter selection</a:t>
            </a:r>
          </a:p>
          <a:p>
            <a:pPr lvl="1">
              <a:buClr>
                <a:srgbClr val="FF0000"/>
              </a:buClr>
            </a:pPr>
            <a:r>
              <a:rPr lang="en-US" dirty="0"/>
              <a:t>Effective cross flow in the pool</a:t>
            </a:r>
          </a:p>
          <a:p>
            <a:pPr lvl="1">
              <a:buClr>
                <a:srgbClr val="FF0000"/>
              </a:buClr>
            </a:pPr>
            <a:r>
              <a:rPr lang="en-US" b="1" dirty="0"/>
              <a:t>Operating an UFV-260 without hoses will not provide desired results.</a:t>
            </a:r>
          </a:p>
        </p:txBody>
      </p:sp>
    </p:spTree>
    <p:extLst>
      <p:ext uri="{BB962C8B-B14F-4D97-AF65-F5344CB8AC3E}">
        <p14:creationId xmlns:p14="http://schemas.microsoft.com/office/powerpoint/2010/main" val="3895726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Water Clarity</a:t>
            </a:r>
          </a:p>
        </p:txBody>
      </p:sp>
      <p:sp>
        <p:nvSpPr>
          <p:cNvPr id="173059" name="Rectangle 3"/>
          <p:cNvSpPr>
            <a:spLocks noGrp="1" noChangeArrowheads="1"/>
          </p:cNvSpPr>
          <p:nvPr>
            <p:ph idx="1"/>
          </p:nvPr>
        </p:nvSpPr>
        <p:spPr>
          <a:xfrm>
            <a:off x="685800" y="1676400"/>
            <a:ext cx="8458200" cy="5181600"/>
          </a:xfrm>
        </p:spPr>
        <p:txBody>
          <a:bodyPr/>
          <a:lstStyle/>
          <a:p>
            <a:pPr>
              <a:buClr>
                <a:srgbClr val="FF0000"/>
              </a:buClr>
            </a:pPr>
            <a:r>
              <a:rPr lang="en-US"/>
              <a:t>Run unit with 2 hoses at opposite ends of pool for most effective water turnover</a:t>
            </a:r>
          </a:p>
          <a:p>
            <a:pPr>
              <a:buClr>
                <a:srgbClr val="FF0000"/>
              </a:buClr>
            </a:pPr>
            <a:r>
              <a:rPr lang="en-US"/>
              <a:t>Never allow a hose to become deadheaded against the wall or floor</a:t>
            </a:r>
          </a:p>
          <a:p>
            <a:pPr lvl="1">
              <a:buClr>
                <a:srgbClr val="FF0000"/>
              </a:buClr>
            </a:pPr>
            <a:r>
              <a:rPr lang="en-US"/>
              <a:t>UT-11 Suction hose standoff prevents this</a:t>
            </a:r>
          </a:p>
        </p:txBody>
      </p:sp>
      <p:pic>
        <p:nvPicPr>
          <p:cNvPr id="467970" name="Picture 65" descr="UT-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991661"/>
            <a:ext cx="3821113" cy="286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Vacuuming</a:t>
            </a:r>
          </a:p>
        </p:txBody>
      </p:sp>
      <p:sp>
        <p:nvSpPr>
          <p:cNvPr id="175107" name="Rectangle 3"/>
          <p:cNvSpPr>
            <a:spLocks noGrp="1" noChangeArrowheads="1"/>
          </p:cNvSpPr>
          <p:nvPr>
            <p:ph idx="1"/>
          </p:nvPr>
        </p:nvSpPr>
        <p:spPr>
          <a:xfrm>
            <a:off x="685800" y="1676400"/>
            <a:ext cx="7772400" cy="5181600"/>
          </a:xfrm>
        </p:spPr>
        <p:txBody>
          <a:bodyPr/>
          <a:lstStyle/>
          <a:p>
            <a:pPr>
              <a:buClr>
                <a:srgbClr val="FF0000"/>
              </a:buClr>
            </a:pPr>
            <a:r>
              <a:rPr lang="en-US" dirty="0"/>
              <a:t>Vacuuming accomplished with two different tools:</a:t>
            </a:r>
          </a:p>
          <a:p>
            <a:pPr lvl="1">
              <a:buClr>
                <a:srgbClr val="FF0000"/>
              </a:buClr>
            </a:pPr>
            <a:r>
              <a:rPr lang="en-US" dirty="0"/>
              <a:t>Floor Vacuum Head (UT-5SP) </a:t>
            </a:r>
          </a:p>
          <a:p>
            <a:pPr lvl="1">
              <a:buClr>
                <a:srgbClr val="FF0000"/>
              </a:buClr>
            </a:pPr>
            <a:r>
              <a:rPr lang="en-US" dirty="0"/>
              <a:t>Vacuum Nozzle (UT-7) </a:t>
            </a:r>
          </a:p>
          <a:p>
            <a:pPr lvl="2">
              <a:buClr>
                <a:srgbClr val="FF0000"/>
              </a:buClr>
            </a:pPr>
            <a:r>
              <a:rPr lang="en-US" dirty="0"/>
              <a:t>Vacuum nozzle is used in conjunction with the Hose to pole clamp UT-6.</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Vacuuming</a:t>
            </a:r>
          </a:p>
        </p:txBody>
      </p:sp>
      <p:sp>
        <p:nvSpPr>
          <p:cNvPr id="643075" name="Rectangle 3"/>
          <p:cNvSpPr>
            <a:spLocks noGrp="1" noChangeArrowheads="1"/>
          </p:cNvSpPr>
          <p:nvPr>
            <p:ph idx="1"/>
          </p:nvPr>
        </p:nvSpPr>
        <p:spPr>
          <a:xfrm>
            <a:off x="228600" y="1752600"/>
            <a:ext cx="8915400" cy="2819400"/>
          </a:xfrm>
        </p:spPr>
        <p:txBody>
          <a:bodyPr/>
          <a:lstStyle/>
          <a:p>
            <a:pPr>
              <a:buClr>
                <a:srgbClr val="FF0000"/>
              </a:buClr>
            </a:pPr>
            <a:r>
              <a:rPr lang="en-US" sz="2800" dirty="0"/>
              <a:t>Floor Vacuum Head, UT-5SP </a:t>
            </a:r>
          </a:p>
          <a:p>
            <a:pPr>
              <a:buClr>
                <a:srgbClr val="FF0000"/>
              </a:buClr>
              <a:buFont typeface="Monotype Sorts"/>
              <a:buNone/>
            </a:pPr>
            <a:r>
              <a:rPr lang="en-US" sz="2800" dirty="0"/>
              <a:t>   attached to suction hose &amp; pool pole &amp; UT-15 Utility Chain</a:t>
            </a:r>
          </a:p>
        </p:txBody>
      </p:sp>
      <p:pic>
        <p:nvPicPr>
          <p:cNvPr id="6" name="Picture 45" descr="UT-5SP w-ch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7014"/>
            <a:ext cx="5486400" cy="41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228600" y="914400"/>
            <a:ext cx="8686800" cy="609600"/>
          </a:xfrm>
        </p:spPr>
        <p:txBody>
          <a:bodyPr>
            <a:normAutofit fontScale="90000"/>
          </a:bodyPr>
          <a:lstStyle/>
          <a:p>
            <a:pPr fontAlgn="auto">
              <a:spcAft>
                <a:spcPts val="0"/>
              </a:spcAft>
              <a:buClr>
                <a:srgbClr val="FF0000"/>
              </a:buClr>
              <a:defRPr/>
            </a:pPr>
            <a:r>
              <a:rPr lang="en-US"/>
              <a:t>UFV Operations</a:t>
            </a:r>
            <a:br>
              <a:rPr lang="en-US"/>
            </a:br>
            <a:r>
              <a:rPr lang="en-US"/>
              <a:t>Vacuuming</a:t>
            </a:r>
          </a:p>
        </p:txBody>
      </p:sp>
      <p:sp>
        <p:nvSpPr>
          <p:cNvPr id="645123" name="Rectangle 3"/>
          <p:cNvSpPr>
            <a:spLocks noChangeArrowheads="1"/>
          </p:cNvSpPr>
          <p:nvPr/>
        </p:nvSpPr>
        <p:spPr bwMode="auto">
          <a:xfrm>
            <a:off x="228600" y="1752600"/>
            <a:ext cx="2971800" cy="5105400"/>
          </a:xfrm>
          <a:prstGeom prst="rect">
            <a:avLst/>
          </a:prstGeom>
          <a:noFill/>
          <a:ln w="9525">
            <a:noFill/>
            <a:miter lim="800000"/>
            <a:headEnd/>
            <a:tailEnd/>
          </a:ln>
        </p:spPr>
        <p:txBody>
          <a:bodyPr/>
          <a:lstStyle/>
          <a:p>
            <a:pPr marL="457200" indent="-457200" eaLnBrk="0" hangingPunct="0">
              <a:spcBef>
                <a:spcPct val="20000"/>
              </a:spcBef>
              <a:buClr>
                <a:srgbClr val="FF0000"/>
              </a:buClr>
              <a:buSzPct val="75000"/>
              <a:buFont typeface="Arial" pitchFamily="34" charset="0"/>
              <a:buChar char="•"/>
            </a:pPr>
            <a:r>
              <a:rPr kumimoji="1" lang="en-US" sz="2800" dirty="0">
                <a:latin typeface="Tahoma" pitchFamily="34" charset="0"/>
              </a:rPr>
              <a:t>UT-7 Vacuum Nozzle attached to a UT-6 Hose to pole clamp and SS pool pole.</a:t>
            </a:r>
          </a:p>
        </p:txBody>
      </p:sp>
      <p:pic>
        <p:nvPicPr>
          <p:cNvPr id="5" name="Picture 48" descr="UT-6-7 w-sample h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659" y="1"/>
            <a:ext cx="513334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8915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 Operations</a:t>
            </a:r>
            <a:br>
              <a:rPr lang="en-US" dirty="0"/>
            </a:br>
            <a:r>
              <a:rPr lang="en-US" dirty="0"/>
              <a:t>Vacuuming</a:t>
            </a:r>
          </a:p>
        </p:txBody>
      </p:sp>
      <p:sp>
        <p:nvSpPr>
          <p:cNvPr id="643075" name="Rectangle 3"/>
          <p:cNvSpPr>
            <a:spLocks noGrp="1" noChangeArrowheads="1"/>
          </p:cNvSpPr>
          <p:nvPr>
            <p:ph idx="1"/>
          </p:nvPr>
        </p:nvSpPr>
        <p:spPr>
          <a:xfrm>
            <a:off x="228600" y="1752600"/>
            <a:ext cx="8915400" cy="2819400"/>
          </a:xfrm>
        </p:spPr>
        <p:txBody>
          <a:bodyPr/>
          <a:lstStyle/>
          <a:p>
            <a:pPr>
              <a:buClr>
                <a:srgbClr val="FF0000"/>
              </a:buClr>
            </a:pPr>
            <a:r>
              <a:rPr lang="en-US" sz="2800" dirty="0"/>
              <a:t>Pool Poles </a:t>
            </a:r>
          </a:p>
          <a:p>
            <a:pPr lvl="1">
              <a:buClr>
                <a:srgbClr val="FF0000"/>
              </a:buClr>
            </a:pPr>
            <a:r>
              <a:rPr lang="en-US" dirty="0"/>
              <a:t>The pool poles come in 4 different lengths – 10ft, 5ft, 3ft &amp; 2ft long.  Determine the depth the vacuuming will take place and assemble the appropriate number of pool poles for optimal operation interaction with the pool poles and tee handle. </a:t>
            </a:r>
          </a:p>
          <a:p>
            <a:pPr marL="0" indent="0">
              <a:buClr>
                <a:srgbClr val="FF0000"/>
              </a:buClr>
              <a:buNone/>
            </a:pPr>
            <a:endParaRPr lang="en-US" sz="2800" dirty="0"/>
          </a:p>
          <a:p>
            <a:pPr>
              <a:buClr>
                <a:srgbClr val="FF0000"/>
              </a:buClr>
              <a:buFont typeface="Monotype Sorts"/>
              <a:buNone/>
            </a:pPr>
            <a:endParaRPr lang="en-US" sz="2800" dirty="0"/>
          </a:p>
        </p:txBody>
      </p:sp>
    </p:spTree>
    <p:extLst>
      <p:ext uri="{BB962C8B-B14F-4D97-AF65-F5344CB8AC3E}">
        <p14:creationId xmlns:p14="http://schemas.microsoft.com/office/powerpoint/2010/main" val="12462781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Vacuuming</a:t>
            </a:r>
          </a:p>
        </p:txBody>
      </p:sp>
      <p:sp>
        <p:nvSpPr>
          <p:cNvPr id="643075" name="Rectangle 3"/>
          <p:cNvSpPr>
            <a:spLocks noGrp="1" noChangeArrowheads="1"/>
          </p:cNvSpPr>
          <p:nvPr>
            <p:ph idx="1"/>
          </p:nvPr>
        </p:nvSpPr>
        <p:spPr>
          <a:xfrm>
            <a:off x="228600" y="1752600"/>
            <a:ext cx="8915400" cy="2819400"/>
          </a:xfrm>
        </p:spPr>
        <p:txBody>
          <a:bodyPr/>
          <a:lstStyle/>
          <a:p>
            <a:pPr>
              <a:buClr>
                <a:srgbClr val="FF0000"/>
              </a:buClr>
            </a:pPr>
            <a:r>
              <a:rPr lang="en-US" sz="2800" dirty="0"/>
              <a:t>Buoyancy Chambers (BC-1) </a:t>
            </a:r>
          </a:p>
          <a:p>
            <a:pPr lvl="1">
              <a:buClr>
                <a:srgbClr val="FF0000"/>
              </a:buClr>
            </a:pPr>
            <a:r>
              <a:rPr lang="en-US" dirty="0"/>
              <a:t>The Buoyancy Chamber (BC-1) is designed to reduce the weight of the pool pole by about half.  After determining the number of pool poles to be used, install the same number of Buoyancy Chambers on the uppermost, fully submerged pool pole.  The placement of the Buoyancy Chambers at the top end of the of the Pool Pole sections helps the operator manipulate the tooling, especially the UT-5SP Vacuum Cleaner Head.</a:t>
            </a:r>
          </a:p>
          <a:p>
            <a:pPr>
              <a:buClr>
                <a:srgbClr val="FF0000"/>
              </a:buClr>
              <a:buFont typeface="Monotype Sorts"/>
              <a:buNone/>
            </a:pPr>
            <a:endParaRPr lang="en-US" sz="2800" dirty="0"/>
          </a:p>
        </p:txBody>
      </p:sp>
    </p:spTree>
    <p:extLst>
      <p:ext uri="{BB962C8B-B14F-4D97-AF65-F5344CB8AC3E}">
        <p14:creationId xmlns:p14="http://schemas.microsoft.com/office/powerpoint/2010/main" val="3501553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5" name="Rectangle 3"/>
          <p:cNvSpPr>
            <a:spLocks noGrp="1" noChangeArrowheads="1"/>
          </p:cNvSpPr>
          <p:nvPr>
            <p:ph idx="1"/>
          </p:nvPr>
        </p:nvSpPr>
        <p:spPr>
          <a:xfrm>
            <a:off x="0" y="1524000"/>
            <a:ext cx="5410200" cy="5105400"/>
          </a:xfrm>
        </p:spPr>
        <p:txBody>
          <a:bodyPr/>
          <a:lstStyle/>
          <a:p>
            <a:pPr lvl="0">
              <a:buClr>
                <a:srgbClr val="FF0000"/>
              </a:buClr>
            </a:pPr>
            <a:r>
              <a:rPr lang="en-US" sz="2800" dirty="0"/>
              <a:t>Slides over pool poles</a:t>
            </a:r>
          </a:p>
          <a:p>
            <a:pPr lvl="0">
              <a:buClr>
                <a:srgbClr val="FF0000"/>
              </a:buClr>
            </a:pPr>
            <a:r>
              <a:rPr lang="en-US" sz="2800" dirty="0"/>
              <a:t>6in </a:t>
            </a:r>
            <a:r>
              <a:rPr lang="en-US" sz="2800" dirty="0" err="1"/>
              <a:t>dia</a:t>
            </a:r>
            <a:r>
              <a:rPr lang="en-US" sz="2800" dirty="0"/>
              <a:t> x 18in long</a:t>
            </a:r>
          </a:p>
          <a:p>
            <a:pPr lvl="0">
              <a:buClr>
                <a:srgbClr val="FF0000"/>
              </a:buClr>
            </a:pPr>
            <a:r>
              <a:rPr lang="en-US" sz="2800" dirty="0"/>
              <a:t>Material:  Stainless Steel</a:t>
            </a:r>
          </a:p>
          <a:p>
            <a:pPr lvl="0">
              <a:buClr>
                <a:srgbClr val="FF0000"/>
              </a:buClr>
            </a:pPr>
            <a:r>
              <a:rPr lang="en-US" sz="2800" dirty="0"/>
              <a:t>Provides positive buoyancy to reduce the overall weight of pool poles. Same connection / design as SP-1 Pool Poles</a:t>
            </a:r>
          </a:p>
          <a:p>
            <a:pPr lvl="0">
              <a:buClr>
                <a:srgbClr val="FF0000"/>
              </a:buClr>
            </a:pPr>
            <a:r>
              <a:rPr lang="en-US" sz="2800" dirty="0"/>
              <a:t>Reduces the weight of the pool pole by approximately half.</a:t>
            </a:r>
          </a:p>
        </p:txBody>
      </p:sp>
      <p:pic>
        <p:nvPicPr>
          <p:cNvPr id="465922" name="Picture 39" descr="101_0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158"/>
            <a:ext cx="2743200" cy="687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4287"/>
            <a:ext cx="9259888"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7449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Vacuuming Strategy</a:t>
            </a:r>
          </a:p>
        </p:txBody>
      </p:sp>
      <p:sp>
        <p:nvSpPr>
          <p:cNvPr id="183299" name="Rectangle 3"/>
          <p:cNvSpPr>
            <a:spLocks noGrp="1" noChangeArrowheads="1"/>
          </p:cNvSpPr>
          <p:nvPr>
            <p:ph idx="1"/>
          </p:nvPr>
        </p:nvSpPr>
        <p:spPr>
          <a:xfrm>
            <a:off x="228600" y="1600200"/>
            <a:ext cx="8915400" cy="5105400"/>
          </a:xfrm>
        </p:spPr>
        <p:txBody>
          <a:bodyPr/>
          <a:lstStyle/>
          <a:p>
            <a:pPr>
              <a:buClr>
                <a:srgbClr val="FF0000"/>
              </a:buClr>
            </a:pPr>
            <a:r>
              <a:rPr lang="en-US"/>
              <a:t>Depending on particle size that is trying to be filtered out, the use of large micron filters may not show desired results due to filter bypass. </a:t>
            </a:r>
          </a:p>
          <a:p>
            <a:pPr>
              <a:buClr>
                <a:srgbClr val="FF0000"/>
              </a:buClr>
            </a:pPr>
            <a:r>
              <a:rPr lang="en-US"/>
              <a:t>Filter Selection</a:t>
            </a:r>
          </a:p>
          <a:p>
            <a:pPr lvl="1">
              <a:buClr>
                <a:srgbClr val="FF0000"/>
              </a:buClr>
            </a:pPr>
            <a:r>
              <a:rPr lang="en-US"/>
              <a:t>10 micron filters best “all purpose” vacuuming filter.</a:t>
            </a:r>
          </a:p>
          <a:p>
            <a:pPr lvl="1">
              <a:buClr>
                <a:srgbClr val="FF0000"/>
              </a:buClr>
            </a:pPr>
            <a:r>
              <a:rPr lang="en-US"/>
              <a:t>If water clarity becomes an issue during vacuuming, a smaller size micron filter may be needed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Single Hose Operations</a:t>
            </a:r>
          </a:p>
        </p:txBody>
      </p:sp>
      <p:sp>
        <p:nvSpPr>
          <p:cNvPr id="183299" name="Rectangle 3"/>
          <p:cNvSpPr>
            <a:spLocks noGrp="1" noChangeArrowheads="1"/>
          </p:cNvSpPr>
          <p:nvPr>
            <p:ph idx="1"/>
          </p:nvPr>
        </p:nvSpPr>
        <p:spPr>
          <a:xfrm>
            <a:off x="228600" y="1600200"/>
            <a:ext cx="4343400" cy="5105400"/>
          </a:xfrm>
        </p:spPr>
        <p:txBody>
          <a:bodyPr/>
          <a:lstStyle/>
          <a:p>
            <a:pPr>
              <a:buClr>
                <a:srgbClr val="FF0000"/>
              </a:buClr>
            </a:pPr>
            <a:r>
              <a:rPr lang="en-US" dirty="0"/>
              <a:t>There are times with it is useful to operate the UFV-260 with a single hose.  In order to provide adequate flow through the unit during Single Hose Operations, install the UT-12 Orifice Cap on one of the suction ports of the UFV-260.</a:t>
            </a:r>
          </a:p>
        </p:txBody>
      </p:sp>
      <p:pic>
        <p:nvPicPr>
          <p:cNvPr id="468994" name="Picture 2" descr="UFV-260 (3)"/>
          <p:cNvPicPr>
            <a:picLocks noChangeAspect="1" noChangeArrowheads="1"/>
          </p:cNvPicPr>
          <p:nvPr/>
        </p:nvPicPr>
        <p:blipFill>
          <a:blip r:embed="rId3" cstate="print">
            <a:extLst>
              <a:ext uri="{28A0092B-C50C-407E-A947-70E740481C1C}">
                <a14:useLocalDpi xmlns:a14="http://schemas.microsoft.com/office/drawing/2010/main" val="0"/>
              </a:ext>
            </a:extLst>
          </a:blip>
          <a:srcRect b="28085"/>
          <a:stretch>
            <a:fillRect/>
          </a:stretch>
        </p:blipFill>
        <p:spPr bwMode="auto">
          <a:xfrm>
            <a:off x="4636241" y="1676400"/>
            <a:ext cx="4507760" cy="4328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81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28600" y="228600"/>
            <a:ext cx="7772400" cy="1447800"/>
          </a:xfrm>
        </p:spPr>
        <p:txBody>
          <a:bodyPr>
            <a:normAutofit fontScale="90000"/>
          </a:bodyPr>
          <a:lstStyle/>
          <a:p>
            <a:pPr fontAlgn="auto">
              <a:spcAft>
                <a:spcPts val="0"/>
              </a:spcAft>
              <a:defRPr/>
            </a:pPr>
            <a:r>
              <a:rPr lang="en-US"/>
              <a:t>Detailed Description:</a:t>
            </a:r>
            <a:br>
              <a:rPr lang="en-US"/>
            </a:br>
            <a:r>
              <a:rPr lang="en-US"/>
              <a:t>			UFV-260</a:t>
            </a:r>
          </a:p>
        </p:txBody>
      </p:sp>
      <p:sp>
        <p:nvSpPr>
          <p:cNvPr id="253955" name="Rectangle 3"/>
          <p:cNvSpPr>
            <a:spLocks noGrp="1" noChangeArrowheads="1"/>
          </p:cNvSpPr>
          <p:nvPr>
            <p:ph idx="1"/>
          </p:nvPr>
        </p:nvSpPr>
        <p:spPr>
          <a:xfrm>
            <a:off x="685800" y="1981200"/>
            <a:ext cx="7772400" cy="3429000"/>
          </a:xfrm>
        </p:spPr>
        <p:txBody>
          <a:bodyPr/>
          <a:lstStyle/>
          <a:p>
            <a:pPr>
              <a:lnSpc>
                <a:spcPct val="90000"/>
              </a:lnSpc>
              <a:buClr>
                <a:srgbClr val="FF0000"/>
              </a:buClr>
              <a:buSzTx/>
            </a:pPr>
            <a:r>
              <a:rPr lang="en-US" u="sng"/>
              <a:t>2 Filter housings</a:t>
            </a:r>
          </a:p>
          <a:p>
            <a:pPr lvl="1">
              <a:lnSpc>
                <a:spcPct val="90000"/>
              </a:lnSpc>
              <a:buClr>
                <a:srgbClr val="FF0000"/>
              </a:buClr>
            </a:pPr>
            <a:r>
              <a:rPr lang="en-US"/>
              <a:t>8” Pipe</a:t>
            </a:r>
          </a:p>
          <a:p>
            <a:pPr lvl="1">
              <a:lnSpc>
                <a:spcPct val="90000"/>
              </a:lnSpc>
              <a:buClr>
                <a:srgbClr val="FF0000"/>
              </a:buClr>
            </a:pPr>
            <a:r>
              <a:rPr lang="en-US"/>
              <a:t>Overall Height 34.5”</a:t>
            </a:r>
          </a:p>
          <a:p>
            <a:pPr lvl="1">
              <a:lnSpc>
                <a:spcPct val="90000"/>
              </a:lnSpc>
              <a:buClr>
                <a:srgbClr val="FF0000"/>
              </a:buClr>
            </a:pPr>
            <a:r>
              <a:rPr lang="en-US"/>
              <a:t>Filter cartridges are held in place by the negative pressure of the pump</a:t>
            </a:r>
          </a:p>
          <a:p>
            <a:pPr lvl="1">
              <a:lnSpc>
                <a:spcPct val="90000"/>
              </a:lnSpc>
              <a:buClr>
                <a:srgbClr val="FF0000"/>
              </a:buClr>
            </a:pPr>
            <a:r>
              <a:rPr lang="en-US"/>
              <a:t>Filter cartridges are positively sealed on an internal tube sheet with O-Ring.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Single Hose Operations</a:t>
            </a:r>
          </a:p>
        </p:txBody>
      </p:sp>
      <p:sp>
        <p:nvSpPr>
          <p:cNvPr id="183299" name="Rectangle 3"/>
          <p:cNvSpPr>
            <a:spLocks noGrp="1" noChangeArrowheads="1"/>
          </p:cNvSpPr>
          <p:nvPr>
            <p:ph idx="1"/>
          </p:nvPr>
        </p:nvSpPr>
        <p:spPr>
          <a:xfrm>
            <a:off x="228600" y="1600200"/>
            <a:ext cx="4343400" cy="5105400"/>
          </a:xfrm>
        </p:spPr>
        <p:txBody>
          <a:bodyPr/>
          <a:lstStyle/>
          <a:p>
            <a:pPr>
              <a:buClr>
                <a:srgbClr val="FF0000"/>
              </a:buClr>
            </a:pPr>
            <a:r>
              <a:rPr lang="en-US" dirty="0"/>
              <a:t>DO NOT INSTALL MORE THAN 50FT OF SUCTION HOSE TO A SINGLE SUCTION PORT ON A UFV-260.  </a:t>
            </a:r>
          </a:p>
          <a:p>
            <a:pPr>
              <a:buClr>
                <a:srgbClr val="FF0000"/>
              </a:buClr>
            </a:pPr>
            <a:r>
              <a:rPr lang="en-US" dirty="0"/>
              <a:t>THIS WILL ENSURE THERE IS ADAQUATE FLOW VELOCITY AT THE VACUUM NOZZLE FOR VACUUMING OPERATIONS.</a:t>
            </a:r>
          </a:p>
        </p:txBody>
      </p:sp>
      <p:pic>
        <p:nvPicPr>
          <p:cNvPr id="468994" name="Picture 2" descr="UFV-260 (3)"/>
          <p:cNvPicPr>
            <a:picLocks noChangeAspect="1" noChangeArrowheads="1"/>
          </p:cNvPicPr>
          <p:nvPr/>
        </p:nvPicPr>
        <p:blipFill>
          <a:blip r:embed="rId3" cstate="print">
            <a:extLst>
              <a:ext uri="{28A0092B-C50C-407E-A947-70E740481C1C}">
                <a14:useLocalDpi xmlns:a14="http://schemas.microsoft.com/office/drawing/2010/main" val="0"/>
              </a:ext>
            </a:extLst>
          </a:blip>
          <a:srcRect b="28085"/>
          <a:stretch>
            <a:fillRect/>
          </a:stretch>
        </p:blipFill>
        <p:spPr bwMode="auto">
          <a:xfrm>
            <a:off x="4636241" y="1676400"/>
            <a:ext cx="4507760" cy="4328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7358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Filter Change Out</a:t>
            </a:r>
          </a:p>
        </p:txBody>
      </p:sp>
      <p:sp>
        <p:nvSpPr>
          <p:cNvPr id="711682" name="Rectangle 3"/>
          <p:cNvSpPr>
            <a:spLocks noGrp="1" noChangeArrowheads="1"/>
          </p:cNvSpPr>
          <p:nvPr>
            <p:ph idx="1"/>
          </p:nvPr>
        </p:nvSpPr>
        <p:spPr>
          <a:xfrm>
            <a:off x="228600" y="1981200"/>
            <a:ext cx="8915400" cy="4876800"/>
          </a:xfrm>
        </p:spPr>
        <p:txBody>
          <a:bodyPr/>
          <a:lstStyle/>
          <a:p>
            <a:pPr>
              <a:buClr>
                <a:srgbClr val="FF0000"/>
              </a:buClr>
            </a:pPr>
            <a:r>
              <a:rPr lang="en-US" dirty="0"/>
              <a:t>Filters should be changed out on one of two conditions:</a:t>
            </a:r>
          </a:p>
          <a:p>
            <a:pPr lvl="1">
              <a:buClr>
                <a:srgbClr val="FF0000"/>
              </a:buClr>
            </a:pPr>
            <a:r>
              <a:rPr lang="en-US" dirty="0"/>
              <a:t>50% clean filter flow </a:t>
            </a:r>
          </a:p>
          <a:p>
            <a:pPr lvl="2">
              <a:buClr>
                <a:srgbClr val="FF0000"/>
              </a:buClr>
            </a:pPr>
            <a:r>
              <a:rPr lang="en-US" dirty="0"/>
              <a:t>If initial flow was 260 </a:t>
            </a:r>
            <a:r>
              <a:rPr lang="en-US" dirty="0" err="1"/>
              <a:t>gpm</a:t>
            </a:r>
            <a:r>
              <a:rPr lang="en-US" dirty="0"/>
              <a:t>, then filters should be changed out at ~130 </a:t>
            </a:r>
            <a:r>
              <a:rPr lang="en-US" dirty="0" err="1"/>
              <a:t>gpm</a:t>
            </a:r>
            <a:endParaRPr lang="en-US" dirty="0"/>
          </a:p>
          <a:p>
            <a:pPr lvl="2">
              <a:buClr>
                <a:srgbClr val="FF0000"/>
              </a:buClr>
            </a:pPr>
            <a:r>
              <a:rPr lang="en-US" dirty="0"/>
              <a:t>The filter cartridge is ‘expended’ at this point and running it further does not increase dirt loading/holding of the filter by very much at all.</a:t>
            </a:r>
          </a:p>
          <a:p>
            <a:pPr lvl="1">
              <a:buClr>
                <a:srgbClr val="FF0000"/>
              </a:buClr>
            </a:pPr>
            <a:r>
              <a:rPr lang="en-US" dirty="0"/>
              <a:t>Pre-determined radiation levels</a:t>
            </a:r>
          </a:p>
          <a:p>
            <a:pPr lvl="2">
              <a:buClr>
                <a:srgbClr val="FF0000"/>
              </a:buClr>
            </a:pPr>
            <a:r>
              <a:rPr lang="en-US" dirty="0"/>
              <a:t>Each plant determines this level</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ctrTitle"/>
          </p:nvPr>
        </p:nvSpPr>
        <p:spPr>
          <a:xfrm>
            <a:off x="685800" y="152400"/>
            <a:ext cx="7772400" cy="6324600"/>
          </a:xfrm>
        </p:spPr>
        <p:txBody>
          <a:bodyPr/>
          <a:lstStyle/>
          <a:p>
            <a:pPr fontAlgn="auto">
              <a:spcAft>
                <a:spcPts val="0"/>
              </a:spcAft>
              <a:defRPr/>
            </a:pPr>
            <a:r>
              <a:rPr lang="en-US" sz="6000"/>
              <a:t>Tri Nuclear Corp.</a:t>
            </a:r>
            <a:br>
              <a:rPr lang="en-US" sz="6000"/>
            </a:br>
            <a:br>
              <a:rPr lang="en-US" sz="6000"/>
            </a:br>
            <a:br>
              <a:rPr lang="en-US" sz="6000"/>
            </a:br>
            <a:br>
              <a:rPr lang="en-US" sz="6000"/>
            </a:br>
            <a:r>
              <a:rPr lang="en-US" sz="6000"/>
              <a:t>UFV Precautions &amp; Limitations</a:t>
            </a:r>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Precautions &amp; Limitations</a:t>
            </a:r>
          </a:p>
        </p:txBody>
      </p:sp>
      <p:sp>
        <p:nvSpPr>
          <p:cNvPr id="376835" name="Rectangle 3"/>
          <p:cNvSpPr>
            <a:spLocks noGrp="1" noChangeArrowheads="1"/>
          </p:cNvSpPr>
          <p:nvPr>
            <p:ph idx="1"/>
          </p:nvPr>
        </p:nvSpPr>
        <p:spPr>
          <a:xfrm>
            <a:off x="685800" y="1676400"/>
            <a:ext cx="7772400" cy="5181600"/>
          </a:xfrm>
        </p:spPr>
        <p:txBody>
          <a:bodyPr/>
          <a:lstStyle/>
          <a:p>
            <a:pPr>
              <a:buClr>
                <a:srgbClr val="FF0000"/>
              </a:buClr>
            </a:pPr>
            <a:r>
              <a:rPr lang="en-US"/>
              <a:t>10</a:t>
            </a:r>
            <a:r>
              <a:rPr lang="en-US" baseline="30000"/>
              <a:t>6</a:t>
            </a:r>
            <a:r>
              <a:rPr lang="en-US"/>
              <a:t> Rad Accumulated dose limitation on the following equipment:</a:t>
            </a:r>
          </a:p>
          <a:p>
            <a:pPr lvl="1">
              <a:buClr>
                <a:srgbClr val="FF0000"/>
              </a:buClr>
            </a:pPr>
            <a:r>
              <a:rPr lang="en-US"/>
              <a:t>Filter Cartridges</a:t>
            </a:r>
          </a:p>
          <a:p>
            <a:pPr lvl="1">
              <a:buClr>
                <a:srgbClr val="FF0000"/>
              </a:buClr>
            </a:pPr>
            <a:r>
              <a:rPr lang="en-US"/>
              <a:t>Hoses</a:t>
            </a:r>
          </a:p>
          <a:p>
            <a:pPr lvl="1">
              <a:buClr>
                <a:srgbClr val="FF0000"/>
              </a:buClr>
            </a:pPr>
            <a:r>
              <a:rPr lang="en-US"/>
              <a:t>Power Cables</a:t>
            </a:r>
          </a:p>
          <a:p>
            <a:pPr lvl="1">
              <a:buClr>
                <a:srgbClr val="FF0000"/>
              </a:buClr>
            </a:pPr>
            <a:r>
              <a:rPr lang="en-US"/>
              <a:t>Motor’s</a:t>
            </a:r>
          </a:p>
          <a:p>
            <a:pPr lvl="1">
              <a:buClr>
                <a:srgbClr val="FF0000"/>
              </a:buClr>
            </a:pPr>
            <a:r>
              <a:rPr lang="en-US"/>
              <a:t>Chemical breakdown of the plastic hydrocarbon chain can occur causing material embrittlement.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378883" name="Rectangle 3"/>
          <p:cNvSpPr>
            <a:spLocks noGrp="1" noChangeArrowheads="1"/>
          </p:cNvSpPr>
          <p:nvPr>
            <p:ph idx="1"/>
          </p:nvPr>
        </p:nvSpPr>
        <p:spPr>
          <a:xfrm>
            <a:off x="685800" y="1905000"/>
            <a:ext cx="7772400" cy="4953000"/>
          </a:xfrm>
        </p:spPr>
        <p:txBody>
          <a:bodyPr/>
          <a:lstStyle/>
          <a:p>
            <a:pPr>
              <a:buClr>
                <a:srgbClr val="FF0000"/>
              </a:buClr>
              <a:buFont typeface="Monotype Sorts"/>
              <a:buNone/>
            </a:pPr>
            <a:r>
              <a:rPr lang="en-US" sz="4000" b="1" dirty="0"/>
              <a:t>WARNING:</a:t>
            </a:r>
            <a:endParaRPr lang="en-US" sz="4000" dirty="0"/>
          </a:p>
          <a:p>
            <a:pPr>
              <a:buClr>
                <a:srgbClr val="FF0000"/>
              </a:buClr>
            </a:pPr>
            <a:r>
              <a:rPr lang="en-US" sz="4000" dirty="0"/>
              <a:t>Do not run/bump the pump dry or out of the water!  Severe damage to the pump may occur!</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657411" name="Rectangle 3"/>
          <p:cNvSpPr>
            <a:spLocks noGrp="1" noChangeArrowheads="1"/>
          </p:cNvSpPr>
          <p:nvPr>
            <p:ph idx="1"/>
          </p:nvPr>
        </p:nvSpPr>
        <p:spPr>
          <a:xfrm>
            <a:off x="685800" y="1905000"/>
            <a:ext cx="7772400" cy="4953000"/>
          </a:xfrm>
        </p:spPr>
        <p:txBody>
          <a:bodyPr/>
          <a:lstStyle/>
          <a:p>
            <a:pPr>
              <a:buClr>
                <a:srgbClr val="FF0000"/>
              </a:buClr>
              <a:buFont typeface="Monotype Sorts"/>
              <a:buNone/>
            </a:pPr>
            <a:r>
              <a:rPr lang="en-US" sz="4000" b="1" dirty="0"/>
              <a:t>WARNING:</a:t>
            </a:r>
            <a:endParaRPr lang="en-US" sz="4000" dirty="0"/>
          </a:p>
          <a:p>
            <a:pPr>
              <a:buClr>
                <a:srgbClr val="FF0000"/>
              </a:buClr>
            </a:pPr>
            <a:r>
              <a:rPr lang="en-US" dirty="0"/>
              <a:t>Install the power cord to pump pigtail HAND TIGHT ONLY.  Do NOT use any tools (pliers, channel locks etc.) to tighten the connection.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655363" name="Rectangle 3"/>
          <p:cNvSpPr>
            <a:spLocks noGrp="1" noChangeArrowheads="1"/>
          </p:cNvSpPr>
          <p:nvPr>
            <p:ph idx="1"/>
          </p:nvPr>
        </p:nvSpPr>
        <p:spPr>
          <a:xfrm>
            <a:off x="685800" y="1905000"/>
            <a:ext cx="7772400" cy="4953000"/>
          </a:xfrm>
        </p:spPr>
        <p:txBody>
          <a:bodyPr/>
          <a:lstStyle/>
          <a:p>
            <a:pPr>
              <a:lnSpc>
                <a:spcPct val="80000"/>
              </a:lnSpc>
              <a:buClr>
                <a:srgbClr val="FF0000"/>
              </a:buClr>
              <a:buFont typeface="Monotype Sorts"/>
              <a:buNone/>
            </a:pPr>
            <a:r>
              <a:rPr lang="en-US" sz="2400" dirty="0">
                <a:cs typeface="Times New Roman" pitchFamily="18" charset="0"/>
              </a:rPr>
              <a:t>CAUTION:</a:t>
            </a:r>
          </a:p>
          <a:p>
            <a:pPr>
              <a:lnSpc>
                <a:spcPct val="80000"/>
              </a:lnSpc>
              <a:buClr>
                <a:srgbClr val="FF0000"/>
              </a:buClr>
            </a:pPr>
            <a:r>
              <a:rPr lang="en-US" sz="2400" dirty="0">
                <a:cs typeface="Times New Roman" pitchFamily="18" charset="0"/>
              </a:rPr>
              <a:t>When installing and removing the power cord, do not move the power cable connector with side to side motion in an attempt to install or remove it.  </a:t>
            </a:r>
          </a:p>
          <a:p>
            <a:pPr>
              <a:lnSpc>
                <a:spcPct val="80000"/>
              </a:lnSpc>
              <a:buClr>
                <a:srgbClr val="FF0000"/>
              </a:buClr>
            </a:pPr>
            <a:endParaRPr lang="en-US" sz="2400" dirty="0">
              <a:cs typeface="Times New Roman" pitchFamily="18" charset="0"/>
            </a:endParaRPr>
          </a:p>
          <a:p>
            <a:pPr>
              <a:lnSpc>
                <a:spcPct val="80000"/>
              </a:lnSpc>
              <a:buClr>
                <a:srgbClr val="FF0000"/>
              </a:buClr>
            </a:pPr>
            <a:r>
              <a:rPr lang="en-US" sz="2400" dirty="0">
                <a:cs typeface="Times New Roman" pitchFamily="18" charset="0"/>
              </a:rPr>
              <a:t>If difficulty is encountered during installation ensure that the keyway is lined up and that the male end of the PSC-100P power cord is properly lubricated with a non conductive electrical lubricant (Dow Corning #4).  </a:t>
            </a:r>
          </a:p>
          <a:p>
            <a:pPr>
              <a:lnSpc>
                <a:spcPct val="80000"/>
              </a:lnSpc>
              <a:buClr>
                <a:srgbClr val="FF0000"/>
              </a:buClr>
            </a:pPr>
            <a:endParaRPr lang="en-US" sz="2400" dirty="0">
              <a:cs typeface="Times New Roman" pitchFamily="18" charset="0"/>
            </a:endParaRPr>
          </a:p>
          <a:p>
            <a:pPr>
              <a:lnSpc>
                <a:spcPct val="80000"/>
              </a:lnSpc>
              <a:buClr>
                <a:srgbClr val="FF0000"/>
              </a:buClr>
            </a:pPr>
            <a:r>
              <a:rPr lang="en-US" sz="2400" dirty="0">
                <a:cs typeface="Times New Roman" pitchFamily="18" charset="0"/>
              </a:rPr>
              <a:t>If difficulty is encountered during removal ensure the power cable has been unthreaded fully and pull in the vertical direction ONLY to remove the power cable from the pump.</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651267" name="Rectangle 3"/>
          <p:cNvSpPr>
            <a:spLocks noGrp="1" noChangeArrowheads="1"/>
          </p:cNvSpPr>
          <p:nvPr>
            <p:ph idx="1"/>
          </p:nvPr>
        </p:nvSpPr>
        <p:spPr>
          <a:xfrm>
            <a:off x="685800" y="1905000"/>
            <a:ext cx="7772400" cy="4953000"/>
          </a:xfrm>
        </p:spPr>
        <p:txBody>
          <a:bodyPr/>
          <a:lstStyle/>
          <a:p>
            <a:pPr>
              <a:buClr>
                <a:srgbClr val="FF0000"/>
              </a:buClr>
            </a:pPr>
            <a:r>
              <a:rPr lang="en-US" dirty="0">
                <a:cs typeface="Times New Roman" pitchFamily="18" charset="0"/>
              </a:rPr>
              <a:t>Do not start the pump more than once every 2 minutes or 300 starts/day. Damage to the motor winding insulation may occur.</a:t>
            </a:r>
          </a:p>
          <a:p>
            <a:pPr>
              <a:buClr>
                <a:srgbClr val="FF0000"/>
              </a:buClr>
            </a:pPr>
            <a:endParaRPr lang="en-US" dirty="0">
              <a:cs typeface="Times New Roman" pitchFamily="18" charset="0"/>
            </a:endParaRPr>
          </a:p>
          <a:p>
            <a:pPr>
              <a:buClr>
                <a:srgbClr val="FF0000"/>
              </a:buClr>
            </a:pPr>
            <a:r>
              <a:rPr lang="en-US" dirty="0"/>
              <a:t>Max operating temp 140F</a:t>
            </a:r>
          </a:p>
          <a:p>
            <a:pPr lvl="1">
              <a:buClr>
                <a:srgbClr val="FF0000"/>
              </a:buClr>
            </a:pPr>
            <a:r>
              <a:rPr lang="en-US" dirty="0"/>
              <a:t>Time operating above 105F should be minimized</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653315" name="Rectangle 3"/>
          <p:cNvSpPr>
            <a:spLocks noGrp="1" noChangeArrowheads="1"/>
          </p:cNvSpPr>
          <p:nvPr>
            <p:ph idx="1"/>
          </p:nvPr>
        </p:nvSpPr>
        <p:spPr>
          <a:xfrm>
            <a:off x="685800" y="1905000"/>
            <a:ext cx="7772400" cy="4953000"/>
          </a:xfrm>
        </p:spPr>
        <p:txBody>
          <a:bodyPr/>
          <a:lstStyle/>
          <a:p>
            <a:pPr>
              <a:buClr>
                <a:srgbClr val="FF0000"/>
              </a:buClr>
            </a:pPr>
            <a:r>
              <a:rPr lang="en-US" sz="2800" dirty="0">
                <a:cs typeface="Times New Roman" pitchFamily="18" charset="0"/>
              </a:rPr>
              <a:t>CAUTION:</a:t>
            </a:r>
          </a:p>
          <a:p>
            <a:pPr>
              <a:buClr>
                <a:srgbClr val="FF0000"/>
              </a:buClr>
            </a:pPr>
            <a:r>
              <a:rPr lang="en-US" sz="2800" dirty="0">
                <a:cs typeface="Times New Roman" pitchFamily="18" charset="0"/>
              </a:rPr>
              <a:t>Do not run the pump until a proper phase rotation check is made! Running the pump in reverse for any long duration will damage the pump!</a:t>
            </a:r>
          </a:p>
          <a:p>
            <a:pPr>
              <a:buClr>
                <a:srgbClr val="FF0000"/>
              </a:buClr>
            </a:pPr>
            <a:endParaRPr lang="en-US" sz="2800" dirty="0">
              <a:cs typeface="Times New Roman" pitchFamily="18" charset="0"/>
            </a:endParaRPr>
          </a:p>
          <a:p>
            <a:pPr>
              <a:buClr>
                <a:srgbClr val="FF0000"/>
              </a:buClr>
            </a:pPr>
            <a:r>
              <a:rPr lang="en-US" sz="2800" dirty="0">
                <a:cs typeface="Times New Roman" pitchFamily="18" charset="0"/>
              </a:rPr>
              <a:t>The CB-PR-260-4XP and CB-260-FM are rated for 460V/3ph/60Hz ONLY.  Any other voltage/frequency supplied to these control boxes will prevent it from operating properly.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0" name="Rectangle 1026"/>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380931" name="Rectangle 1027"/>
          <p:cNvSpPr>
            <a:spLocks noGrp="1" noChangeArrowheads="1"/>
          </p:cNvSpPr>
          <p:nvPr>
            <p:ph idx="1"/>
          </p:nvPr>
        </p:nvSpPr>
        <p:spPr>
          <a:xfrm>
            <a:off x="685800" y="1905000"/>
            <a:ext cx="7772400" cy="4953000"/>
          </a:xfrm>
        </p:spPr>
        <p:txBody>
          <a:bodyPr/>
          <a:lstStyle/>
          <a:p>
            <a:pPr>
              <a:buClr>
                <a:srgbClr val="FF0000"/>
              </a:buClr>
            </a:pPr>
            <a:r>
              <a:rPr lang="en-US">
                <a:cs typeface="Times New Roman" pitchFamily="18" charset="0"/>
              </a:rPr>
              <a:t>Perform the flow meter check: </a:t>
            </a:r>
          </a:p>
          <a:p>
            <a:pPr lvl="1">
              <a:buClr>
                <a:srgbClr val="FF0000"/>
              </a:buClr>
            </a:pPr>
            <a:r>
              <a:rPr lang="en-US">
                <a:cs typeface="Times New Roman" pitchFamily="18" charset="0"/>
              </a:rPr>
              <a:t>before installing the Underwater Filter units into the pool for the first time</a:t>
            </a:r>
          </a:p>
          <a:p>
            <a:pPr lvl="1">
              <a:buClr>
                <a:srgbClr val="FF0000"/>
              </a:buClr>
            </a:pPr>
            <a:r>
              <a:rPr lang="en-US">
                <a:cs typeface="Times New Roman" pitchFamily="18" charset="0"/>
              </a:rPr>
              <a:t>whenever the flow meter or sensor is replaced</a:t>
            </a:r>
          </a:p>
          <a:p>
            <a:pPr lvl="1">
              <a:buClr>
                <a:srgbClr val="FF0000"/>
              </a:buClr>
            </a:pPr>
            <a:r>
              <a:rPr lang="en-US">
                <a:cs typeface="Times New Roman" pitchFamily="18" charset="0"/>
              </a:rPr>
              <a:t>anytime the flow sensor is suspected of being damaged.</a:t>
            </a:r>
          </a:p>
          <a:p>
            <a:pPr>
              <a:buClr>
                <a:srgbClr val="FF0000"/>
              </a:buClr>
              <a:buFont typeface="Monotype Sorts"/>
              <a:buNone/>
            </a:pPr>
            <a:endParaRPr lang="en-US">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228600" y="228600"/>
            <a:ext cx="7772400" cy="1447800"/>
          </a:xfrm>
        </p:spPr>
        <p:txBody>
          <a:bodyPr>
            <a:normAutofit fontScale="90000"/>
          </a:bodyPr>
          <a:lstStyle/>
          <a:p>
            <a:pPr fontAlgn="auto">
              <a:spcAft>
                <a:spcPts val="0"/>
              </a:spcAft>
              <a:defRPr/>
            </a:pPr>
            <a:r>
              <a:rPr lang="en-US"/>
              <a:t>Detailed Description:</a:t>
            </a:r>
            <a:br>
              <a:rPr lang="en-US"/>
            </a:br>
            <a:r>
              <a:rPr lang="en-US"/>
              <a:t>			UFV-260</a:t>
            </a:r>
          </a:p>
        </p:txBody>
      </p:sp>
      <p:sp>
        <p:nvSpPr>
          <p:cNvPr id="520194" name="Rectangle 3"/>
          <p:cNvSpPr>
            <a:spLocks noGrp="1" noChangeArrowheads="1"/>
          </p:cNvSpPr>
          <p:nvPr>
            <p:ph idx="1"/>
          </p:nvPr>
        </p:nvSpPr>
        <p:spPr>
          <a:xfrm>
            <a:off x="228600" y="1905000"/>
            <a:ext cx="2971800" cy="3962400"/>
          </a:xfrm>
        </p:spPr>
        <p:txBody>
          <a:bodyPr/>
          <a:lstStyle/>
          <a:p>
            <a:pPr>
              <a:buClr>
                <a:srgbClr val="FF0000"/>
              </a:buClr>
              <a:buSzTx/>
            </a:pPr>
            <a:r>
              <a:rPr lang="en-US" dirty="0"/>
              <a:t> </a:t>
            </a:r>
            <a:r>
              <a:rPr lang="en-US" u="sng" dirty="0"/>
              <a:t>Filter Housing</a:t>
            </a:r>
            <a:r>
              <a:rPr lang="en-US" dirty="0"/>
              <a:t> </a:t>
            </a:r>
          </a:p>
          <a:p>
            <a:pPr lvl="1">
              <a:buClr>
                <a:srgbClr val="FF0000"/>
              </a:buClr>
            </a:pPr>
            <a:r>
              <a:rPr lang="en-US" dirty="0"/>
              <a:t>4 filter guides prevent filter from “hanging up” on the top of the tube sheet</a:t>
            </a:r>
          </a:p>
        </p:txBody>
      </p:sp>
      <p:pic>
        <p:nvPicPr>
          <p:cNvPr id="8" name="Picture 2" descr="D:\SDrive\PHOTOGRAPHS\++ PHOTOS to File\Photos\UFV-260\UFV-260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85" r="38867" b="14268"/>
          <a:stretch/>
        </p:blipFill>
        <p:spPr bwMode="auto">
          <a:xfrm>
            <a:off x="3325705" y="1752600"/>
            <a:ext cx="5818295" cy="5114260"/>
          </a:xfrm>
          <a:prstGeom prst="rect">
            <a:avLst/>
          </a:prstGeom>
          <a:noFill/>
          <a:extLst>
            <a:ext uri="{909E8E84-426E-40DD-AFC4-6F175D3DCCD1}">
              <a14:hiddenFill xmlns:a14="http://schemas.microsoft.com/office/drawing/2010/main">
                <a:solidFill>
                  <a:srgbClr val="FFFFFF"/>
                </a:solidFill>
              </a14:hiddenFill>
            </a:ext>
          </a:extLst>
        </p:spPr>
      </p:pic>
      <p:sp>
        <p:nvSpPr>
          <p:cNvPr id="256012" name="Line 12"/>
          <p:cNvSpPr>
            <a:spLocks noChangeShapeType="1"/>
          </p:cNvSpPr>
          <p:nvPr/>
        </p:nvSpPr>
        <p:spPr bwMode="auto">
          <a:xfrm flipV="1">
            <a:off x="1828800" y="4419600"/>
            <a:ext cx="5181600" cy="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730114" name="Rectangle 3"/>
          <p:cNvSpPr>
            <a:spLocks noGrp="1" noChangeArrowheads="1"/>
          </p:cNvSpPr>
          <p:nvPr>
            <p:ph idx="1"/>
          </p:nvPr>
        </p:nvSpPr>
        <p:spPr>
          <a:xfrm>
            <a:off x="685800" y="1905000"/>
            <a:ext cx="7772400" cy="4953000"/>
          </a:xfrm>
        </p:spPr>
        <p:txBody>
          <a:bodyPr/>
          <a:lstStyle/>
          <a:p>
            <a:pPr marL="0" indent="0">
              <a:buClr>
                <a:srgbClr val="FF0000"/>
              </a:buClr>
              <a:buFont typeface="Monotype Sorts"/>
              <a:buNone/>
            </a:pPr>
            <a:endParaRPr lang="en-US" dirty="0">
              <a:cs typeface="Times New Roman" pitchFamily="18" charset="0"/>
            </a:endParaRPr>
          </a:p>
          <a:p>
            <a:pPr algn="just">
              <a:buClr>
                <a:srgbClr val="FF0000"/>
              </a:buClr>
            </a:pPr>
            <a:r>
              <a:rPr lang="en-US" dirty="0">
                <a:cs typeface="Times New Roman" pitchFamily="18" charset="0"/>
              </a:rPr>
              <a:t>Operating the UFV-260 without suction hoses attached minimizes pool cross circulation and will lead to inefficient water filtration that may cause water turbidity problems.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730114" name="Rectangle 3"/>
          <p:cNvSpPr>
            <a:spLocks noGrp="1" noChangeArrowheads="1"/>
          </p:cNvSpPr>
          <p:nvPr>
            <p:ph idx="1"/>
          </p:nvPr>
        </p:nvSpPr>
        <p:spPr>
          <a:xfrm>
            <a:off x="685800" y="1905000"/>
            <a:ext cx="7772400" cy="4953000"/>
          </a:xfrm>
        </p:spPr>
        <p:txBody>
          <a:bodyPr/>
          <a:lstStyle/>
          <a:p>
            <a:pPr marL="0" indent="0">
              <a:buClr>
                <a:srgbClr val="FF0000"/>
              </a:buClr>
              <a:buFont typeface="Monotype Sorts"/>
              <a:buNone/>
            </a:pPr>
            <a:endParaRPr lang="en-US" dirty="0">
              <a:cs typeface="Times New Roman" pitchFamily="18" charset="0"/>
            </a:endParaRPr>
          </a:p>
          <a:p>
            <a:pPr>
              <a:buClr>
                <a:srgbClr val="FF0000"/>
              </a:buClr>
            </a:pPr>
            <a:r>
              <a:rPr lang="en-US" dirty="0"/>
              <a:t>Slowly lower the UFV-260 housing into the water.  This allows water to fill the housing from the 1/2in drain hole in the base plate.  Lowering the unit too fast may cause it to become unstable until it fills with water.</a:t>
            </a:r>
          </a:p>
        </p:txBody>
      </p:sp>
    </p:spTree>
    <p:extLst>
      <p:ext uri="{BB962C8B-B14F-4D97-AF65-F5344CB8AC3E}">
        <p14:creationId xmlns:p14="http://schemas.microsoft.com/office/powerpoint/2010/main" val="42098537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730114" name="Rectangle 3"/>
          <p:cNvSpPr>
            <a:spLocks noGrp="1" noChangeArrowheads="1"/>
          </p:cNvSpPr>
          <p:nvPr>
            <p:ph idx="1"/>
          </p:nvPr>
        </p:nvSpPr>
        <p:spPr>
          <a:xfrm>
            <a:off x="685800" y="1905000"/>
            <a:ext cx="7772400" cy="4953000"/>
          </a:xfrm>
        </p:spPr>
        <p:txBody>
          <a:bodyPr/>
          <a:lstStyle/>
          <a:p>
            <a:pPr marL="0" indent="0">
              <a:buClr>
                <a:srgbClr val="FF0000"/>
              </a:buClr>
              <a:buFont typeface="Monotype Sorts"/>
              <a:buNone/>
            </a:pPr>
            <a:endParaRPr lang="en-US" dirty="0">
              <a:cs typeface="Times New Roman" pitchFamily="18" charset="0"/>
            </a:endParaRPr>
          </a:p>
          <a:p>
            <a:pPr>
              <a:buClr>
                <a:srgbClr val="FF0000"/>
              </a:buClr>
            </a:pPr>
            <a:r>
              <a:rPr lang="en-US" dirty="0"/>
              <a:t>Do not install more than 50ft of suction hose to a single suction port on a UFV-260.  This will ensure there is adequate flow velocity at the vacuum nozzle for vacuuming operations.</a:t>
            </a:r>
          </a:p>
        </p:txBody>
      </p:sp>
    </p:spTree>
    <p:extLst>
      <p:ext uri="{BB962C8B-B14F-4D97-AF65-F5344CB8AC3E}">
        <p14:creationId xmlns:p14="http://schemas.microsoft.com/office/powerpoint/2010/main" val="18530909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730114" name="Rectangle 3"/>
          <p:cNvSpPr>
            <a:spLocks noGrp="1" noChangeArrowheads="1"/>
          </p:cNvSpPr>
          <p:nvPr>
            <p:ph idx="1"/>
          </p:nvPr>
        </p:nvSpPr>
        <p:spPr>
          <a:xfrm>
            <a:off x="685800" y="1905000"/>
            <a:ext cx="7772400" cy="4953000"/>
          </a:xfrm>
        </p:spPr>
        <p:txBody>
          <a:bodyPr/>
          <a:lstStyle/>
          <a:p>
            <a:pPr marL="0" indent="0">
              <a:buClr>
                <a:srgbClr val="FF0000"/>
              </a:buClr>
              <a:buFont typeface="Monotype Sorts"/>
              <a:buNone/>
            </a:pPr>
            <a:endParaRPr lang="en-US" dirty="0">
              <a:cs typeface="Times New Roman" pitchFamily="18" charset="0"/>
            </a:endParaRPr>
          </a:p>
          <a:p>
            <a:pPr>
              <a:buClr>
                <a:srgbClr val="FF0000"/>
              </a:buClr>
            </a:pPr>
            <a:r>
              <a:rPr lang="en-US" dirty="0"/>
              <a:t>Dense granular material less than .125” </a:t>
            </a:r>
            <a:r>
              <a:rPr lang="en-US" dirty="0" err="1"/>
              <a:t>dia</a:t>
            </a:r>
            <a:r>
              <a:rPr lang="en-US" dirty="0"/>
              <a:t>, may pass through the SB-.125 strainer basket and could collect in the bottom of a filter housing.</a:t>
            </a:r>
          </a:p>
          <a:p>
            <a:pPr marL="0" indent="0">
              <a:buClr>
                <a:srgbClr val="FF0000"/>
              </a:buClr>
              <a:buNone/>
            </a:pPr>
            <a:endParaRPr lang="en-US" dirty="0"/>
          </a:p>
          <a:p>
            <a:pPr>
              <a:buClr>
                <a:srgbClr val="FF0000"/>
              </a:buClr>
            </a:pPr>
            <a:r>
              <a:rPr lang="en-US" dirty="0"/>
              <a:t>For effective straining operations, two (2) SB-.125 Strainer Baskets must be used.</a:t>
            </a:r>
          </a:p>
          <a:p>
            <a:pPr>
              <a:buClr>
                <a:srgbClr val="FF0000"/>
              </a:buClr>
            </a:pPr>
            <a:endParaRPr lang="en-US" dirty="0"/>
          </a:p>
          <a:p>
            <a:pPr>
              <a:buClr>
                <a:srgbClr val="FF0000"/>
              </a:buClr>
            </a:pPr>
            <a:r>
              <a:rPr lang="en-US" dirty="0"/>
              <a:t>For effective straining operations, two (2) UCB-1 Underwater Catch Baskets must be used.</a:t>
            </a:r>
          </a:p>
          <a:p>
            <a:pPr>
              <a:buClr>
                <a:srgbClr val="FF0000"/>
              </a:buClr>
            </a:pPr>
            <a:endParaRPr lang="en-US" dirty="0"/>
          </a:p>
        </p:txBody>
      </p:sp>
    </p:spTree>
    <p:extLst>
      <p:ext uri="{BB962C8B-B14F-4D97-AF65-F5344CB8AC3E}">
        <p14:creationId xmlns:p14="http://schemas.microsoft.com/office/powerpoint/2010/main" val="31056960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382979" name="Rectangle 3"/>
          <p:cNvSpPr>
            <a:spLocks noGrp="1" noChangeArrowheads="1"/>
          </p:cNvSpPr>
          <p:nvPr>
            <p:ph idx="1"/>
          </p:nvPr>
        </p:nvSpPr>
        <p:spPr>
          <a:xfrm>
            <a:off x="685800" y="1905000"/>
            <a:ext cx="7772400" cy="4953000"/>
          </a:xfrm>
        </p:spPr>
        <p:txBody>
          <a:bodyPr/>
          <a:lstStyle/>
          <a:p>
            <a:pPr>
              <a:buClr>
                <a:srgbClr val="FF0000"/>
              </a:buClr>
            </a:pPr>
            <a:r>
              <a:rPr lang="en-US">
                <a:cs typeface="Times New Roman" pitchFamily="18" charset="0"/>
              </a:rPr>
              <a:t>Filter cartridges can take several minutes to flood while trying to submerge them in the pool. The flooding time can be minimized by pre-soaking the filters.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ctrTitle"/>
          </p:nvPr>
        </p:nvSpPr>
        <p:spPr>
          <a:xfrm>
            <a:off x="685800" y="152400"/>
            <a:ext cx="7772400" cy="6324600"/>
          </a:xfrm>
        </p:spPr>
        <p:txBody>
          <a:bodyPr/>
          <a:lstStyle/>
          <a:p>
            <a:pPr fontAlgn="auto">
              <a:spcAft>
                <a:spcPts val="0"/>
              </a:spcAft>
              <a:defRPr/>
            </a:pPr>
            <a:r>
              <a:rPr lang="en-US" sz="6000"/>
              <a:t>Tri Nuclear Corp.</a:t>
            </a:r>
            <a:br>
              <a:rPr lang="en-US" sz="6000"/>
            </a:br>
            <a:br>
              <a:rPr lang="en-US" sz="6000"/>
            </a:br>
            <a:br>
              <a:rPr lang="en-US" sz="6000"/>
            </a:br>
            <a:br>
              <a:rPr lang="en-US" sz="6000"/>
            </a:br>
            <a:r>
              <a:rPr lang="en-US" sz="6000"/>
              <a:t>UFV Recommended Spare Parts</a:t>
            </a:r>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Recommended Spare Parts</a:t>
            </a:r>
          </a:p>
        </p:txBody>
      </p:sp>
      <p:sp>
        <p:nvSpPr>
          <p:cNvPr id="736258" name="Rectangle 3"/>
          <p:cNvSpPr>
            <a:spLocks noGrp="1" noChangeArrowheads="1"/>
          </p:cNvSpPr>
          <p:nvPr>
            <p:ph idx="1"/>
          </p:nvPr>
        </p:nvSpPr>
        <p:spPr>
          <a:xfrm>
            <a:off x="685800" y="1905000"/>
            <a:ext cx="7772400" cy="4953000"/>
          </a:xfrm>
        </p:spPr>
        <p:txBody>
          <a:bodyPr/>
          <a:lstStyle/>
          <a:p>
            <a:pPr>
              <a:buClr>
                <a:srgbClr val="FF0000"/>
              </a:buClr>
            </a:pPr>
            <a:r>
              <a:rPr lang="en-US" dirty="0">
                <a:cs typeface="Times New Roman" pitchFamily="18" charset="0"/>
              </a:rPr>
              <a:t>Pump Assembly (PP-260SC) </a:t>
            </a:r>
          </a:p>
          <a:p>
            <a:pPr lvl="1">
              <a:buClr>
                <a:srgbClr val="FF0000"/>
              </a:buClr>
            </a:pPr>
            <a:r>
              <a:rPr lang="en-US" dirty="0">
                <a:cs typeface="Times New Roman" pitchFamily="18" charset="0"/>
              </a:rPr>
              <a:t>Pump/motor assembly, power cable &amp; Control Box</a:t>
            </a:r>
          </a:p>
          <a:p>
            <a:pPr>
              <a:buClr>
                <a:srgbClr val="FF0000"/>
              </a:buClr>
            </a:pPr>
            <a:r>
              <a:rPr lang="en-US" dirty="0">
                <a:cs typeface="Times New Roman" pitchFamily="18" charset="0"/>
              </a:rPr>
              <a:t>CB-260-FM; Qty (1)</a:t>
            </a:r>
          </a:p>
          <a:p>
            <a:pPr>
              <a:buClr>
                <a:srgbClr val="FF0000"/>
              </a:buClr>
            </a:pPr>
            <a:r>
              <a:rPr lang="en-US" dirty="0">
                <a:cs typeface="Times New Roman" pitchFamily="18" charset="0"/>
              </a:rPr>
              <a:t>PSC-100P; </a:t>
            </a:r>
            <a:r>
              <a:rPr lang="en-US" dirty="0" err="1">
                <a:cs typeface="Times New Roman" pitchFamily="18" charset="0"/>
              </a:rPr>
              <a:t>Qty</a:t>
            </a:r>
            <a:r>
              <a:rPr lang="en-US" dirty="0">
                <a:cs typeface="Times New Roman" pitchFamily="18" charset="0"/>
              </a:rPr>
              <a:t> (1)</a:t>
            </a:r>
          </a:p>
          <a:p>
            <a:pPr>
              <a:buClr>
                <a:srgbClr val="FF0000"/>
              </a:buClr>
            </a:pPr>
            <a:r>
              <a:rPr lang="en-US" dirty="0">
                <a:cs typeface="Times New Roman" pitchFamily="18" charset="0"/>
              </a:rPr>
              <a:t>Suction Hose (PH-2x50); Qty (2)</a:t>
            </a:r>
          </a:p>
          <a:p>
            <a:pPr>
              <a:buClr>
                <a:srgbClr val="FF0000"/>
              </a:buClr>
            </a:pPr>
            <a:r>
              <a:rPr lang="en-US" dirty="0">
                <a:cs typeface="Times New Roman" pitchFamily="18" charset="0"/>
              </a:rPr>
              <a:t>Filter cartridges</a:t>
            </a:r>
          </a:p>
          <a:p>
            <a:pPr>
              <a:buClr>
                <a:srgbClr val="FF0000"/>
              </a:buClr>
            </a:pPr>
            <a:r>
              <a:rPr lang="en-US" dirty="0">
                <a:cs typeface="Times New Roman" pitchFamily="18" charset="0"/>
              </a:rPr>
              <a:t>Strainer Baskets / Underwater Catch Baskets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228600" y="609600"/>
            <a:ext cx="7772400" cy="609600"/>
          </a:xfrm>
        </p:spPr>
        <p:txBody>
          <a:bodyPr>
            <a:normAutofit fontScale="90000"/>
          </a:bodyPr>
          <a:lstStyle/>
          <a:p>
            <a:pPr fontAlgn="auto">
              <a:spcAft>
                <a:spcPts val="0"/>
              </a:spcAft>
              <a:buClr>
                <a:srgbClr val="FF0000"/>
              </a:buClr>
              <a:defRPr/>
            </a:pPr>
            <a:r>
              <a:rPr lang="en-US" dirty="0"/>
              <a:t>Review / Training Objectives</a:t>
            </a:r>
          </a:p>
        </p:txBody>
      </p:sp>
      <p:sp>
        <p:nvSpPr>
          <p:cNvPr id="438275" name="Rectangle 3"/>
          <p:cNvSpPr>
            <a:spLocks noGrp="1" noChangeArrowheads="1"/>
          </p:cNvSpPr>
          <p:nvPr>
            <p:ph idx="1"/>
          </p:nvPr>
        </p:nvSpPr>
        <p:spPr>
          <a:xfrm>
            <a:off x="228600" y="1676400"/>
            <a:ext cx="8686800" cy="4419600"/>
          </a:xfrm>
        </p:spPr>
        <p:txBody>
          <a:bodyPr/>
          <a:lstStyle/>
          <a:p>
            <a:pPr>
              <a:buClr>
                <a:srgbClr val="FF0000"/>
              </a:buClr>
            </a:pPr>
            <a:r>
              <a:rPr lang="en-US" sz="3200" b="1" dirty="0"/>
              <a:t>The trainees at the end of this session will be able to describe:</a:t>
            </a:r>
          </a:p>
          <a:p>
            <a:pPr>
              <a:buClr>
                <a:srgbClr val="FF0000"/>
              </a:buClr>
            </a:pPr>
            <a:r>
              <a:rPr lang="en-US" sz="3200" b="1" i="1" dirty="0"/>
              <a:t>the Principals of Operation</a:t>
            </a:r>
          </a:p>
          <a:p>
            <a:pPr>
              <a:buClr>
                <a:srgbClr val="FF0000"/>
              </a:buClr>
            </a:pPr>
            <a:r>
              <a:rPr lang="en-US" sz="3200" b="1" i="1" dirty="0"/>
              <a:t>UFV-260 Equipment Description</a:t>
            </a:r>
            <a:endParaRPr lang="en-US" sz="3200" dirty="0"/>
          </a:p>
          <a:p>
            <a:pPr>
              <a:buClr>
                <a:srgbClr val="FF0000"/>
              </a:buClr>
            </a:pPr>
            <a:r>
              <a:rPr lang="en-US" sz="3200" b="1" i="1" dirty="0"/>
              <a:t>Assembly &amp; Installation in pool</a:t>
            </a:r>
          </a:p>
          <a:p>
            <a:pPr>
              <a:buClr>
                <a:srgbClr val="FF0000"/>
              </a:buClr>
            </a:pPr>
            <a:r>
              <a:rPr lang="en-US" sz="3200" b="1" i="1" dirty="0"/>
              <a:t>System Operations</a:t>
            </a:r>
          </a:p>
          <a:p>
            <a:pPr>
              <a:buClr>
                <a:srgbClr val="FF0000"/>
              </a:buClr>
            </a:pPr>
            <a:r>
              <a:rPr lang="en-US" sz="3200" b="1" i="1" dirty="0"/>
              <a:t>Storage Requirements</a:t>
            </a:r>
          </a:p>
          <a:p>
            <a:pPr>
              <a:buClr>
                <a:srgbClr val="FF0000"/>
              </a:buClr>
            </a:pPr>
            <a:r>
              <a:rPr lang="en-US" sz="3200" b="1" i="1" dirty="0"/>
              <a:t>UFV-260 Precautions &amp; Limitations</a:t>
            </a:r>
          </a:p>
        </p:txBody>
      </p:sp>
    </p:spTree>
    <p:extLst>
      <p:ext uri="{BB962C8B-B14F-4D97-AF65-F5344CB8AC3E}">
        <p14:creationId xmlns:p14="http://schemas.microsoft.com/office/powerpoint/2010/main" val="40475800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Text Box 3"/>
          <p:cNvSpPr txBox="1">
            <a:spLocks noChangeArrowheads="1"/>
          </p:cNvSpPr>
          <p:nvPr/>
        </p:nvSpPr>
        <p:spPr bwMode="auto">
          <a:xfrm>
            <a:off x="609600" y="517525"/>
            <a:ext cx="8001000" cy="1016000"/>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6000">
                <a:latin typeface="Tahoma" pitchFamily="34" charset="0"/>
              </a:rPr>
              <a:t>Questions?</a:t>
            </a:r>
            <a:endParaRPr lang="en-US" sz="4000">
              <a:latin typeface="Tahoma" pitchFamily="34" charset="0"/>
            </a:endParaRPr>
          </a:p>
        </p:txBody>
      </p:sp>
      <p:pic>
        <p:nvPicPr>
          <p:cNvPr id="762882" name="Picture 2"/>
          <p:cNvPicPr>
            <a:picLocks noGrp="1" noChangeAspect="1" noChangeArrowheads="1"/>
          </p:cNvPicPr>
          <p:nvPr>
            <p:ph idx="1"/>
          </p:nvPr>
        </p:nvPicPr>
        <p:blipFill>
          <a:blip r:embed="rId3"/>
          <a:srcRect/>
          <a:stretch>
            <a:fillRect/>
          </a:stretch>
        </p:blipFill>
        <p:spPr>
          <a:xfrm>
            <a:off x="2692400" y="1524000"/>
            <a:ext cx="3759200" cy="5257800"/>
          </a:xfrm>
        </p:spPr>
      </p:pic>
    </p:spTree>
    <p:extLst>
      <p:ext uri="{BB962C8B-B14F-4D97-AF65-F5344CB8AC3E}">
        <p14:creationId xmlns:p14="http://schemas.microsoft.com/office/powerpoint/2010/main" val="422904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9810" name="Picture 2" descr="D:\Photos\UFV-260\101_03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65" y="1101725"/>
            <a:ext cx="3973235" cy="5797550"/>
          </a:xfrm>
          <a:prstGeom prst="rect">
            <a:avLst/>
          </a:prstGeom>
          <a:noFill/>
          <a:extLst>
            <a:ext uri="{909E8E84-426E-40DD-AFC4-6F175D3DCCD1}">
              <a14:hiddenFill xmlns:a14="http://schemas.microsoft.com/office/drawing/2010/main">
                <a:solidFill>
                  <a:srgbClr val="FFFFFF"/>
                </a:solidFill>
              </a14:hiddenFill>
            </a:ext>
          </a:extLst>
        </p:spPr>
      </p:pic>
      <p:sp>
        <p:nvSpPr>
          <p:cNvPr id="418818" name="Rectangle 2"/>
          <p:cNvSpPr>
            <a:spLocks noGrp="1" noChangeArrowheads="1"/>
          </p:cNvSpPr>
          <p:nvPr>
            <p:ph type="title"/>
          </p:nvPr>
        </p:nvSpPr>
        <p:spPr>
          <a:xfrm>
            <a:off x="228600" y="228600"/>
            <a:ext cx="8686800" cy="1447800"/>
          </a:xfrm>
        </p:spPr>
        <p:txBody>
          <a:bodyPr>
            <a:normAutofit fontScale="90000"/>
          </a:bodyPr>
          <a:lstStyle/>
          <a:p>
            <a:pPr algn="r" fontAlgn="auto">
              <a:spcAft>
                <a:spcPts val="0"/>
              </a:spcAft>
              <a:defRPr/>
            </a:pPr>
            <a:r>
              <a:rPr lang="en-US" dirty="0"/>
              <a:t>Detailed Description:</a:t>
            </a:r>
            <a:br>
              <a:rPr lang="en-US" dirty="0"/>
            </a:br>
            <a:r>
              <a:rPr lang="en-US" dirty="0"/>
              <a:t>			UFV-260</a:t>
            </a:r>
          </a:p>
        </p:txBody>
      </p:sp>
      <p:sp>
        <p:nvSpPr>
          <p:cNvPr id="522242" name="Rectangle 3"/>
          <p:cNvSpPr>
            <a:spLocks noGrp="1" noChangeArrowheads="1"/>
          </p:cNvSpPr>
          <p:nvPr>
            <p:ph idx="1"/>
          </p:nvPr>
        </p:nvSpPr>
        <p:spPr>
          <a:xfrm>
            <a:off x="4953000" y="1905000"/>
            <a:ext cx="4038600" cy="4953000"/>
          </a:xfrm>
        </p:spPr>
        <p:txBody>
          <a:bodyPr/>
          <a:lstStyle/>
          <a:p>
            <a:pPr>
              <a:lnSpc>
                <a:spcPct val="90000"/>
              </a:lnSpc>
              <a:buClr>
                <a:srgbClr val="FF0000"/>
              </a:buClr>
              <a:buSzTx/>
            </a:pPr>
            <a:r>
              <a:rPr lang="en-US"/>
              <a:t> </a:t>
            </a:r>
            <a:r>
              <a:rPr lang="en-US" u="sng"/>
              <a:t>Filter Housing</a:t>
            </a:r>
            <a:r>
              <a:rPr lang="en-US"/>
              <a:t> </a:t>
            </a:r>
          </a:p>
          <a:p>
            <a:pPr lvl="1">
              <a:lnSpc>
                <a:spcPct val="90000"/>
              </a:lnSpc>
              <a:buClr>
                <a:srgbClr val="FF0000"/>
              </a:buClr>
            </a:pPr>
            <a:r>
              <a:rPr lang="en-US"/>
              <a:t>½” Bypass pipe located under the tube sheet and connects to the pump tube</a:t>
            </a:r>
          </a:p>
          <a:p>
            <a:pPr lvl="2">
              <a:lnSpc>
                <a:spcPct val="90000"/>
              </a:lnSpc>
              <a:buClr>
                <a:srgbClr val="FF0000"/>
              </a:buClr>
            </a:pPr>
            <a:r>
              <a:rPr lang="en-US"/>
              <a:t>Prevents accumulation of gasses that may come out of solution during normal operation</a:t>
            </a:r>
          </a:p>
        </p:txBody>
      </p:sp>
      <p:sp>
        <p:nvSpPr>
          <p:cNvPr id="418822" name="Line 6"/>
          <p:cNvSpPr>
            <a:spLocks noChangeShapeType="1"/>
          </p:cNvSpPr>
          <p:nvPr/>
        </p:nvSpPr>
        <p:spPr bwMode="auto">
          <a:xfrm flipH="1">
            <a:off x="1676400" y="2590800"/>
            <a:ext cx="3581400" cy="2514600"/>
          </a:xfrm>
          <a:prstGeom prst="line">
            <a:avLst/>
          </a:prstGeom>
          <a:noFill/>
          <a:ln w="34925">
            <a:solidFill>
              <a:srgbClr val="FF0000"/>
            </a:solidFill>
            <a:round/>
            <a:headEnd/>
            <a:tailEnd type="triangle" w="med" len="med"/>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normAutofit fontScale="90000"/>
          </a:bodyPr>
          <a:lstStyle/>
          <a:p>
            <a:pPr fontAlgn="auto">
              <a:spcAft>
                <a:spcPts val="0"/>
              </a:spcAft>
              <a:defRPr/>
            </a:pPr>
            <a:r>
              <a:rPr lang="en-US" sz="4000" dirty="0"/>
              <a:t>Detailed Description:  UFV-260</a:t>
            </a:r>
            <a:br>
              <a:rPr lang="en-US" sz="4000" dirty="0"/>
            </a:br>
            <a:endParaRPr lang="en-US" sz="4000" dirty="0"/>
          </a:p>
        </p:txBody>
      </p:sp>
      <p:sp>
        <p:nvSpPr>
          <p:cNvPr id="258051" name="Rectangle 3"/>
          <p:cNvSpPr>
            <a:spLocks noGrp="1" noChangeArrowheads="1"/>
          </p:cNvSpPr>
          <p:nvPr>
            <p:ph type="body" sz="half" idx="1"/>
          </p:nvPr>
        </p:nvSpPr>
        <p:spPr>
          <a:xfrm>
            <a:off x="4191000" y="1828800"/>
            <a:ext cx="4724400" cy="4648200"/>
          </a:xfrm>
        </p:spPr>
        <p:txBody>
          <a:bodyPr/>
          <a:lstStyle/>
          <a:p>
            <a:pPr>
              <a:buClr>
                <a:srgbClr val="FF0000"/>
              </a:buClr>
              <a:buSzTx/>
            </a:pPr>
            <a:r>
              <a:rPr lang="en-US" sz="2800"/>
              <a:t>One pump tube</a:t>
            </a:r>
          </a:p>
          <a:p>
            <a:pPr lvl="1">
              <a:buClr>
                <a:srgbClr val="FF0000"/>
              </a:buClr>
            </a:pPr>
            <a:r>
              <a:rPr lang="en-US"/>
              <a:t>Pump Tube Height 46”</a:t>
            </a:r>
          </a:p>
          <a:p>
            <a:pPr lvl="1">
              <a:buClr>
                <a:srgbClr val="FF0000"/>
              </a:buClr>
            </a:pPr>
            <a:r>
              <a:rPr lang="en-US"/>
              <a:t>Contains the Pump/Motor assembly</a:t>
            </a:r>
          </a:p>
          <a:p>
            <a:pPr lvl="1">
              <a:buClr>
                <a:srgbClr val="FF0000"/>
              </a:buClr>
            </a:pPr>
            <a:r>
              <a:rPr lang="en-US"/>
              <a:t>Provides a path for the “clean” water to the pump.</a:t>
            </a:r>
          </a:p>
          <a:p>
            <a:pPr lvl="1">
              <a:buClr>
                <a:srgbClr val="FF0000"/>
              </a:buClr>
            </a:pPr>
            <a:r>
              <a:rPr lang="en-US"/>
              <a:t>(1) 1/2” drain hole located in the pump tube base plate to allow water to drain out when unit is removed from pool.</a:t>
            </a:r>
          </a:p>
        </p:txBody>
      </p:sp>
      <p:pic>
        <p:nvPicPr>
          <p:cNvPr id="5" name="Picture 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6200" y="1143000"/>
            <a:ext cx="3785260" cy="5715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3874" name="Picture 2" descr="F:\SDrive\PHOTOGRAPHS\Green Screen Photos\UFV-260\101_035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21" t="78553" r="21444"/>
          <a:stretch/>
        </p:blipFill>
        <p:spPr bwMode="auto">
          <a:xfrm>
            <a:off x="1098669" y="3505200"/>
            <a:ext cx="7054731" cy="3200400"/>
          </a:xfrm>
          <a:prstGeom prst="rect">
            <a:avLst/>
          </a:prstGeom>
          <a:noFill/>
          <a:extLst>
            <a:ext uri="{909E8E84-426E-40DD-AFC4-6F175D3DCCD1}">
              <a14:hiddenFill xmlns:a14="http://schemas.microsoft.com/office/drawing/2010/main">
                <a:solidFill>
                  <a:srgbClr val="FFFFFF"/>
                </a:solidFill>
              </a14:hiddenFill>
            </a:ext>
          </a:extLst>
        </p:spPr>
      </p:pic>
      <p:sp>
        <p:nvSpPr>
          <p:cNvPr id="526338" name="Text Box 6"/>
          <p:cNvSpPr txBox="1">
            <a:spLocks noChangeArrowheads="1"/>
          </p:cNvSpPr>
          <p:nvPr/>
        </p:nvSpPr>
        <p:spPr bwMode="auto">
          <a:xfrm>
            <a:off x="609600" y="2743200"/>
            <a:ext cx="2743200" cy="457200"/>
          </a:xfrm>
          <a:prstGeom prst="rect">
            <a:avLst/>
          </a:prstGeom>
          <a:noFill/>
          <a:ln w="9525">
            <a:noFill/>
            <a:miter lim="800000"/>
            <a:headEnd/>
            <a:tailEnd/>
          </a:ln>
        </p:spPr>
        <p:txBody>
          <a:bodyPr>
            <a:spAutoFit/>
          </a:bodyPr>
          <a:lstStyle/>
          <a:p>
            <a:pPr eaLnBrk="0" hangingPunct="0">
              <a:spcBef>
                <a:spcPct val="50000"/>
              </a:spcBef>
            </a:pPr>
            <a:r>
              <a:rPr lang="en-US" dirty="0">
                <a:solidFill>
                  <a:srgbClr val="FF0000"/>
                </a:solidFill>
              </a:rPr>
              <a:t>UFV-260 Lift Bale</a:t>
            </a:r>
          </a:p>
        </p:txBody>
      </p:sp>
      <p:sp>
        <p:nvSpPr>
          <p:cNvPr id="526339" name="Line 7"/>
          <p:cNvSpPr>
            <a:spLocks noChangeShapeType="1"/>
          </p:cNvSpPr>
          <p:nvPr/>
        </p:nvSpPr>
        <p:spPr bwMode="auto">
          <a:xfrm>
            <a:off x="2209800" y="3200400"/>
            <a:ext cx="838200" cy="990600"/>
          </a:xfrm>
          <a:prstGeom prst="line">
            <a:avLst/>
          </a:prstGeom>
          <a:noFill/>
          <a:ln w="25400">
            <a:solidFill>
              <a:srgbClr val="FF0000"/>
            </a:solidFill>
            <a:round/>
            <a:headEnd/>
            <a:tailEnd type="triangle" w="lg" len="med"/>
          </a:ln>
        </p:spPr>
        <p:txBody>
          <a:bodyPr/>
          <a:lstStyle/>
          <a:p>
            <a:endParaRPr lang="en-US"/>
          </a:p>
        </p:txBody>
      </p:sp>
      <p:sp>
        <p:nvSpPr>
          <p:cNvPr id="526340" name="Line 8"/>
          <p:cNvSpPr>
            <a:spLocks noChangeShapeType="1"/>
          </p:cNvSpPr>
          <p:nvPr/>
        </p:nvSpPr>
        <p:spPr bwMode="auto">
          <a:xfrm>
            <a:off x="4626034" y="2514600"/>
            <a:ext cx="403166" cy="1295400"/>
          </a:xfrm>
          <a:prstGeom prst="line">
            <a:avLst/>
          </a:prstGeom>
          <a:noFill/>
          <a:ln w="25400">
            <a:solidFill>
              <a:srgbClr val="FF0000"/>
            </a:solidFill>
            <a:round/>
            <a:headEnd/>
            <a:tailEnd type="triangle" w="lg" len="med"/>
          </a:ln>
        </p:spPr>
        <p:txBody>
          <a:bodyPr/>
          <a:lstStyle/>
          <a:p>
            <a:endParaRPr lang="en-US"/>
          </a:p>
        </p:txBody>
      </p:sp>
      <p:sp>
        <p:nvSpPr>
          <p:cNvPr id="526341" name="Line 9"/>
          <p:cNvSpPr>
            <a:spLocks noChangeShapeType="1"/>
          </p:cNvSpPr>
          <p:nvPr/>
        </p:nvSpPr>
        <p:spPr bwMode="auto">
          <a:xfrm>
            <a:off x="6705600" y="2286000"/>
            <a:ext cx="495300" cy="1524000"/>
          </a:xfrm>
          <a:prstGeom prst="line">
            <a:avLst/>
          </a:prstGeom>
          <a:noFill/>
          <a:ln w="25400">
            <a:solidFill>
              <a:srgbClr val="FF0000"/>
            </a:solidFill>
            <a:round/>
            <a:headEnd/>
            <a:tailEnd type="triangle" w="lg" len="med"/>
          </a:ln>
        </p:spPr>
        <p:txBody>
          <a:bodyPr/>
          <a:lstStyle/>
          <a:p>
            <a:endParaRPr lang="en-US"/>
          </a:p>
        </p:txBody>
      </p:sp>
      <p:sp>
        <p:nvSpPr>
          <p:cNvPr id="526342" name="Text Box 11"/>
          <p:cNvSpPr txBox="1">
            <a:spLocks noChangeArrowheads="1"/>
          </p:cNvSpPr>
          <p:nvPr/>
        </p:nvSpPr>
        <p:spPr bwMode="auto">
          <a:xfrm>
            <a:off x="2590800" y="2057400"/>
            <a:ext cx="2743200" cy="457200"/>
          </a:xfrm>
          <a:prstGeom prst="rect">
            <a:avLst/>
          </a:prstGeom>
          <a:noFill/>
          <a:ln w="9525">
            <a:noFill/>
            <a:miter lim="800000"/>
            <a:headEnd/>
            <a:tailEnd/>
          </a:ln>
        </p:spPr>
        <p:txBody>
          <a:bodyPr>
            <a:spAutoFit/>
          </a:bodyPr>
          <a:lstStyle/>
          <a:p>
            <a:pPr eaLnBrk="0" hangingPunct="0">
              <a:spcBef>
                <a:spcPct val="50000"/>
              </a:spcBef>
            </a:pPr>
            <a:r>
              <a:rPr lang="en-US" dirty="0">
                <a:solidFill>
                  <a:srgbClr val="FF0000"/>
                </a:solidFill>
              </a:rPr>
              <a:t>Anti-Rotation Pin</a:t>
            </a:r>
          </a:p>
        </p:txBody>
      </p:sp>
      <p:sp>
        <p:nvSpPr>
          <p:cNvPr id="526343" name="Text Box 12"/>
          <p:cNvSpPr txBox="1">
            <a:spLocks noChangeArrowheads="1"/>
          </p:cNvSpPr>
          <p:nvPr/>
        </p:nvSpPr>
        <p:spPr bwMode="auto">
          <a:xfrm>
            <a:off x="5410200" y="1447800"/>
            <a:ext cx="3581400" cy="822325"/>
          </a:xfrm>
          <a:prstGeom prst="rect">
            <a:avLst/>
          </a:prstGeom>
          <a:noFill/>
          <a:ln w="9525">
            <a:noFill/>
            <a:miter lim="800000"/>
            <a:headEnd/>
            <a:tailEnd/>
          </a:ln>
        </p:spPr>
        <p:txBody>
          <a:bodyPr>
            <a:spAutoFit/>
          </a:bodyPr>
          <a:lstStyle/>
          <a:p>
            <a:pPr eaLnBrk="0" hangingPunct="0">
              <a:spcBef>
                <a:spcPct val="50000"/>
              </a:spcBef>
            </a:pPr>
            <a:r>
              <a:rPr lang="en-US" dirty="0">
                <a:solidFill>
                  <a:srgbClr val="FF0000"/>
                </a:solidFill>
              </a:rPr>
              <a:t>Machined Seating Surface on Pump Tube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8755" name="Rectangle 7"/>
          <p:cNvSpPr>
            <a:spLocks noGrp="1" noChangeArrowheads="1"/>
          </p:cNvSpPr>
          <p:nvPr>
            <p:ph type="title"/>
          </p:nvPr>
        </p:nvSpPr>
        <p:spPr>
          <a:xfrm>
            <a:off x="76200" y="2057400"/>
            <a:ext cx="3810000" cy="2819400"/>
          </a:xfrm>
        </p:spPr>
        <p:txBody>
          <a:bodyPr/>
          <a:lstStyle/>
          <a:p>
            <a:r>
              <a:rPr lang="en-US" dirty="0"/>
              <a:t>PP-260SC</a:t>
            </a:r>
            <a:br>
              <a:rPr lang="en-US" dirty="0"/>
            </a:br>
            <a:r>
              <a:rPr lang="en-US" dirty="0"/>
              <a:t>Pump/Motor</a:t>
            </a:r>
            <a:br>
              <a:rPr lang="en-US" dirty="0"/>
            </a:br>
            <a:r>
              <a:rPr lang="en-US" dirty="0"/>
              <a:t>Assembly</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631814" y="0"/>
            <a:ext cx="4542312"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1457" name="Rectangle 2"/>
          <p:cNvSpPr>
            <a:spLocks noGrp="1" noChangeArrowheads="1"/>
          </p:cNvSpPr>
          <p:nvPr>
            <p:ph type="title"/>
          </p:nvPr>
        </p:nvSpPr>
        <p:spPr>
          <a:xfrm>
            <a:off x="228600" y="228600"/>
            <a:ext cx="7772400" cy="1447800"/>
          </a:xfrm>
        </p:spPr>
        <p:txBody>
          <a:bodyPr/>
          <a:lstStyle/>
          <a:p>
            <a:r>
              <a:rPr lang="en-US" sz="4000"/>
              <a:t>Detailed Description:</a:t>
            </a:r>
            <a:br>
              <a:rPr lang="en-US" sz="4000"/>
            </a:br>
            <a:r>
              <a:rPr lang="en-US" sz="4000"/>
              <a:t>		PP-260SC Pump &amp; Motor</a:t>
            </a:r>
          </a:p>
        </p:txBody>
      </p:sp>
      <p:sp>
        <p:nvSpPr>
          <p:cNvPr id="259075" name="Rectangle 3"/>
          <p:cNvSpPr>
            <a:spLocks noGrp="1" noChangeArrowheads="1"/>
          </p:cNvSpPr>
          <p:nvPr>
            <p:ph idx="1"/>
          </p:nvPr>
        </p:nvSpPr>
        <p:spPr>
          <a:xfrm>
            <a:off x="609600" y="1981200"/>
            <a:ext cx="7696200" cy="4876800"/>
          </a:xfrm>
        </p:spPr>
        <p:txBody>
          <a:bodyPr/>
          <a:lstStyle/>
          <a:p>
            <a:pPr>
              <a:lnSpc>
                <a:spcPct val="90000"/>
              </a:lnSpc>
              <a:buClr>
                <a:srgbClr val="FF0000"/>
              </a:buClr>
              <a:buSzTx/>
            </a:pPr>
            <a:r>
              <a:rPr lang="en-US" dirty="0"/>
              <a:t>Grundfos Submersible Motor </a:t>
            </a:r>
          </a:p>
          <a:p>
            <a:pPr lvl="1">
              <a:lnSpc>
                <a:spcPct val="90000"/>
              </a:lnSpc>
              <a:buClr>
                <a:srgbClr val="FF0000"/>
              </a:buClr>
            </a:pPr>
            <a:r>
              <a:rPr lang="en-US" dirty="0"/>
              <a:t>Stainless Steel</a:t>
            </a:r>
          </a:p>
          <a:p>
            <a:pPr lvl="1">
              <a:lnSpc>
                <a:spcPct val="90000"/>
              </a:lnSpc>
              <a:buClr>
                <a:srgbClr val="FF0000"/>
              </a:buClr>
            </a:pPr>
            <a:r>
              <a:rPr lang="en-US" dirty="0"/>
              <a:t>5 HP, Constant Speed </a:t>
            </a:r>
          </a:p>
          <a:p>
            <a:pPr lvl="1">
              <a:lnSpc>
                <a:spcPct val="90000"/>
              </a:lnSpc>
              <a:buClr>
                <a:srgbClr val="FF0000"/>
              </a:buClr>
            </a:pPr>
            <a:r>
              <a:rPr lang="en-US" dirty="0"/>
              <a:t>460V, 3 Phase, 60Hz AC </a:t>
            </a:r>
          </a:p>
          <a:p>
            <a:pPr lvl="1">
              <a:lnSpc>
                <a:spcPct val="90000"/>
              </a:lnSpc>
              <a:buClr>
                <a:srgbClr val="FF0000"/>
              </a:buClr>
            </a:pPr>
            <a:r>
              <a:rPr lang="en-US" dirty="0"/>
              <a:t>Squirrel Cage Induction Motor</a:t>
            </a:r>
          </a:p>
          <a:p>
            <a:pPr lvl="1">
              <a:lnSpc>
                <a:spcPct val="90000"/>
              </a:lnSpc>
              <a:buClr>
                <a:srgbClr val="FF0000"/>
              </a:buClr>
            </a:pPr>
            <a:r>
              <a:rPr lang="en-US" dirty="0"/>
              <a:t>9.9 amps Max running, 54amps starting</a:t>
            </a:r>
          </a:p>
          <a:p>
            <a:pPr lvl="1">
              <a:lnSpc>
                <a:spcPct val="90000"/>
              </a:lnSpc>
              <a:buClr>
                <a:srgbClr val="FF0000"/>
              </a:buClr>
            </a:pPr>
            <a:r>
              <a:rPr lang="en-US" dirty="0"/>
              <a:t>Approx. 6.1 amps @ 260 </a:t>
            </a:r>
            <a:r>
              <a:rPr lang="en-US" dirty="0" err="1"/>
              <a:t>gpm</a:t>
            </a:r>
            <a:r>
              <a:rPr lang="en-US" dirty="0"/>
              <a:t> </a:t>
            </a:r>
          </a:p>
          <a:p>
            <a:pPr>
              <a:lnSpc>
                <a:spcPct val="90000"/>
              </a:lnSpc>
              <a:buClr>
                <a:srgbClr val="FF0000"/>
              </a:buClr>
              <a:buSzTx/>
            </a:pPr>
            <a:r>
              <a:rPr lang="en-US" dirty="0"/>
              <a:t>Max operating temp 140F</a:t>
            </a:r>
          </a:p>
          <a:p>
            <a:pPr lvl="1">
              <a:lnSpc>
                <a:spcPct val="90000"/>
              </a:lnSpc>
              <a:buClr>
                <a:srgbClr val="FF0000"/>
              </a:buClr>
            </a:pPr>
            <a:r>
              <a:rPr lang="en-US" dirty="0"/>
              <a:t>Time operating above 105F should be minimized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3505" name="Picture 5" descr="cutaway 5hp pump"/>
          <p:cNvPicPr>
            <a:picLocks noChangeAspect="1" noChangeArrowheads="1"/>
          </p:cNvPicPr>
          <p:nvPr/>
        </p:nvPicPr>
        <p:blipFill>
          <a:blip r:embed="rId3"/>
          <a:srcRect/>
          <a:stretch>
            <a:fillRect/>
          </a:stretch>
        </p:blipFill>
        <p:spPr bwMode="auto">
          <a:xfrm>
            <a:off x="0" y="0"/>
            <a:ext cx="2828925" cy="6858000"/>
          </a:xfrm>
          <a:prstGeom prst="rect">
            <a:avLst/>
          </a:prstGeom>
          <a:noFill/>
          <a:ln w="9525">
            <a:noFill/>
            <a:miter lim="800000"/>
            <a:headEnd/>
            <a:tailEnd/>
          </a:ln>
        </p:spPr>
      </p:pic>
      <p:sp>
        <p:nvSpPr>
          <p:cNvPr id="533506" name="Rectangle 7"/>
          <p:cNvSpPr>
            <a:spLocks noChangeArrowheads="1"/>
          </p:cNvSpPr>
          <p:nvPr/>
        </p:nvSpPr>
        <p:spPr bwMode="auto">
          <a:xfrm>
            <a:off x="2819400" y="4114800"/>
            <a:ext cx="5181600" cy="274638"/>
          </a:xfrm>
          <a:prstGeom prst="rect">
            <a:avLst/>
          </a:prstGeom>
          <a:noFill/>
          <a:ln w="9525">
            <a:noFill/>
            <a:miter lim="800000"/>
            <a:headEnd/>
            <a:tailEnd/>
          </a:ln>
        </p:spPr>
        <p:txBody>
          <a:bodyPr anchor="ctr">
            <a:spAutoFit/>
          </a:bodyPr>
          <a:lstStyle/>
          <a:p>
            <a:pPr eaLnBrk="0" hangingPunct="0"/>
            <a:r>
              <a:rPr lang="en-US" sz="1200" b="1"/>
              <a:t>LOWER RADIAL BEARING - </a:t>
            </a:r>
            <a:r>
              <a:rPr lang="en-US" sz="1200"/>
              <a:t>(same as upper radial bearing)</a:t>
            </a:r>
          </a:p>
        </p:txBody>
      </p:sp>
      <p:sp>
        <p:nvSpPr>
          <p:cNvPr id="533507" name="Rectangle 10"/>
          <p:cNvSpPr>
            <a:spLocks noChangeArrowheads="1"/>
          </p:cNvSpPr>
          <p:nvPr/>
        </p:nvSpPr>
        <p:spPr bwMode="auto">
          <a:xfrm>
            <a:off x="2819400" y="1676400"/>
            <a:ext cx="5835650" cy="457200"/>
          </a:xfrm>
          <a:prstGeom prst="rect">
            <a:avLst/>
          </a:prstGeom>
          <a:noFill/>
          <a:ln w="9525">
            <a:noFill/>
            <a:miter lim="800000"/>
            <a:headEnd/>
            <a:tailEnd/>
          </a:ln>
        </p:spPr>
        <p:txBody>
          <a:bodyPr wrap="none">
            <a:spAutoFit/>
          </a:bodyPr>
          <a:lstStyle/>
          <a:p>
            <a:pPr eaLnBrk="0" hangingPunct="0"/>
            <a:r>
              <a:rPr lang="en-US" sz="1200" b="1"/>
              <a:t>ONE-PIECE SPLINE SHAFT - </a:t>
            </a:r>
            <a:r>
              <a:rPr lang="en-US" sz="1200"/>
              <a:t>Wear resistant, hardened stainless steel ensures maximum</a:t>
            </a:r>
          </a:p>
          <a:p>
            <a:pPr eaLnBrk="0" hangingPunct="0"/>
            <a:r>
              <a:rPr lang="en-US" sz="1200"/>
              <a:t> resistance to corrosion.</a:t>
            </a:r>
          </a:p>
        </p:txBody>
      </p:sp>
      <p:sp>
        <p:nvSpPr>
          <p:cNvPr id="533508" name="Rectangle 12"/>
          <p:cNvSpPr>
            <a:spLocks noChangeArrowheads="1"/>
          </p:cNvSpPr>
          <p:nvPr/>
        </p:nvSpPr>
        <p:spPr bwMode="auto">
          <a:xfrm>
            <a:off x="2819400" y="2209800"/>
            <a:ext cx="5224463" cy="274638"/>
          </a:xfrm>
          <a:prstGeom prst="rect">
            <a:avLst/>
          </a:prstGeom>
          <a:noFill/>
          <a:ln w="9525">
            <a:noFill/>
            <a:miter lim="800000"/>
            <a:headEnd/>
            <a:tailEnd/>
          </a:ln>
        </p:spPr>
        <p:txBody>
          <a:bodyPr wrap="none">
            <a:spAutoFit/>
          </a:bodyPr>
          <a:lstStyle/>
          <a:p>
            <a:pPr eaLnBrk="0" hangingPunct="0"/>
            <a:r>
              <a:rPr lang="en-US" sz="1200" b="1"/>
              <a:t>LEADCONNECTOR-</a:t>
            </a:r>
            <a:r>
              <a:rPr lang="en-US" sz="1200"/>
              <a:t> 3-wire with ground conforms to National Electrical Code.</a:t>
            </a:r>
          </a:p>
        </p:txBody>
      </p:sp>
      <p:sp>
        <p:nvSpPr>
          <p:cNvPr id="533509" name="Rectangle 14"/>
          <p:cNvSpPr>
            <a:spLocks noChangeArrowheads="1"/>
          </p:cNvSpPr>
          <p:nvPr/>
        </p:nvSpPr>
        <p:spPr bwMode="auto">
          <a:xfrm>
            <a:off x="2819400" y="2667000"/>
            <a:ext cx="6199188" cy="274638"/>
          </a:xfrm>
          <a:prstGeom prst="rect">
            <a:avLst/>
          </a:prstGeom>
          <a:noFill/>
          <a:ln w="9525">
            <a:noFill/>
            <a:miter lim="800000"/>
            <a:headEnd/>
            <a:tailEnd/>
          </a:ln>
        </p:spPr>
        <p:txBody>
          <a:bodyPr wrap="none">
            <a:spAutoFit/>
          </a:bodyPr>
          <a:lstStyle/>
          <a:p>
            <a:pPr eaLnBrk="0" hangingPunct="0"/>
            <a:r>
              <a:rPr lang="en-US" sz="1200" b="1"/>
              <a:t>SAND SLINGER - </a:t>
            </a:r>
            <a:r>
              <a:rPr lang="en-US" sz="1200"/>
              <a:t>Protects against penetration of sand into the motor. (N/A for our applications)</a:t>
            </a:r>
          </a:p>
        </p:txBody>
      </p:sp>
      <p:sp>
        <p:nvSpPr>
          <p:cNvPr id="533510" name="Rectangle 16"/>
          <p:cNvSpPr>
            <a:spLocks noChangeArrowheads="1"/>
          </p:cNvSpPr>
          <p:nvPr/>
        </p:nvSpPr>
        <p:spPr bwMode="auto">
          <a:xfrm>
            <a:off x="2819400" y="2895600"/>
            <a:ext cx="5410200" cy="274638"/>
          </a:xfrm>
          <a:prstGeom prst="rect">
            <a:avLst/>
          </a:prstGeom>
          <a:noFill/>
          <a:ln w="9525">
            <a:noFill/>
            <a:miter lim="800000"/>
            <a:headEnd/>
            <a:tailEnd/>
          </a:ln>
        </p:spPr>
        <p:txBody>
          <a:bodyPr wrap="none">
            <a:spAutoFit/>
          </a:bodyPr>
          <a:lstStyle/>
          <a:p>
            <a:pPr eaLnBrk="0" hangingPunct="0"/>
            <a:r>
              <a:rPr lang="en-US" sz="1200" b="1"/>
              <a:t>INTERNALCOOLINGCHAMBER- </a:t>
            </a:r>
            <a:r>
              <a:rPr lang="en-US" sz="1200"/>
              <a:t>Eliminates the need for a flow inducer sleeve.</a:t>
            </a:r>
          </a:p>
        </p:txBody>
      </p:sp>
      <p:sp>
        <p:nvSpPr>
          <p:cNvPr id="533511" name="Rectangle 18"/>
          <p:cNvSpPr>
            <a:spLocks noChangeArrowheads="1"/>
          </p:cNvSpPr>
          <p:nvPr/>
        </p:nvSpPr>
        <p:spPr bwMode="auto">
          <a:xfrm>
            <a:off x="2819400" y="3124200"/>
            <a:ext cx="5721350" cy="457200"/>
          </a:xfrm>
          <a:prstGeom prst="rect">
            <a:avLst/>
          </a:prstGeom>
          <a:noFill/>
          <a:ln w="9525">
            <a:noFill/>
            <a:miter lim="800000"/>
            <a:headEnd/>
            <a:tailEnd/>
          </a:ln>
        </p:spPr>
        <p:txBody>
          <a:bodyPr wrap="none">
            <a:spAutoFit/>
          </a:bodyPr>
          <a:lstStyle/>
          <a:p>
            <a:pPr eaLnBrk="0" hangingPunct="0"/>
            <a:r>
              <a:rPr lang="en-US" sz="1200" b="1"/>
              <a:t>UPPER RADIAL BEARING - </a:t>
            </a:r>
            <a:r>
              <a:rPr lang="en-US" sz="1200"/>
              <a:t>Water lubricated ceramic bearing runs against a tungsten </a:t>
            </a:r>
          </a:p>
          <a:p>
            <a:pPr eaLnBrk="0" hangingPunct="0"/>
            <a:r>
              <a:rPr lang="en-US" sz="1200"/>
              <a:t>carbide shaft journal providing extra long bearing life.</a:t>
            </a:r>
          </a:p>
        </p:txBody>
      </p:sp>
      <p:sp>
        <p:nvSpPr>
          <p:cNvPr id="533512" name="Rectangle 20"/>
          <p:cNvSpPr>
            <a:spLocks noChangeArrowheads="1"/>
          </p:cNvSpPr>
          <p:nvPr/>
        </p:nvSpPr>
        <p:spPr bwMode="auto">
          <a:xfrm>
            <a:off x="2819400" y="3505200"/>
            <a:ext cx="5953125" cy="457200"/>
          </a:xfrm>
          <a:prstGeom prst="rect">
            <a:avLst/>
          </a:prstGeom>
          <a:noFill/>
          <a:ln w="9525">
            <a:noFill/>
            <a:miter lim="800000"/>
            <a:headEnd/>
            <a:tailEnd/>
          </a:ln>
        </p:spPr>
        <p:txBody>
          <a:bodyPr wrap="none">
            <a:spAutoFit/>
          </a:bodyPr>
          <a:lstStyle/>
          <a:p>
            <a:pPr eaLnBrk="0" hangingPunct="0"/>
            <a:r>
              <a:rPr lang="en-US" sz="1200" b="1"/>
              <a:t>BUILT-IN LIGHTNING PROTECTION - </a:t>
            </a:r>
            <a:r>
              <a:rPr lang="en-US" sz="1200"/>
              <a:t>Highly insulated stator is hermetically sealed in </a:t>
            </a:r>
          </a:p>
          <a:p>
            <a:pPr eaLnBrk="0" hangingPunct="0"/>
            <a:r>
              <a:rPr lang="en-US" sz="1200"/>
              <a:t>stainless steel and encapsulated in polyurethane foam.</a:t>
            </a:r>
          </a:p>
        </p:txBody>
      </p:sp>
      <p:sp>
        <p:nvSpPr>
          <p:cNvPr id="533513" name="Rectangle 22"/>
          <p:cNvSpPr>
            <a:spLocks noChangeArrowheads="1"/>
          </p:cNvSpPr>
          <p:nvPr/>
        </p:nvSpPr>
        <p:spPr bwMode="auto">
          <a:xfrm>
            <a:off x="2819400" y="3886200"/>
            <a:ext cx="5440363" cy="274638"/>
          </a:xfrm>
          <a:prstGeom prst="rect">
            <a:avLst/>
          </a:prstGeom>
          <a:noFill/>
          <a:ln w="9525">
            <a:noFill/>
            <a:miter lim="800000"/>
            <a:headEnd/>
            <a:tailEnd/>
          </a:ln>
        </p:spPr>
        <p:txBody>
          <a:bodyPr wrap="none">
            <a:spAutoFit/>
          </a:bodyPr>
          <a:lstStyle/>
          <a:p>
            <a:pPr eaLnBrk="0" hangingPunct="0"/>
            <a:r>
              <a:rPr lang="en-US" sz="1200" b="1"/>
              <a:t>THRUST BEARING - </a:t>
            </a:r>
            <a:r>
              <a:rPr lang="en-US" sz="1200"/>
              <a:t>Ceramic on carbon design provides longer thrust bearing life.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228600" y="609600"/>
            <a:ext cx="7772400" cy="609600"/>
          </a:xfrm>
        </p:spPr>
        <p:txBody>
          <a:bodyPr>
            <a:normAutofit fontScale="90000"/>
          </a:bodyPr>
          <a:lstStyle/>
          <a:p>
            <a:pPr fontAlgn="auto">
              <a:spcAft>
                <a:spcPts val="0"/>
              </a:spcAft>
              <a:buClr>
                <a:srgbClr val="FF0000"/>
              </a:buClr>
              <a:defRPr/>
            </a:pPr>
            <a:r>
              <a:rPr lang="en-US" dirty="0"/>
              <a:t>Training Objectives</a:t>
            </a:r>
          </a:p>
        </p:txBody>
      </p:sp>
      <p:sp>
        <p:nvSpPr>
          <p:cNvPr id="438275" name="Rectangle 3"/>
          <p:cNvSpPr>
            <a:spLocks noGrp="1" noChangeArrowheads="1"/>
          </p:cNvSpPr>
          <p:nvPr>
            <p:ph idx="1"/>
          </p:nvPr>
        </p:nvSpPr>
        <p:spPr>
          <a:xfrm>
            <a:off x="228600" y="1676400"/>
            <a:ext cx="8686800" cy="4419600"/>
          </a:xfrm>
        </p:spPr>
        <p:txBody>
          <a:bodyPr/>
          <a:lstStyle/>
          <a:p>
            <a:pPr>
              <a:buClr>
                <a:srgbClr val="FF0000"/>
              </a:buClr>
            </a:pPr>
            <a:r>
              <a:rPr lang="en-US" sz="3200" b="1" dirty="0"/>
              <a:t>The trainees at the end of this session will be able to describe:</a:t>
            </a:r>
          </a:p>
          <a:p>
            <a:pPr>
              <a:buClr>
                <a:srgbClr val="FF0000"/>
              </a:buClr>
            </a:pPr>
            <a:r>
              <a:rPr lang="en-US" sz="3200" b="1" i="1" dirty="0"/>
              <a:t>T</a:t>
            </a:r>
            <a:r>
              <a:rPr lang="en-US" sz="3200" b="1" i="1"/>
              <a:t>he </a:t>
            </a:r>
            <a:r>
              <a:rPr lang="en-US" sz="3200" b="1" i="1" dirty="0"/>
              <a:t>Principals of Operation</a:t>
            </a:r>
          </a:p>
          <a:p>
            <a:pPr>
              <a:buClr>
                <a:srgbClr val="FF0000"/>
              </a:buClr>
            </a:pPr>
            <a:r>
              <a:rPr lang="en-US" sz="3200" b="1" i="1" dirty="0"/>
              <a:t>UFV-260 Equipment Description</a:t>
            </a:r>
            <a:endParaRPr lang="en-US" sz="3200" dirty="0"/>
          </a:p>
          <a:p>
            <a:pPr>
              <a:buClr>
                <a:srgbClr val="FF0000"/>
              </a:buClr>
            </a:pPr>
            <a:r>
              <a:rPr lang="en-US" sz="3200" b="1" i="1" dirty="0"/>
              <a:t>Assembly &amp; Installation in pool</a:t>
            </a:r>
          </a:p>
          <a:p>
            <a:pPr>
              <a:buClr>
                <a:srgbClr val="FF0000"/>
              </a:buClr>
            </a:pPr>
            <a:r>
              <a:rPr lang="en-US" sz="3200" b="1" i="1" dirty="0"/>
              <a:t>System Operations</a:t>
            </a:r>
          </a:p>
          <a:p>
            <a:pPr>
              <a:buClr>
                <a:srgbClr val="FF0000"/>
              </a:buClr>
            </a:pPr>
            <a:r>
              <a:rPr lang="en-US" sz="3200" b="1" i="1" dirty="0"/>
              <a:t>Storage Requirements</a:t>
            </a:r>
          </a:p>
          <a:p>
            <a:pPr>
              <a:buClr>
                <a:srgbClr val="FF0000"/>
              </a:buClr>
            </a:pPr>
            <a:r>
              <a:rPr lang="en-US" sz="3200" b="1" i="1" dirty="0"/>
              <a:t>UFV-260 Precautions &amp; Limitations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3" name="Rectangle 2"/>
          <p:cNvSpPr>
            <a:spLocks noGrp="1" noChangeArrowheads="1"/>
          </p:cNvSpPr>
          <p:nvPr>
            <p:ph type="title"/>
          </p:nvPr>
        </p:nvSpPr>
        <p:spPr>
          <a:xfrm>
            <a:off x="228600" y="228600"/>
            <a:ext cx="7772400" cy="1447800"/>
          </a:xfrm>
        </p:spPr>
        <p:txBody>
          <a:bodyPr/>
          <a:lstStyle/>
          <a:p>
            <a:r>
              <a:rPr lang="en-US" sz="4000"/>
              <a:t>Detailed Description:</a:t>
            </a:r>
            <a:br>
              <a:rPr lang="en-US" sz="4000"/>
            </a:br>
            <a:r>
              <a:rPr lang="en-US" sz="4000"/>
              <a:t>		PP-260SC Pump &amp; Motor</a:t>
            </a:r>
          </a:p>
        </p:txBody>
      </p:sp>
      <p:sp>
        <p:nvSpPr>
          <p:cNvPr id="442371" name="Rectangle 3"/>
          <p:cNvSpPr>
            <a:spLocks noGrp="1" noChangeArrowheads="1"/>
          </p:cNvSpPr>
          <p:nvPr>
            <p:ph idx="1"/>
          </p:nvPr>
        </p:nvSpPr>
        <p:spPr>
          <a:xfrm>
            <a:off x="609600" y="1981200"/>
            <a:ext cx="7696200" cy="4876800"/>
          </a:xfrm>
        </p:spPr>
        <p:txBody>
          <a:bodyPr/>
          <a:lstStyle/>
          <a:p>
            <a:pPr>
              <a:lnSpc>
                <a:spcPct val="80000"/>
              </a:lnSpc>
              <a:buClr>
                <a:srgbClr val="FF0000"/>
              </a:buClr>
              <a:buSzTx/>
            </a:pPr>
            <a:r>
              <a:rPr lang="en-US" sz="2800" dirty="0"/>
              <a:t>Grundfos Submersible Pump </a:t>
            </a:r>
          </a:p>
          <a:p>
            <a:pPr lvl="1">
              <a:lnSpc>
                <a:spcPct val="80000"/>
              </a:lnSpc>
              <a:buClr>
                <a:srgbClr val="FF0000"/>
              </a:buClr>
            </a:pPr>
            <a:r>
              <a:rPr lang="en-US" dirty="0"/>
              <a:t>Stainless Steel</a:t>
            </a:r>
          </a:p>
          <a:p>
            <a:pPr lvl="1">
              <a:lnSpc>
                <a:spcPct val="80000"/>
              </a:lnSpc>
              <a:buClr>
                <a:srgbClr val="FF0000"/>
              </a:buClr>
            </a:pPr>
            <a:r>
              <a:rPr lang="en-US" dirty="0"/>
              <a:t>5 HP,  Single Stage Centrifugal Pump</a:t>
            </a:r>
          </a:p>
          <a:p>
            <a:pPr lvl="1">
              <a:lnSpc>
                <a:spcPct val="80000"/>
              </a:lnSpc>
              <a:buClr>
                <a:srgbClr val="FF0000"/>
              </a:buClr>
            </a:pPr>
            <a:r>
              <a:rPr lang="en-US" dirty="0"/>
              <a:t>260 GPM Design Flow (460/60)</a:t>
            </a:r>
          </a:p>
          <a:p>
            <a:pPr>
              <a:lnSpc>
                <a:spcPct val="80000"/>
              </a:lnSpc>
              <a:buClr>
                <a:srgbClr val="FF0000"/>
              </a:buClr>
              <a:buSzTx/>
            </a:pPr>
            <a:r>
              <a:rPr lang="en-US" sz="2800" dirty="0"/>
              <a:t>Pump Cover</a:t>
            </a:r>
          </a:p>
          <a:p>
            <a:pPr lvl="1">
              <a:lnSpc>
                <a:spcPct val="80000"/>
              </a:lnSpc>
              <a:buClr>
                <a:srgbClr val="FF0000"/>
              </a:buClr>
            </a:pPr>
            <a:r>
              <a:rPr lang="en-US" dirty="0"/>
              <a:t>3” discharge pipe</a:t>
            </a:r>
          </a:p>
          <a:p>
            <a:pPr lvl="1">
              <a:lnSpc>
                <a:spcPct val="80000"/>
              </a:lnSpc>
              <a:buClr>
                <a:srgbClr val="FF0000"/>
              </a:buClr>
            </a:pPr>
            <a:r>
              <a:rPr lang="en-US" dirty="0"/>
              <a:t>3” threaded tee </a:t>
            </a:r>
          </a:p>
          <a:p>
            <a:pPr lvl="1">
              <a:lnSpc>
                <a:spcPct val="80000"/>
              </a:lnSpc>
              <a:buClr>
                <a:srgbClr val="FF0000"/>
              </a:buClr>
            </a:pPr>
            <a:r>
              <a:rPr lang="en-US" dirty="0"/>
              <a:t>Flow meter fitting</a:t>
            </a:r>
          </a:p>
          <a:p>
            <a:pPr lvl="1">
              <a:lnSpc>
                <a:spcPct val="80000"/>
              </a:lnSpc>
              <a:buClr>
                <a:srgbClr val="FF0000"/>
              </a:buClr>
            </a:pPr>
            <a:r>
              <a:rPr lang="en-US" dirty="0"/>
              <a:t>Power cable disconnect</a:t>
            </a:r>
          </a:p>
          <a:p>
            <a:pPr lvl="1">
              <a:lnSpc>
                <a:spcPct val="80000"/>
              </a:lnSpc>
              <a:buClr>
                <a:srgbClr val="FF0000"/>
              </a:buClr>
            </a:pPr>
            <a:r>
              <a:rPr lang="en-US" dirty="0"/>
              <a:t>Machined for metal to metal contact to pump tube</a:t>
            </a:r>
          </a:p>
          <a:p>
            <a:pPr lvl="1">
              <a:lnSpc>
                <a:spcPct val="80000"/>
              </a:lnSpc>
              <a:buClr>
                <a:srgbClr val="FF0000"/>
              </a:buClr>
            </a:pPr>
            <a:r>
              <a:rPr lang="en-US" dirty="0"/>
              <a:t>4 pump guides help “self center” the pump in the pump tube as the pump is installed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61858" name="Picture 2" descr="D:\SDrive\PHOTOGRAPHS\++ PHOTOS to File\Photos\UFV-260\UFV-260 with PP-260SC pump being installed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000"/>
          <a:stretch/>
        </p:blipFill>
        <p:spPr bwMode="auto">
          <a:xfrm>
            <a:off x="1790700" y="-76200"/>
            <a:ext cx="5715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537602" name="Text Box 4"/>
          <p:cNvSpPr txBox="1">
            <a:spLocks noChangeArrowheads="1"/>
          </p:cNvSpPr>
          <p:nvPr/>
        </p:nvSpPr>
        <p:spPr bwMode="auto">
          <a:xfrm>
            <a:off x="685800" y="381000"/>
            <a:ext cx="27432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Pump Discharge</a:t>
            </a:r>
          </a:p>
        </p:txBody>
      </p:sp>
      <p:sp>
        <p:nvSpPr>
          <p:cNvPr id="537603" name="Text Box 6"/>
          <p:cNvSpPr txBox="1">
            <a:spLocks noChangeArrowheads="1"/>
          </p:cNvSpPr>
          <p:nvPr/>
        </p:nvSpPr>
        <p:spPr bwMode="auto">
          <a:xfrm>
            <a:off x="419100" y="3276600"/>
            <a:ext cx="2743200" cy="830997"/>
          </a:xfrm>
          <a:prstGeom prst="rect">
            <a:avLst/>
          </a:prstGeom>
          <a:noFill/>
          <a:ln w="9525">
            <a:noFill/>
            <a:miter lim="800000"/>
            <a:headEnd/>
            <a:tailEnd/>
          </a:ln>
        </p:spPr>
        <p:txBody>
          <a:bodyPr>
            <a:spAutoFit/>
          </a:bodyPr>
          <a:lstStyle/>
          <a:p>
            <a:pPr eaLnBrk="0" hangingPunct="0">
              <a:spcBef>
                <a:spcPct val="50000"/>
              </a:spcBef>
            </a:pPr>
            <a:r>
              <a:rPr lang="en-US" dirty="0">
                <a:solidFill>
                  <a:srgbClr val="FF0000"/>
                </a:solidFill>
              </a:rPr>
              <a:t>PSC-100P Power </a:t>
            </a:r>
            <a:br>
              <a:rPr lang="en-US" dirty="0">
                <a:solidFill>
                  <a:srgbClr val="FF0000"/>
                </a:solidFill>
              </a:rPr>
            </a:br>
            <a:r>
              <a:rPr lang="en-US" dirty="0">
                <a:solidFill>
                  <a:srgbClr val="FF0000"/>
                </a:solidFill>
              </a:rPr>
              <a:t>Cable Installed</a:t>
            </a:r>
          </a:p>
        </p:txBody>
      </p:sp>
      <p:sp>
        <p:nvSpPr>
          <p:cNvPr id="537604" name="Line 7"/>
          <p:cNvSpPr>
            <a:spLocks noChangeShapeType="1"/>
          </p:cNvSpPr>
          <p:nvPr/>
        </p:nvSpPr>
        <p:spPr bwMode="auto">
          <a:xfrm>
            <a:off x="2819400" y="685800"/>
            <a:ext cx="2209800" cy="1066800"/>
          </a:xfrm>
          <a:prstGeom prst="line">
            <a:avLst/>
          </a:prstGeom>
          <a:noFill/>
          <a:ln w="25400">
            <a:solidFill>
              <a:srgbClr val="FF0000"/>
            </a:solidFill>
            <a:round/>
            <a:headEnd/>
            <a:tailEnd type="triangle" w="lg" len="med"/>
          </a:ln>
        </p:spPr>
        <p:txBody>
          <a:bodyPr/>
          <a:lstStyle/>
          <a:p>
            <a:endParaRPr lang="en-US"/>
          </a:p>
        </p:txBody>
      </p:sp>
      <p:sp>
        <p:nvSpPr>
          <p:cNvPr id="537605" name="Line 8"/>
          <p:cNvSpPr>
            <a:spLocks noChangeShapeType="1"/>
          </p:cNvSpPr>
          <p:nvPr/>
        </p:nvSpPr>
        <p:spPr bwMode="auto">
          <a:xfrm flipH="1">
            <a:off x="6781800" y="2590800"/>
            <a:ext cx="990600" cy="990600"/>
          </a:xfrm>
          <a:prstGeom prst="line">
            <a:avLst/>
          </a:prstGeom>
          <a:noFill/>
          <a:ln w="25400">
            <a:solidFill>
              <a:srgbClr val="FF0000"/>
            </a:solidFill>
            <a:round/>
            <a:headEnd/>
            <a:tailEnd type="triangle" w="lg" len="med"/>
          </a:ln>
        </p:spPr>
        <p:txBody>
          <a:bodyPr/>
          <a:lstStyle/>
          <a:p>
            <a:endParaRPr lang="en-US"/>
          </a:p>
        </p:txBody>
      </p:sp>
      <p:sp>
        <p:nvSpPr>
          <p:cNvPr id="537606" name="Line 9"/>
          <p:cNvSpPr>
            <a:spLocks noChangeShapeType="1"/>
          </p:cNvSpPr>
          <p:nvPr/>
        </p:nvSpPr>
        <p:spPr bwMode="auto">
          <a:xfrm flipV="1">
            <a:off x="2438400" y="3810000"/>
            <a:ext cx="2057400" cy="0"/>
          </a:xfrm>
          <a:prstGeom prst="line">
            <a:avLst/>
          </a:prstGeom>
          <a:noFill/>
          <a:ln w="25400">
            <a:solidFill>
              <a:srgbClr val="FF0000"/>
            </a:solidFill>
            <a:round/>
            <a:headEnd/>
            <a:tailEnd type="triangle" w="lg" len="med"/>
          </a:ln>
        </p:spPr>
        <p:txBody>
          <a:bodyPr/>
          <a:lstStyle/>
          <a:p>
            <a:endParaRPr lang="en-US"/>
          </a:p>
        </p:txBody>
      </p:sp>
      <p:sp>
        <p:nvSpPr>
          <p:cNvPr id="537607" name="Text Box 5"/>
          <p:cNvSpPr txBox="1">
            <a:spLocks noChangeArrowheads="1"/>
          </p:cNvSpPr>
          <p:nvPr/>
        </p:nvSpPr>
        <p:spPr bwMode="auto">
          <a:xfrm>
            <a:off x="6366510" y="2095500"/>
            <a:ext cx="2743200" cy="457200"/>
          </a:xfrm>
          <a:prstGeom prst="rect">
            <a:avLst/>
          </a:prstGeom>
          <a:noFill/>
          <a:ln w="9525">
            <a:noFill/>
            <a:miter lim="800000"/>
            <a:headEnd/>
            <a:tailEnd/>
          </a:ln>
        </p:spPr>
        <p:txBody>
          <a:bodyPr>
            <a:spAutoFit/>
          </a:bodyPr>
          <a:lstStyle/>
          <a:p>
            <a:pPr eaLnBrk="0" hangingPunct="0">
              <a:spcBef>
                <a:spcPct val="50000"/>
              </a:spcBef>
            </a:pPr>
            <a:r>
              <a:rPr lang="en-US" dirty="0">
                <a:solidFill>
                  <a:srgbClr val="FF0000"/>
                </a:solidFill>
              </a:rPr>
              <a:t>Flow Meter Installed</a:t>
            </a:r>
          </a:p>
        </p:txBody>
      </p:sp>
      <p:sp>
        <p:nvSpPr>
          <p:cNvPr id="537608" name="Text Box 11"/>
          <p:cNvSpPr txBox="1">
            <a:spLocks noChangeArrowheads="1"/>
          </p:cNvSpPr>
          <p:nvPr/>
        </p:nvSpPr>
        <p:spPr bwMode="auto">
          <a:xfrm>
            <a:off x="685800" y="1905000"/>
            <a:ext cx="2743200" cy="1187450"/>
          </a:xfrm>
          <a:prstGeom prst="rect">
            <a:avLst/>
          </a:prstGeom>
          <a:noFill/>
          <a:ln w="9525">
            <a:noFill/>
            <a:miter lim="800000"/>
            <a:headEnd/>
            <a:tailEnd/>
          </a:ln>
        </p:spPr>
        <p:txBody>
          <a:bodyPr>
            <a:spAutoFit/>
          </a:bodyPr>
          <a:lstStyle/>
          <a:p>
            <a:pPr eaLnBrk="0" hangingPunct="0">
              <a:spcBef>
                <a:spcPct val="50000"/>
              </a:spcBef>
            </a:pPr>
            <a:r>
              <a:rPr lang="en-US">
                <a:solidFill>
                  <a:srgbClr val="FF0000"/>
                </a:solidFill>
              </a:rPr>
              <a:t>Zip Tie to provide vertical support power cable</a:t>
            </a:r>
          </a:p>
        </p:txBody>
      </p:sp>
      <p:sp>
        <p:nvSpPr>
          <p:cNvPr id="537609" name="Line 12"/>
          <p:cNvSpPr>
            <a:spLocks noChangeShapeType="1"/>
          </p:cNvSpPr>
          <p:nvPr/>
        </p:nvSpPr>
        <p:spPr bwMode="auto">
          <a:xfrm>
            <a:off x="3124200" y="2209800"/>
            <a:ext cx="1524000" cy="533400"/>
          </a:xfrm>
          <a:prstGeom prst="line">
            <a:avLst/>
          </a:prstGeom>
          <a:noFill/>
          <a:ln w="25400">
            <a:solidFill>
              <a:srgbClr val="FF0000"/>
            </a:solidFill>
            <a:round/>
            <a:headEnd/>
            <a:tailEnd type="triangle" w="lg" len="med"/>
          </a:ln>
        </p:spPr>
        <p:txBody>
          <a:bodyPr/>
          <a:lstStyle/>
          <a:p>
            <a:endParaRPr lang="en-US"/>
          </a:p>
        </p:txBody>
      </p:sp>
      <p:sp>
        <p:nvSpPr>
          <p:cNvPr id="537615" name="Text Box 6"/>
          <p:cNvSpPr txBox="1">
            <a:spLocks noChangeArrowheads="1"/>
          </p:cNvSpPr>
          <p:nvPr/>
        </p:nvSpPr>
        <p:spPr bwMode="auto">
          <a:xfrm>
            <a:off x="685800" y="4876800"/>
            <a:ext cx="2743200" cy="1552575"/>
          </a:xfrm>
          <a:prstGeom prst="rect">
            <a:avLst/>
          </a:prstGeom>
          <a:noFill/>
          <a:ln w="9525">
            <a:noFill/>
            <a:miter lim="800000"/>
            <a:headEnd/>
            <a:tailEnd/>
          </a:ln>
        </p:spPr>
        <p:txBody>
          <a:bodyPr>
            <a:spAutoFit/>
          </a:bodyPr>
          <a:lstStyle/>
          <a:p>
            <a:pPr eaLnBrk="0" hangingPunct="0">
              <a:spcBef>
                <a:spcPct val="50000"/>
              </a:spcBef>
            </a:pPr>
            <a:r>
              <a:rPr lang="en-US" dirty="0">
                <a:solidFill>
                  <a:srgbClr val="FF0000"/>
                </a:solidFill>
              </a:rPr>
              <a:t>All pump SC connectors are now Stainless Steel (since Jan 2009)</a:t>
            </a:r>
          </a:p>
        </p:txBody>
      </p:sp>
      <p:sp>
        <p:nvSpPr>
          <p:cNvPr id="537616" name="Line 9"/>
          <p:cNvSpPr>
            <a:spLocks noChangeShapeType="1"/>
          </p:cNvSpPr>
          <p:nvPr/>
        </p:nvSpPr>
        <p:spPr bwMode="auto">
          <a:xfrm flipV="1">
            <a:off x="2895600" y="5486400"/>
            <a:ext cx="1447800" cy="381000"/>
          </a:xfrm>
          <a:prstGeom prst="line">
            <a:avLst/>
          </a:prstGeom>
          <a:noFill/>
          <a:ln w="25400">
            <a:solidFill>
              <a:srgbClr val="FF0000"/>
            </a:solidFill>
            <a:round/>
            <a:headEnd/>
            <a:tailEnd type="triangle" w="lg" len="med"/>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9649" name="Picture 11" descr="PP-260 cut away view"/>
          <p:cNvPicPr>
            <a:picLocks noChangeAspect="1" noChangeArrowheads="1"/>
          </p:cNvPicPr>
          <p:nvPr/>
        </p:nvPicPr>
        <p:blipFill>
          <a:blip r:embed="rId3"/>
          <a:srcRect/>
          <a:stretch>
            <a:fillRect/>
          </a:stretch>
        </p:blipFill>
        <p:spPr bwMode="auto">
          <a:xfrm>
            <a:off x="0" y="0"/>
            <a:ext cx="2039938" cy="6858000"/>
          </a:xfrm>
          <a:prstGeom prst="rect">
            <a:avLst/>
          </a:prstGeom>
          <a:noFill/>
          <a:ln w="9525">
            <a:solidFill>
              <a:srgbClr val="000000"/>
            </a:solidFill>
            <a:miter lim="800000"/>
            <a:headEnd/>
            <a:tailEnd/>
          </a:ln>
        </p:spPr>
      </p:pic>
      <p:sp>
        <p:nvSpPr>
          <p:cNvPr id="539650" name="Text Box 4"/>
          <p:cNvSpPr txBox="1">
            <a:spLocks noChangeArrowheads="1"/>
          </p:cNvSpPr>
          <p:nvPr/>
        </p:nvSpPr>
        <p:spPr bwMode="auto">
          <a:xfrm>
            <a:off x="3810000" y="4876800"/>
            <a:ext cx="4114800" cy="457200"/>
          </a:xfrm>
          <a:prstGeom prst="rect">
            <a:avLst/>
          </a:prstGeom>
          <a:noFill/>
          <a:ln w="9525">
            <a:noFill/>
            <a:miter lim="800000"/>
            <a:headEnd/>
            <a:tailEnd/>
          </a:ln>
        </p:spPr>
        <p:txBody>
          <a:bodyPr>
            <a:spAutoFit/>
          </a:bodyPr>
          <a:lstStyle/>
          <a:p>
            <a:pPr eaLnBrk="0" hangingPunct="0">
              <a:spcBef>
                <a:spcPct val="50000"/>
              </a:spcBef>
            </a:pPr>
            <a:r>
              <a:rPr lang="en-US"/>
              <a:t>Suction Strainer</a:t>
            </a:r>
          </a:p>
        </p:txBody>
      </p:sp>
      <p:sp>
        <p:nvSpPr>
          <p:cNvPr id="539651" name="Line 6"/>
          <p:cNvSpPr>
            <a:spLocks noChangeShapeType="1"/>
          </p:cNvSpPr>
          <p:nvPr/>
        </p:nvSpPr>
        <p:spPr bwMode="auto">
          <a:xfrm flipH="1">
            <a:off x="1524000" y="5105400"/>
            <a:ext cx="2286000" cy="304800"/>
          </a:xfrm>
          <a:prstGeom prst="line">
            <a:avLst/>
          </a:prstGeom>
          <a:noFill/>
          <a:ln w="25400">
            <a:solidFill>
              <a:srgbClr val="FF0000"/>
            </a:solidFill>
            <a:round/>
            <a:headEnd/>
            <a:tailEnd type="triangle" w="lg" len="med"/>
          </a:ln>
        </p:spPr>
        <p:txBody>
          <a:bodyPr/>
          <a:lstStyle/>
          <a:p>
            <a:endParaRPr lang="en-US"/>
          </a:p>
        </p:txBody>
      </p:sp>
      <p:sp>
        <p:nvSpPr>
          <p:cNvPr id="539652" name="Text Box 12"/>
          <p:cNvSpPr txBox="1">
            <a:spLocks noChangeArrowheads="1"/>
          </p:cNvSpPr>
          <p:nvPr/>
        </p:nvSpPr>
        <p:spPr bwMode="auto">
          <a:xfrm>
            <a:off x="3886200" y="3733800"/>
            <a:ext cx="4114800" cy="457200"/>
          </a:xfrm>
          <a:prstGeom prst="rect">
            <a:avLst/>
          </a:prstGeom>
          <a:noFill/>
          <a:ln w="9525">
            <a:noFill/>
            <a:miter lim="800000"/>
            <a:headEnd/>
            <a:tailEnd/>
          </a:ln>
        </p:spPr>
        <p:txBody>
          <a:bodyPr>
            <a:spAutoFit/>
          </a:bodyPr>
          <a:lstStyle/>
          <a:p>
            <a:pPr eaLnBrk="0" hangingPunct="0">
              <a:spcBef>
                <a:spcPct val="50000"/>
              </a:spcBef>
            </a:pPr>
            <a:r>
              <a:rPr lang="en-US"/>
              <a:t>1</a:t>
            </a:r>
            <a:r>
              <a:rPr lang="en-US" baseline="30000"/>
              <a:t>st</a:t>
            </a:r>
            <a:r>
              <a:rPr lang="en-US"/>
              <a:t> stage impellor</a:t>
            </a:r>
          </a:p>
        </p:txBody>
      </p:sp>
      <p:sp>
        <p:nvSpPr>
          <p:cNvPr id="539653" name="Line 13"/>
          <p:cNvSpPr>
            <a:spLocks noChangeShapeType="1"/>
          </p:cNvSpPr>
          <p:nvPr/>
        </p:nvSpPr>
        <p:spPr bwMode="auto">
          <a:xfrm flipH="1">
            <a:off x="1600200" y="3962400"/>
            <a:ext cx="2286000" cy="304800"/>
          </a:xfrm>
          <a:prstGeom prst="line">
            <a:avLst/>
          </a:prstGeom>
          <a:noFill/>
          <a:ln w="25400">
            <a:solidFill>
              <a:srgbClr val="FF0000"/>
            </a:solidFill>
            <a:round/>
            <a:headEnd/>
            <a:tailEnd type="triangle" w="lg" len="med"/>
          </a:ln>
        </p:spPr>
        <p:txBody>
          <a:bodyPr/>
          <a:lstStyle/>
          <a:p>
            <a:endParaRPr lang="en-US"/>
          </a:p>
        </p:txBody>
      </p:sp>
      <p:sp>
        <p:nvSpPr>
          <p:cNvPr id="539654" name="Text Box 14"/>
          <p:cNvSpPr txBox="1">
            <a:spLocks noChangeArrowheads="1"/>
          </p:cNvSpPr>
          <p:nvPr/>
        </p:nvSpPr>
        <p:spPr bwMode="auto">
          <a:xfrm>
            <a:off x="3810000" y="3124200"/>
            <a:ext cx="4114800" cy="457200"/>
          </a:xfrm>
          <a:prstGeom prst="rect">
            <a:avLst/>
          </a:prstGeom>
          <a:noFill/>
          <a:ln w="9525">
            <a:noFill/>
            <a:miter lim="800000"/>
            <a:headEnd/>
            <a:tailEnd/>
          </a:ln>
        </p:spPr>
        <p:txBody>
          <a:bodyPr>
            <a:spAutoFit/>
          </a:bodyPr>
          <a:lstStyle/>
          <a:p>
            <a:pPr eaLnBrk="0" hangingPunct="0">
              <a:spcBef>
                <a:spcPct val="50000"/>
              </a:spcBef>
            </a:pPr>
            <a:r>
              <a:rPr lang="en-US"/>
              <a:t>Upthrust bearing</a:t>
            </a:r>
          </a:p>
        </p:txBody>
      </p:sp>
      <p:sp>
        <p:nvSpPr>
          <p:cNvPr id="539655" name="Line 15"/>
          <p:cNvSpPr>
            <a:spLocks noChangeShapeType="1"/>
          </p:cNvSpPr>
          <p:nvPr/>
        </p:nvSpPr>
        <p:spPr bwMode="auto">
          <a:xfrm flipH="1">
            <a:off x="1295400" y="3352800"/>
            <a:ext cx="2514600" cy="533400"/>
          </a:xfrm>
          <a:prstGeom prst="line">
            <a:avLst/>
          </a:prstGeom>
          <a:noFill/>
          <a:ln w="25400">
            <a:solidFill>
              <a:srgbClr val="FF0000"/>
            </a:solidFill>
            <a:round/>
            <a:headEnd/>
            <a:tailEnd type="triangle" w="lg" len="med"/>
          </a:ln>
        </p:spPr>
        <p:txBody>
          <a:bodyPr/>
          <a:lstStyle/>
          <a:p>
            <a:endParaRPr lang="en-US"/>
          </a:p>
        </p:txBody>
      </p:sp>
      <p:sp>
        <p:nvSpPr>
          <p:cNvPr id="539656" name="Text Box 18"/>
          <p:cNvSpPr txBox="1">
            <a:spLocks noChangeArrowheads="1"/>
          </p:cNvSpPr>
          <p:nvPr/>
        </p:nvSpPr>
        <p:spPr bwMode="auto">
          <a:xfrm>
            <a:off x="3810000" y="1676400"/>
            <a:ext cx="5334000" cy="1187450"/>
          </a:xfrm>
          <a:prstGeom prst="rect">
            <a:avLst/>
          </a:prstGeom>
          <a:noFill/>
          <a:ln w="9525">
            <a:noFill/>
            <a:miter lim="800000"/>
            <a:headEnd/>
            <a:tailEnd/>
          </a:ln>
        </p:spPr>
        <p:txBody>
          <a:bodyPr>
            <a:spAutoFit/>
          </a:bodyPr>
          <a:lstStyle/>
          <a:p>
            <a:pPr eaLnBrk="0" hangingPunct="0">
              <a:spcBef>
                <a:spcPct val="50000"/>
              </a:spcBef>
            </a:pPr>
            <a:r>
              <a:rPr lang="en-US"/>
              <a:t>NOTE:  The 2nd stage impellor is NOT installed on the PP-260SCpumps (but the 2nd stage volute is in place)</a:t>
            </a:r>
          </a:p>
        </p:txBody>
      </p:sp>
      <p:sp>
        <p:nvSpPr>
          <p:cNvPr id="539657" name="Line 19"/>
          <p:cNvSpPr>
            <a:spLocks noChangeShapeType="1"/>
          </p:cNvSpPr>
          <p:nvPr/>
        </p:nvSpPr>
        <p:spPr bwMode="auto">
          <a:xfrm flipH="1">
            <a:off x="1524000" y="2438400"/>
            <a:ext cx="2286000" cy="304800"/>
          </a:xfrm>
          <a:prstGeom prst="line">
            <a:avLst/>
          </a:prstGeom>
          <a:noFill/>
          <a:ln w="25400">
            <a:solidFill>
              <a:srgbClr val="FF0000"/>
            </a:solidFill>
            <a:round/>
            <a:headEnd/>
            <a:tailEnd type="triangle" w="lg" len="med"/>
          </a:ln>
        </p:spPr>
        <p:txBody>
          <a:bodyPr/>
          <a:lstStyle/>
          <a:p>
            <a:endParaRPr lang="en-US"/>
          </a:p>
        </p:txBody>
      </p:sp>
      <p:sp>
        <p:nvSpPr>
          <p:cNvPr id="539658" name="Text Box 22"/>
          <p:cNvSpPr txBox="1">
            <a:spLocks noChangeArrowheads="1"/>
          </p:cNvSpPr>
          <p:nvPr/>
        </p:nvSpPr>
        <p:spPr bwMode="auto">
          <a:xfrm>
            <a:off x="3810000" y="1066800"/>
            <a:ext cx="4114800" cy="457200"/>
          </a:xfrm>
          <a:prstGeom prst="rect">
            <a:avLst/>
          </a:prstGeom>
          <a:noFill/>
          <a:ln w="9525">
            <a:noFill/>
            <a:miter lim="800000"/>
            <a:headEnd/>
            <a:tailEnd/>
          </a:ln>
        </p:spPr>
        <p:txBody>
          <a:bodyPr>
            <a:spAutoFit/>
          </a:bodyPr>
          <a:lstStyle/>
          <a:p>
            <a:pPr eaLnBrk="0" hangingPunct="0">
              <a:spcBef>
                <a:spcPct val="50000"/>
              </a:spcBef>
            </a:pPr>
            <a:r>
              <a:rPr lang="en-US"/>
              <a:t>Upper radial &amp; thrust bearings</a:t>
            </a:r>
          </a:p>
        </p:txBody>
      </p:sp>
      <p:sp>
        <p:nvSpPr>
          <p:cNvPr id="539659" name="Line 23"/>
          <p:cNvSpPr>
            <a:spLocks noChangeShapeType="1"/>
          </p:cNvSpPr>
          <p:nvPr/>
        </p:nvSpPr>
        <p:spPr bwMode="auto">
          <a:xfrm flipH="1">
            <a:off x="1066800" y="1295400"/>
            <a:ext cx="2743200" cy="533400"/>
          </a:xfrm>
          <a:prstGeom prst="line">
            <a:avLst/>
          </a:prstGeom>
          <a:noFill/>
          <a:ln w="25400">
            <a:solidFill>
              <a:srgbClr val="FF0000"/>
            </a:solidFill>
            <a:round/>
            <a:headEnd/>
            <a:tailEnd type="triangle" w="lg" len="med"/>
          </a:ln>
        </p:spPr>
        <p:txBody>
          <a:bodyPr/>
          <a:lstStyle/>
          <a:p>
            <a:endParaRPr lang="en-US"/>
          </a:p>
        </p:txBody>
      </p:sp>
      <p:sp>
        <p:nvSpPr>
          <p:cNvPr id="539660" name="Text Box 24"/>
          <p:cNvSpPr txBox="1">
            <a:spLocks noChangeArrowheads="1"/>
          </p:cNvSpPr>
          <p:nvPr/>
        </p:nvSpPr>
        <p:spPr bwMode="auto">
          <a:xfrm>
            <a:off x="3810000" y="457200"/>
            <a:ext cx="5334000" cy="457200"/>
          </a:xfrm>
          <a:prstGeom prst="rect">
            <a:avLst/>
          </a:prstGeom>
          <a:noFill/>
          <a:ln w="9525">
            <a:noFill/>
            <a:miter lim="800000"/>
            <a:headEnd/>
            <a:tailEnd/>
          </a:ln>
        </p:spPr>
        <p:txBody>
          <a:bodyPr>
            <a:spAutoFit/>
          </a:bodyPr>
          <a:lstStyle/>
          <a:p>
            <a:pPr eaLnBrk="0" hangingPunct="0">
              <a:spcBef>
                <a:spcPct val="50000"/>
              </a:spcBef>
            </a:pPr>
            <a:r>
              <a:rPr lang="en-US"/>
              <a:t>Check valve w/1” hole drilled in it.</a:t>
            </a:r>
          </a:p>
        </p:txBody>
      </p:sp>
      <p:sp>
        <p:nvSpPr>
          <p:cNvPr id="539661" name="Line 25"/>
          <p:cNvSpPr>
            <a:spLocks noChangeShapeType="1"/>
          </p:cNvSpPr>
          <p:nvPr/>
        </p:nvSpPr>
        <p:spPr bwMode="auto">
          <a:xfrm flipH="1">
            <a:off x="1295400" y="685800"/>
            <a:ext cx="2514600" cy="762000"/>
          </a:xfrm>
          <a:prstGeom prst="line">
            <a:avLst/>
          </a:prstGeom>
          <a:noFill/>
          <a:ln w="25400">
            <a:solidFill>
              <a:srgbClr val="FF0000"/>
            </a:solidFill>
            <a:round/>
            <a:headEnd/>
            <a:tailEnd type="triangle" w="lg" len="med"/>
          </a:ln>
        </p:spPr>
        <p:txBody>
          <a:bodyPr/>
          <a:lstStyle/>
          <a:p>
            <a:endParaRPr lang="en-US"/>
          </a:p>
        </p:txBody>
      </p:sp>
      <p:sp>
        <p:nvSpPr>
          <p:cNvPr id="539662" name="Text Box 26"/>
          <p:cNvSpPr txBox="1">
            <a:spLocks noChangeArrowheads="1"/>
          </p:cNvSpPr>
          <p:nvPr/>
        </p:nvSpPr>
        <p:spPr bwMode="auto">
          <a:xfrm>
            <a:off x="3810000" y="76200"/>
            <a:ext cx="4724400" cy="457200"/>
          </a:xfrm>
          <a:prstGeom prst="rect">
            <a:avLst/>
          </a:prstGeom>
          <a:noFill/>
          <a:ln w="9525">
            <a:noFill/>
            <a:miter lim="800000"/>
            <a:headEnd/>
            <a:tailEnd/>
          </a:ln>
        </p:spPr>
        <p:txBody>
          <a:bodyPr>
            <a:spAutoFit/>
          </a:bodyPr>
          <a:lstStyle/>
          <a:p>
            <a:pPr eaLnBrk="0" hangingPunct="0">
              <a:spcBef>
                <a:spcPct val="50000"/>
              </a:spcBef>
            </a:pPr>
            <a:r>
              <a:rPr lang="en-US"/>
              <a:t>3” NPT Discharge to pump cover</a:t>
            </a:r>
          </a:p>
        </p:txBody>
      </p:sp>
      <p:sp>
        <p:nvSpPr>
          <p:cNvPr id="539663" name="Line 27"/>
          <p:cNvSpPr>
            <a:spLocks noChangeShapeType="1"/>
          </p:cNvSpPr>
          <p:nvPr/>
        </p:nvSpPr>
        <p:spPr bwMode="auto">
          <a:xfrm flipH="1">
            <a:off x="1143000" y="304800"/>
            <a:ext cx="2667000" cy="76200"/>
          </a:xfrm>
          <a:prstGeom prst="line">
            <a:avLst/>
          </a:prstGeom>
          <a:noFill/>
          <a:ln w="25400">
            <a:solidFill>
              <a:srgbClr val="FF0000"/>
            </a:solidFill>
            <a:round/>
            <a:headEnd/>
            <a:tailEnd type="triangle" w="lg" len="med"/>
          </a:ln>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8572" name="Rectangle 12"/>
          <p:cNvSpPr>
            <a:spLocks noGrp="1" noChangeArrowheads="1"/>
          </p:cNvSpPr>
          <p:nvPr>
            <p:ph idx="1"/>
          </p:nvPr>
        </p:nvSpPr>
        <p:spPr>
          <a:xfrm>
            <a:off x="0" y="1447800"/>
            <a:ext cx="4267200" cy="4876800"/>
          </a:xfrm>
        </p:spPr>
        <p:txBody>
          <a:bodyPr/>
          <a:lstStyle/>
          <a:p>
            <a:pPr>
              <a:lnSpc>
                <a:spcPct val="90000"/>
              </a:lnSpc>
              <a:buClr>
                <a:srgbClr val="FF0000"/>
              </a:buClr>
            </a:pPr>
            <a:r>
              <a:rPr lang="en-US" dirty="0"/>
              <a:t>Seal Plug P/N SC-P</a:t>
            </a:r>
          </a:p>
          <a:p>
            <a:pPr marL="0" indent="0">
              <a:lnSpc>
                <a:spcPct val="90000"/>
              </a:lnSpc>
              <a:buClr>
                <a:srgbClr val="FF0000"/>
              </a:buClr>
              <a:buNone/>
            </a:pPr>
            <a:endParaRPr lang="en-US" dirty="0"/>
          </a:p>
          <a:p>
            <a:pPr>
              <a:lnSpc>
                <a:spcPct val="90000"/>
              </a:lnSpc>
              <a:buClr>
                <a:srgbClr val="FF0000"/>
              </a:buClr>
            </a:pPr>
            <a:r>
              <a:rPr lang="en-US" dirty="0"/>
              <a:t>Installed whenever  a power cord is removed from the pump</a:t>
            </a:r>
          </a:p>
          <a:p>
            <a:pPr>
              <a:lnSpc>
                <a:spcPct val="90000"/>
              </a:lnSpc>
              <a:buClr>
                <a:srgbClr val="FF0000"/>
              </a:buClr>
            </a:pPr>
            <a:endParaRPr lang="en-US" dirty="0"/>
          </a:p>
          <a:p>
            <a:pPr lvl="1">
              <a:lnSpc>
                <a:spcPct val="90000"/>
              </a:lnSpc>
              <a:buClr>
                <a:srgbClr val="FF0000"/>
              </a:buClr>
            </a:pPr>
            <a:r>
              <a:rPr lang="en-US" dirty="0"/>
              <a:t>Protects the threads of the sea con connector</a:t>
            </a:r>
          </a:p>
          <a:p>
            <a:pPr lvl="1">
              <a:lnSpc>
                <a:spcPct val="90000"/>
              </a:lnSpc>
              <a:buClr>
                <a:srgbClr val="FF0000"/>
              </a:buClr>
            </a:pPr>
            <a:endParaRPr lang="en-US" dirty="0"/>
          </a:p>
          <a:p>
            <a:pPr lvl="1">
              <a:lnSpc>
                <a:spcPct val="90000"/>
              </a:lnSpc>
              <a:buClr>
                <a:srgbClr val="FF0000"/>
              </a:buClr>
            </a:pPr>
            <a:r>
              <a:rPr lang="en-US" dirty="0"/>
              <a:t>Prevents FME from entering the </a:t>
            </a:r>
            <a:r>
              <a:rPr lang="en-US" dirty="0" err="1"/>
              <a:t>seacon</a:t>
            </a:r>
            <a:r>
              <a:rPr lang="en-US" dirty="0"/>
              <a:t> connector</a:t>
            </a:r>
          </a:p>
        </p:txBody>
      </p:sp>
      <p:pic>
        <p:nvPicPr>
          <p:cNvPr id="760834" name="Picture 2" descr="D:\SDrive\PHOTOGRAPHS\++ PHOTOS to File\Photos\PSC-100x &amp; SC-P\103_02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447800"/>
            <a:ext cx="5181599" cy="388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228600" y="228600"/>
            <a:ext cx="8915400" cy="1447800"/>
          </a:xfrm>
        </p:spPr>
        <p:txBody>
          <a:bodyPr>
            <a:normAutofit/>
          </a:bodyPr>
          <a:lstStyle/>
          <a:p>
            <a:r>
              <a:rPr lang="en-US" sz="4500" dirty="0"/>
              <a:t>Detailed Description:</a:t>
            </a:r>
            <a:br>
              <a:rPr lang="en-US" sz="4500" dirty="0"/>
            </a:br>
            <a:r>
              <a:rPr lang="en-US" sz="4500" dirty="0"/>
              <a:t>	Pump Control Boxes</a:t>
            </a:r>
            <a:endParaRPr lang="en-US" sz="3200" dirty="0"/>
          </a:p>
        </p:txBody>
      </p:sp>
      <p:sp>
        <p:nvSpPr>
          <p:cNvPr id="309251" name="Rectangle 3"/>
          <p:cNvSpPr>
            <a:spLocks noGrp="1" noChangeArrowheads="1"/>
          </p:cNvSpPr>
          <p:nvPr>
            <p:ph idx="1"/>
          </p:nvPr>
        </p:nvSpPr>
        <p:spPr>
          <a:xfrm>
            <a:off x="609600" y="1676400"/>
            <a:ext cx="7924800" cy="5181600"/>
          </a:xfrm>
          <a:solidFill>
            <a:schemeClr val="bg1"/>
          </a:solidFill>
        </p:spPr>
        <p:txBody>
          <a:bodyPr>
            <a:normAutofit/>
          </a:bodyPr>
          <a:lstStyle/>
          <a:p>
            <a:pPr>
              <a:lnSpc>
                <a:spcPct val="80000"/>
              </a:lnSpc>
              <a:buClr>
                <a:srgbClr val="FF0000"/>
              </a:buClr>
              <a:buSzTx/>
            </a:pPr>
            <a:r>
              <a:rPr lang="en-US" sz="2800" dirty="0"/>
              <a:t>5 versions in the field</a:t>
            </a:r>
          </a:p>
          <a:p>
            <a:pPr lvl="1">
              <a:lnSpc>
                <a:spcPct val="80000"/>
              </a:lnSpc>
              <a:buClr>
                <a:srgbClr val="FF0000"/>
              </a:buClr>
              <a:buSzTx/>
            </a:pPr>
            <a:r>
              <a:rPr lang="en-US" sz="2600" dirty="0"/>
              <a:t>CB-260 (pre May 2005)</a:t>
            </a:r>
          </a:p>
          <a:p>
            <a:pPr marL="1143000" lvl="2" indent="-228600">
              <a:lnSpc>
                <a:spcPct val="80000"/>
              </a:lnSpc>
              <a:buClr>
                <a:srgbClr val="FF0000"/>
              </a:buClr>
              <a:buSzTx/>
            </a:pPr>
            <a:r>
              <a:rPr lang="en-US" dirty="0"/>
              <a:t>2 button Start/Stop Control Box, (3) K-50 Thermal Overload Heaters installed for overload protection, </a:t>
            </a:r>
            <a:r>
              <a:rPr lang="en-US" dirty="0" err="1"/>
              <a:t>Nema</a:t>
            </a:r>
            <a:r>
              <a:rPr lang="en-US" dirty="0"/>
              <a:t> 1 box</a:t>
            </a:r>
          </a:p>
          <a:p>
            <a:pPr lvl="1">
              <a:lnSpc>
                <a:spcPct val="80000"/>
              </a:lnSpc>
              <a:buClr>
                <a:srgbClr val="FF0000"/>
              </a:buClr>
            </a:pPr>
            <a:r>
              <a:rPr lang="en-US" dirty="0"/>
              <a:t>CB-260-4X (May 2005 – Aug 2009)</a:t>
            </a:r>
          </a:p>
          <a:p>
            <a:pPr marL="1143000" lvl="2" indent="-228600">
              <a:lnSpc>
                <a:spcPct val="80000"/>
              </a:lnSpc>
              <a:buClr>
                <a:srgbClr val="FF0000"/>
              </a:buClr>
            </a:pPr>
            <a:r>
              <a:rPr lang="en-US" dirty="0"/>
              <a:t> 2 button Start/Stop Control Box w/green run light, Adjustable overcurrent trip, </a:t>
            </a:r>
            <a:r>
              <a:rPr lang="en-US" dirty="0" err="1"/>
              <a:t>Nema</a:t>
            </a:r>
            <a:r>
              <a:rPr lang="en-US" dirty="0"/>
              <a:t> 4X fiberglass box</a:t>
            </a:r>
          </a:p>
          <a:p>
            <a:pPr lvl="1">
              <a:lnSpc>
                <a:spcPct val="80000"/>
              </a:lnSpc>
              <a:buClr>
                <a:srgbClr val="FF0000"/>
              </a:buClr>
            </a:pPr>
            <a:r>
              <a:rPr lang="en-US" dirty="0"/>
              <a:t>CB-PR-260-4X (Aug 2009 – Dec 2012)</a:t>
            </a:r>
          </a:p>
          <a:p>
            <a:pPr marL="1143000" lvl="2" indent="-228600">
              <a:lnSpc>
                <a:spcPct val="80000"/>
              </a:lnSpc>
              <a:buClr>
                <a:srgbClr val="FF0000"/>
              </a:buClr>
            </a:pPr>
            <a:r>
              <a:rPr lang="en-US" dirty="0"/>
              <a:t>Same as CB-260-4x, but can reverse pump motor phase</a:t>
            </a:r>
          </a:p>
          <a:p>
            <a:pPr lvl="1">
              <a:lnSpc>
                <a:spcPct val="80000"/>
              </a:lnSpc>
              <a:buClr>
                <a:srgbClr val="FF0000"/>
              </a:buClr>
            </a:pPr>
            <a:r>
              <a:rPr lang="en-US" dirty="0"/>
              <a:t>CB-PR-260-4XP (Dec 2012 – Feb 2017)</a:t>
            </a:r>
          </a:p>
          <a:p>
            <a:pPr marL="1143000" lvl="2" indent="-228600">
              <a:lnSpc>
                <a:spcPct val="80000"/>
              </a:lnSpc>
              <a:buClr>
                <a:srgbClr val="FF0000"/>
              </a:buClr>
            </a:pPr>
            <a:r>
              <a:rPr lang="en-US" dirty="0"/>
              <a:t>Same as CB-PR-260-4x, but has twist lock plugs for power cable and drop cable.</a:t>
            </a:r>
          </a:p>
          <a:p>
            <a:pPr lvl="1">
              <a:lnSpc>
                <a:spcPct val="80000"/>
              </a:lnSpc>
              <a:buClr>
                <a:srgbClr val="FF0000"/>
              </a:buClr>
            </a:pPr>
            <a:r>
              <a:rPr lang="en-US" dirty="0"/>
              <a:t>CB-260-FM (Feb 2017 - Pres.)</a:t>
            </a:r>
          </a:p>
          <a:p>
            <a:pPr marL="1257300" lvl="2" indent="-342900">
              <a:lnSpc>
                <a:spcPct val="80000"/>
              </a:lnSpc>
              <a:buClr>
                <a:srgbClr val="FF0000"/>
              </a:buClr>
            </a:pPr>
            <a:r>
              <a:rPr lang="en-US" dirty="0"/>
              <a:t>Same as CB-PR-260-4XP, but with integrated flow meter.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50" name="Rectangle 2"/>
          <p:cNvSpPr>
            <a:spLocks noGrp="1" noChangeArrowheads="1"/>
          </p:cNvSpPr>
          <p:nvPr>
            <p:ph type="title" idx="4294967295"/>
          </p:nvPr>
        </p:nvSpPr>
        <p:spPr>
          <a:xfrm>
            <a:off x="228600" y="228600"/>
            <a:ext cx="8915400" cy="1447800"/>
          </a:xfrm>
        </p:spPr>
        <p:txBody>
          <a:bodyPr>
            <a:normAutofit/>
          </a:bodyPr>
          <a:lstStyle/>
          <a:p>
            <a:pPr fontAlgn="auto">
              <a:spcAft>
                <a:spcPts val="0"/>
              </a:spcAft>
              <a:defRPr/>
            </a:pPr>
            <a:r>
              <a:rPr lang="en-US" dirty="0"/>
              <a:t>Detailed Description:</a:t>
            </a:r>
            <a:br>
              <a:rPr lang="en-US" dirty="0"/>
            </a:br>
            <a:r>
              <a:rPr lang="en-US" sz="3600" dirty="0"/>
              <a:t>Control Box – CB-***; Prior to May 2005</a:t>
            </a:r>
          </a:p>
        </p:txBody>
      </p:sp>
      <p:sp>
        <p:nvSpPr>
          <p:cNvPr id="309251" name="Rectangle 3"/>
          <p:cNvSpPr>
            <a:spLocks noGrp="1" noChangeArrowheads="1"/>
          </p:cNvSpPr>
          <p:nvPr>
            <p:ph idx="4294967295"/>
          </p:nvPr>
        </p:nvSpPr>
        <p:spPr>
          <a:xfrm>
            <a:off x="609600" y="1981200"/>
            <a:ext cx="4800600" cy="4267200"/>
          </a:xfrm>
        </p:spPr>
        <p:txBody>
          <a:bodyPr>
            <a:normAutofit lnSpcReduction="10000"/>
          </a:bodyPr>
          <a:lstStyle/>
          <a:p>
            <a:pPr marL="274320" indent="-274320" fontAlgn="auto">
              <a:lnSpc>
                <a:spcPct val="90000"/>
              </a:lnSpc>
              <a:spcAft>
                <a:spcPts val="0"/>
              </a:spcAft>
              <a:buClr>
                <a:srgbClr val="FF0000"/>
              </a:buClr>
              <a:buSzTx/>
              <a:buFont typeface="Wingdings 2"/>
              <a:buChar char=""/>
              <a:defRPr/>
            </a:pPr>
            <a:r>
              <a:rPr lang="en-US" sz="2800"/>
              <a:t>2 button Start/Stop Control Box</a:t>
            </a:r>
          </a:p>
          <a:p>
            <a:pPr marL="640080" lvl="1" indent="-246888" fontAlgn="auto">
              <a:lnSpc>
                <a:spcPct val="90000"/>
              </a:lnSpc>
              <a:spcAft>
                <a:spcPts val="0"/>
              </a:spcAft>
              <a:buClr>
                <a:srgbClr val="FF0000"/>
              </a:buClr>
              <a:buFont typeface="Wingdings 2"/>
              <a:buChar char=""/>
              <a:defRPr/>
            </a:pPr>
            <a:r>
              <a:rPr lang="en-US"/>
              <a:t>(3) K-50 Thermal Overload Heaters installed for overload protection</a:t>
            </a:r>
          </a:p>
          <a:p>
            <a:pPr marL="640080" lvl="1" indent="-246888" fontAlgn="auto">
              <a:lnSpc>
                <a:spcPct val="90000"/>
              </a:lnSpc>
              <a:spcAft>
                <a:spcPts val="0"/>
              </a:spcAft>
              <a:buClr>
                <a:srgbClr val="FF0000"/>
              </a:buClr>
              <a:buFont typeface="Wingdings 2"/>
              <a:buChar char=""/>
              <a:defRPr/>
            </a:pPr>
            <a:r>
              <a:rPr lang="en-US"/>
              <a:t>Must be connected to in plant power source </a:t>
            </a:r>
          </a:p>
          <a:p>
            <a:pPr marL="274320" indent="-274320" fontAlgn="auto">
              <a:lnSpc>
                <a:spcPct val="90000"/>
              </a:lnSpc>
              <a:spcAft>
                <a:spcPts val="0"/>
              </a:spcAft>
              <a:buClr>
                <a:srgbClr val="FF0000"/>
              </a:buClr>
              <a:buFont typeface="Wingdings 2"/>
              <a:buChar char=""/>
              <a:defRPr/>
            </a:pPr>
            <a:r>
              <a:rPr lang="en-US" sz="2800"/>
              <a:t>Control Box (CB-260) &amp; Flow Meter (FM-260) mounted on the  Control Panel (UT-10)</a:t>
            </a:r>
          </a:p>
        </p:txBody>
      </p:sp>
      <p:pic>
        <p:nvPicPr>
          <p:cNvPr id="746500" name="Picture 4" descr="UT-10 Control Panel"/>
          <p:cNvPicPr>
            <a:picLocks noChangeAspect="1" noChangeArrowheads="1"/>
          </p:cNvPicPr>
          <p:nvPr/>
        </p:nvPicPr>
        <p:blipFill>
          <a:blip r:embed="rId3"/>
          <a:srcRect/>
          <a:stretch>
            <a:fillRect/>
          </a:stretch>
        </p:blipFill>
        <p:spPr bwMode="auto">
          <a:xfrm>
            <a:off x="5640388" y="1752600"/>
            <a:ext cx="2882900" cy="50990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11" descr="100_3655"/>
          <p:cNvPicPr>
            <a:picLocks noChangeAspect="1" noChangeArrowheads="1"/>
          </p:cNvPicPr>
          <p:nvPr/>
        </p:nvPicPr>
        <p:blipFill>
          <a:blip r:embed="rId3"/>
          <a:srcRect/>
          <a:stretch>
            <a:fillRect/>
          </a:stretch>
        </p:blipFill>
        <p:spPr bwMode="auto">
          <a:xfrm>
            <a:off x="2287588" y="0"/>
            <a:ext cx="4570412" cy="6858000"/>
          </a:xfrm>
          <a:prstGeom prst="rect">
            <a:avLst/>
          </a:prstGeom>
          <a:noFill/>
          <a:ln w="9525">
            <a:noFill/>
            <a:miter lim="800000"/>
            <a:headEnd/>
            <a:tailEnd/>
          </a:ln>
        </p:spPr>
      </p:pic>
      <p:sp>
        <p:nvSpPr>
          <p:cNvPr id="545794" name="Line 13"/>
          <p:cNvSpPr>
            <a:spLocks noChangeShapeType="1"/>
          </p:cNvSpPr>
          <p:nvPr/>
        </p:nvSpPr>
        <p:spPr bwMode="auto">
          <a:xfrm flipH="1">
            <a:off x="4724400" y="2743200"/>
            <a:ext cx="2286000" cy="1066800"/>
          </a:xfrm>
          <a:prstGeom prst="line">
            <a:avLst/>
          </a:prstGeom>
          <a:noFill/>
          <a:ln w="25400">
            <a:solidFill>
              <a:srgbClr val="FF0000"/>
            </a:solidFill>
            <a:round/>
            <a:headEnd/>
            <a:tailEnd type="triangle" w="lg" len="med"/>
          </a:ln>
        </p:spPr>
        <p:txBody>
          <a:bodyPr/>
          <a:lstStyle/>
          <a:p>
            <a:endParaRPr lang="en-US"/>
          </a:p>
        </p:txBody>
      </p:sp>
      <p:sp>
        <p:nvSpPr>
          <p:cNvPr id="545795" name="Text Box 14"/>
          <p:cNvSpPr txBox="1">
            <a:spLocks noChangeArrowheads="1"/>
          </p:cNvSpPr>
          <p:nvPr/>
        </p:nvSpPr>
        <p:spPr bwMode="auto">
          <a:xfrm>
            <a:off x="6934200" y="2514600"/>
            <a:ext cx="2209800" cy="1552575"/>
          </a:xfrm>
          <a:prstGeom prst="rect">
            <a:avLst/>
          </a:prstGeom>
          <a:noFill/>
          <a:ln w="9525">
            <a:noFill/>
            <a:miter lim="800000"/>
            <a:headEnd/>
            <a:tailEnd/>
          </a:ln>
        </p:spPr>
        <p:txBody>
          <a:bodyPr>
            <a:spAutoFit/>
          </a:bodyPr>
          <a:lstStyle/>
          <a:p>
            <a:pPr eaLnBrk="0" hangingPunct="0">
              <a:spcBef>
                <a:spcPct val="50000"/>
              </a:spcBef>
            </a:pPr>
            <a:r>
              <a:rPr lang="en-US"/>
              <a:t>(3) K-50 </a:t>
            </a:r>
            <a:br>
              <a:rPr lang="en-US"/>
            </a:br>
            <a:r>
              <a:rPr lang="en-US"/>
              <a:t>Bi-Metallic</a:t>
            </a:r>
            <a:br>
              <a:rPr lang="en-US"/>
            </a:br>
            <a:r>
              <a:rPr lang="en-US"/>
              <a:t>Overload Heaters</a:t>
            </a:r>
          </a:p>
        </p:txBody>
      </p:sp>
      <p:sp>
        <p:nvSpPr>
          <p:cNvPr id="545796" name="Line 15"/>
          <p:cNvSpPr>
            <a:spLocks noChangeShapeType="1"/>
          </p:cNvSpPr>
          <p:nvPr/>
        </p:nvSpPr>
        <p:spPr bwMode="auto">
          <a:xfrm flipH="1">
            <a:off x="5181600" y="5334000"/>
            <a:ext cx="1752600" cy="228600"/>
          </a:xfrm>
          <a:prstGeom prst="line">
            <a:avLst/>
          </a:prstGeom>
          <a:noFill/>
          <a:ln w="25400">
            <a:solidFill>
              <a:srgbClr val="FF0000"/>
            </a:solidFill>
            <a:round/>
            <a:headEnd/>
            <a:tailEnd type="triangle" w="lg" len="med"/>
          </a:ln>
        </p:spPr>
        <p:txBody>
          <a:bodyPr/>
          <a:lstStyle/>
          <a:p>
            <a:endParaRPr lang="en-US"/>
          </a:p>
        </p:txBody>
      </p:sp>
      <p:sp>
        <p:nvSpPr>
          <p:cNvPr id="545797" name="Text Box 16"/>
          <p:cNvSpPr txBox="1">
            <a:spLocks noChangeArrowheads="1"/>
          </p:cNvSpPr>
          <p:nvPr/>
        </p:nvSpPr>
        <p:spPr bwMode="auto">
          <a:xfrm>
            <a:off x="6934200" y="5105400"/>
            <a:ext cx="2209800" cy="822325"/>
          </a:xfrm>
          <a:prstGeom prst="rect">
            <a:avLst/>
          </a:prstGeom>
          <a:noFill/>
          <a:ln w="9525">
            <a:noFill/>
            <a:miter lim="800000"/>
            <a:headEnd/>
            <a:tailEnd/>
          </a:ln>
        </p:spPr>
        <p:txBody>
          <a:bodyPr>
            <a:spAutoFit/>
          </a:bodyPr>
          <a:lstStyle/>
          <a:p>
            <a:pPr eaLnBrk="0" hangingPunct="0">
              <a:spcBef>
                <a:spcPct val="50000"/>
              </a:spcBef>
            </a:pPr>
            <a:r>
              <a:rPr lang="en-US"/>
              <a:t>PSC-100 Power Cord (to pump)</a:t>
            </a:r>
          </a:p>
        </p:txBody>
      </p:sp>
      <p:sp>
        <p:nvSpPr>
          <p:cNvPr id="545798" name="Line 17"/>
          <p:cNvSpPr>
            <a:spLocks noChangeShapeType="1"/>
          </p:cNvSpPr>
          <p:nvPr/>
        </p:nvSpPr>
        <p:spPr bwMode="auto">
          <a:xfrm>
            <a:off x="1447800" y="4572000"/>
            <a:ext cx="2438400" cy="304800"/>
          </a:xfrm>
          <a:prstGeom prst="line">
            <a:avLst/>
          </a:prstGeom>
          <a:noFill/>
          <a:ln w="25400">
            <a:solidFill>
              <a:srgbClr val="FF0000"/>
            </a:solidFill>
            <a:round/>
            <a:headEnd/>
            <a:tailEnd type="triangle" w="lg" len="med"/>
          </a:ln>
        </p:spPr>
        <p:txBody>
          <a:bodyPr/>
          <a:lstStyle/>
          <a:p>
            <a:endParaRPr lang="en-US"/>
          </a:p>
        </p:txBody>
      </p:sp>
      <p:sp>
        <p:nvSpPr>
          <p:cNvPr id="545799" name="Text Box 18"/>
          <p:cNvSpPr txBox="1">
            <a:spLocks noChangeArrowheads="1"/>
          </p:cNvSpPr>
          <p:nvPr/>
        </p:nvSpPr>
        <p:spPr bwMode="auto">
          <a:xfrm>
            <a:off x="76200" y="2971800"/>
            <a:ext cx="2209800" cy="1735138"/>
          </a:xfrm>
          <a:prstGeom prst="rect">
            <a:avLst/>
          </a:prstGeom>
          <a:noFill/>
          <a:ln w="9525">
            <a:noFill/>
            <a:miter lim="800000"/>
            <a:headEnd/>
            <a:tailEnd/>
          </a:ln>
        </p:spPr>
        <p:txBody>
          <a:bodyPr>
            <a:spAutoFit/>
          </a:bodyPr>
          <a:lstStyle/>
          <a:p>
            <a:pPr eaLnBrk="0" hangingPunct="0">
              <a:spcBef>
                <a:spcPct val="50000"/>
              </a:spcBef>
            </a:pPr>
            <a:r>
              <a:rPr lang="en-US"/>
              <a:t>From in plant power source</a:t>
            </a:r>
          </a:p>
          <a:p>
            <a:pPr eaLnBrk="0" hangingPunct="0">
              <a:spcBef>
                <a:spcPct val="50000"/>
              </a:spcBef>
            </a:pPr>
            <a:r>
              <a:rPr lang="en-US"/>
              <a:t>(pigtail not included)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MS - 109 Rev 0 (typical TNC control Box).pdf - Adobe Acrobat"/>
          <p:cNvPicPr>
            <a:picLocks noChangeAspect="1"/>
          </p:cNvPicPr>
          <p:nvPr/>
        </p:nvPicPr>
        <p:blipFill rotWithShape="1">
          <a:blip r:embed="rId3">
            <a:extLst>
              <a:ext uri="{28A0092B-C50C-407E-A947-70E740481C1C}">
                <a14:useLocalDpi xmlns:a14="http://schemas.microsoft.com/office/drawing/2010/main" val="0"/>
              </a:ext>
            </a:extLst>
          </a:blip>
          <a:srcRect l="21207" t="26135" r="17931" b="2428"/>
          <a:stretch/>
        </p:blipFill>
        <p:spPr>
          <a:xfrm>
            <a:off x="-20568" y="457200"/>
            <a:ext cx="9164568" cy="5867401"/>
          </a:xfrm>
          <a:prstGeom prst="rect">
            <a:avLst/>
          </a:prstGeom>
        </p:spPr>
      </p:pic>
    </p:spTree>
    <p:extLst>
      <p:ext uri="{BB962C8B-B14F-4D97-AF65-F5344CB8AC3E}">
        <p14:creationId xmlns:p14="http://schemas.microsoft.com/office/powerpoint/2010/main" val="441339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228600" y="228600"/>
            <a:ext cx="7772400" cy="1447800"/>
          </a:xfrm>
        </p:spPr>
        <p:txBody>
          <a:bodyPr>
            <a:normAutofit fontScale="90000"/>
          </a:bodyPr>
          <a:lstStyle/>
          <a:p>
            <a:pPr fontAlgn="auto">
              <a:spcAft>
                <a:spcPts val="0"/>
              </a:spcAft>
              <a:defRPr/>
            </a:pPr>
            <a:r>
              <a:rPr lang="en-US"/>
              <a:t>Detailed Description:</a:t>
            </a:r>
            <a:br>
              <a:rPr lang="en-US"/>
            </a:br>
            <a:r>
              <a:rPr lang="en-US"/>
              <a:t>	Power Cable (before 2001)</a:t>
            </a:r>
          </a:p>
        </p:txBody>
      </p:sp>
      <p:sp>
        <p:nvSpPr>
          <p:cNvPr id="572419" name="Rectangle 3"/>
          <p:cNvSpPr>
            <a:spLocks noGrp="1" noChangeArrowheads="1"/>
          </p:cNvSpPr>
          <p:nvPr>
            <p:ph idx="1"/>
          </p:nvPr>
        </p:nvSpPr>
        <p:spPr>
          <a:xfrm>
            <a:off x="533400" y="1981200"/>
            <a:ext cx="5181600" cy="4267200"/>
          </a:xfrm>
        </p:spPr>
        <p:txBody>
          <a:bodyPr/>
          <a:lstStyle/>
          <a:p>
            <a:pPr>
              <a:buClr>
                <a:srgbClr val="FF0000"/>
              </a:buClr>
              <a:buSzTx/>
            </a:pPr>
            <a:r>
              <a:rPr lang="en-US"/>
              <a:t>PCX-100 Power Cable</a:t>
            </a:r>
          </a:p>
          <a:p>
            <a:pPr lvl="1">
              <a:buClr>
                <a:srgbClr val="FF0000"/>
              </a:buClr>
            </a:pPr>
            <a:r>
              <a:rPr lang="en-US"/>
              <a:t>100ft 12ga “flat yellow” ribbon cable</a:t>
            </a:r>
          </a:p>
          <a:p>
            <a:pPr lvl="1">
              <a:buClr>
                <a:srgbClr val="FF0000"/>
              </a:buClr>
            </a:pPr>
            <a:r>
              <a:rPr lang="en-US"/>
              <a:t>Pump power cord connector was discontinued in 2001</a:t>
            </a:r>
          </a:p>
          <a:p>
            <a:pPr lvl="1">
              <a:buClr>
                <a:srgbClr val="FF0000"/>
              </a:buClr>
            </a:pPr>
            <a:r>
              <a:rPr lang="en-US"/>
              <a:t>Uses 19mm wrench to install</a:t>
            </a:r>
          </a:p>
          <a:p>
            <a:pPr lvl="1">
              <a:buClr>
                <a:srgbClr val="FF0000"/>
              </a:buClr>
            </a:pPr>
            <a:r>
              <a:rPr lang="en-US"/>
              <a:t>Power cord itself was discontinued in mid 2009</a:t>
            </a:r>
          </a:p>
        </p:txBody>
      </p:sp>
      <p:pic>
        <p:nvPicPr>
          <p:cNvPr id="560131" name="Picture 5" descr="Old Franklin Disconnect for PP Pumps 3"/>
          <p:cNvPicPr>
            <a:picLocks noChangeAspect="1" noChangeArrowheads="1"/>
          </p:cNvPicPr>
          <p:nvPr/>
        </p:nvPicPr>
        <p:blipFill>
          <a:blip r:embed="rId3"/>
          <a:srcRect b="30638"/>
          <a:stretch>
            <a:fillRect/>
          </a:stretch>
        </p:blipFill>
        <p:spPr bwMode="auto">
          <a:xfrm>
            <a:off x="5791200" y="2895600"/>
            <a:ext cx="2938463" cy="3321050"/>
          </a:xfrm>
          <a:prstGeom prst="rect">
            <a:avLst/>
          </a:prstGeom>
          <a:noFill/>
          <a:ln w="9525">
            <a:noFill/>
            <a:miter lim="800000"/>
            <a:headEnd/>
            <a:tailEnd/>
          </a:ln>
        </p:spPr>
      </p:pic>
    </p:spTree>
    <p:extLst>
      <p:ext uri="{BB962C8B-B14F-4D97-AF65-F5344CB8AC3E}">
        <p14:creationId xmlns:p14="http://schemas.microsoft.com/office/powerpoint/2010/main" val="544087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a:xfrm>
            <a:off x="228600" y="76200"/>
            <a:ext cx="4343400" cy="1524000"/>
          </a:xfrm>
          <a:solidFill>
            <a:schemeClr val="bg1"/>
          </a:solidFill>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
        <p:nvSpPr>
          <p:cNvPr id="603139" name="Rectangle 3"/>
          <p:cNvSpPr>
            <a:spLocks noGrp="1" noChangeArrowheads="1"/>
          </p:cNvSpPr>
          <p:nvPr>
            <p:ph idx="1"/>
          </p:nvPr>
        </p:nvSpPr>
        <p:spPr>
          <a:xfrm>
            <a:off x="0" y="1676400"/>
            <a:ext cx="4267200" cy="5181600"/>
          </a:xfrm>
          <a:solidFill>
            <a:schemeClr val="bg1"/>
          </a:solidFill>
        </p:spPr>
        <p:txBody>
          <a:bodyPr/>
          <a:lstStyle/>
          <a:p>
            <a:pPr>
              <a:buClr>
                <a:srgbClr val="FF0000"/>
              </a:buClr>
            </a:pPr>
            <a:r>
              <a:rPr lang="en-US" dirty="0"/>
              <a:t>Pre Start up:</a:t>
            </a:r>
          </a:p>
          <a:p>
            <a:pPr lvl="1">
              <a:buClr>
                <a:srgbClr val="FF0000"/>
              </a:buClr>
            </a:pPr>
            <a:r>
              <a:rPr lang="en-US" dirty="0"/>
              <a:t>DAMAGE to the pump sea con connector could occur .</a:t>
            </a:r>
          </a:p>
          <a:p>
            <a:pPr lvl="1">
              <a:buClr>
                <a:srgbClr val="FF0000"/>
              </a:buClr>
            </a:pPr>
            <a:r>
              <a:rPr lang="en-US" dirty="0"/>
              <a:t>Broken SC connector due to over-torque or excessive bending motion on the power cable</a:t>
            </a:r>
          </a:p>
          <a:p>
            <a:pPr lvl="1">
              <a:buClr>
                <a:srgbClr val="FF0000"/>
              </a:buClr>
            </a:pPr>
            <a:r>
              <a:rPr lang="en-US" dirty="0"/>
              <a:t>All SC connectors on pumps shipped since Jan 2009 have been made from SS to eliminate this problem.</a:t>
            </a:r>
          </a:p>
        </p:txBody>
      </p:sp>
      <p:pic>
        <p:nvPicPr>
          <p:cNvPr id="620547" name="Picture 5" descr="UFV-260 new"/>
          <p:cNvPicPr>
            <a:picLocks noChangeAspect="1" noChangeArrowheads="1"/>
          </p:cNvPicPr>
          <p:nvPr/>
        </p:nvPicPr>
        <p:blipFill>
          <a:blip r:embed="rId3"/>
          <a:srcRect/>
          <a:stretch>
            <a:fillRect/>
          </a:stretch>
        </p:blipFill>
        <p:spPr bwMode="auto">
          <a:xfrm>
            <a:off x="4495800" y="1905000"/>
            <a:ext cx="4367213" cy="3275013"/>
          </a:xfrm>
          <a:prstGeom prst="rect">
            <a:avLst/>
          </a:prstGeom>
          <a:noFill/>
          <a:ln w="9525">
            <a:noFill/>
            <a:miter lim="800000"/>
            <a:headEnd/>
            <a:tailEnd/>
          </a:ln>
        </p:spPr>
      </p:pic>
    </p:spTree>
    <p:extLst>
      <p:ext uri="{BB962C8B-B14F-4D97-AF65-F5344CB8AC3E}">
        <p14:creationId xmlns:p14="http://schemas.microsoft.com/office/powerpoint/2010/main" val="115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228600" y="609600"/>
            <a:ext cx="7772400" cy="609600"/>
          </a:xfrm>
        </p:spPr>
        <p:txBody>
          <a:bodyPr>
            <a:normAutofit fontScale="90000"/>
          </a:bodyPr>
          <a:lstStyle/>
          <a:p>
            <a:pPr fontAlgn="auto">
              <a:spcAft>
                <a:spcPts val="0"/>
              </a:spcAft>
              <a:buClr>
                <a:srgbClr val="FF0000"/>
              </a:buClr>
              <a:defRPr/>
            </a:pPr>
            <a:r>
              <a:rPr lang="en-US"/>
              <a:t>References</a:t>
            </a:r>
          </a:p>
        </p:txBody>
      </p:sp>
      <p:sp>
        <p:nvSpPr>
          <p:cNvPr id="358403" name="Rectangle 3"/>
          <p:cNvSpPr>
            <a:spLocks noGrp="1" noChangeArrowheads="1"/>
          </p:cNvSpPr>
          <p:nvPr>
            <p:ph idx="1"/>
          </p:nvPr>
        </p:nvSpPr>
        <p:spPr>
          <a:xfrm>
            <a:off x="1066800" y="1828800"/>
            <a:ext cx="6705600" cy="4343400"/>
          </a:xfrm>
        </p:spPr>
        <p:txBody>
          <a:bodyPr/>
          <a:lstStyle/>
          <a:p>
            <a:pPr>
              <a:buClr>
                <a:srgbClr val="FF0000"/>
              </a:buClr>
            </a:pPr>
            <a:r>
              <a:rPr lang="en-US" b="1" i="1" dirty="0"/>
              <a:t>Tri Nuclear OI-2 UFV-260 Operating Instructions</a:t>
            </a:r>
          </a:p>
          <a:p>
            <a:pPr>
              <a:buClr>
                <a:srgbClr val="FF0000"/>
              </a:buClr>
            </a:pPr>
            <a:r>
              <a:rPr lang="en-US" b="1" i="1" dirty="0"/>
              <a:t>Tri Nuclear OI-5 Pump Troubleshooting Guidelines</a:t>
            </a:r>
          </a:p>
          <a:p>
            <a:pPr>
              <a:buClr>
                <a:srgbClr val="FF0000"/>
              </a:buClr>
            </a:pPr>
            <a:r>
              <a:rPr lang="en-US" b="1" i="1" dirty="0"/>
              <a:t>Tri Nuclear OI-6 Rope Filter Lift Tool Operating Instructions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2"/>
          <p:cNvSpPr>
            <a:spLocks noGrp="1"/>
          </p:cNvSpPr>
          <p:nvPr>
            <p:ph type="title"/>
          </p:nvPr>
        </p:nvSpPr>
        <p:spPr>
          <a:xfrm>
            <a:off x="228600" y="228600"/>
            <a:ext cx="8915400" cy="1447800"/>
          </a:xfrm>
        </p:spPr>
        <p:txBody>
          <a:bodyPr/>
          <a:lstStyle/>
          <a:p>
            <a:r>
              <a:rPr lang="en-US" sz="4600" dirty="0"/>
              <a:t>Detailed Description:</a:t>
            </a:r>
            <a:br>
              <a:rPr lang="en-US" sz="4600" dirty="0"/>
            </a:br>
            <a:r>
              <a:rPr lang="en-US" sz="3800" dirty="0"/>
              <a:t>Phase Reversing Control Box, CB-PR-260-4XP</a:t>
            </a:r>
            <a:br>
              <a:rPr lang="en-US" sz="3800" dirty="0"/>
            </a:br>
            <a:endParaRPr lang="en-US" sz="3800" dirty="0"/>
          </a:p>
        </p:txBody>
      </p:sp>
      <p:sp>
        <p:nvSpPr>
          <p:cNvPr id="754691" name="Rectangle 3"/>
          <p:cNvSpPr>
            <a:spLocks noGrp="1"/>
          </p:cNvSpPr>
          <p:nvPr>
            <p:ph type="body" idx="1"/>
          </p:nvPr>
        </p:nvSpPr>
        <p:spPr>
          <a:xfrm>
            <a:off x="609600" y="1981200"/>
            <a:ext cx="4800600" cy="4876800"/>
          </a:xfrm>
        </p:spPr>
        <p:txBody>
          <a:bodyPr/>
          <a:lstStyle/>
          <a:p>
            <a:pPr>
              <a:buClr>
                <a:srgbClr val="FF0000"/>
              </a:buClr>
              <a:buSzTx/>
            </a:pPr>
            <a:r>
              <a:rPr lang="en-US" sz="2000" dirty="0"/>
              <a:t>NEMA 4X Control Box</a:t>
            </a:r>
          </a:p>
          <a:p>
            <a:pPr lvl="1">
              <a:buClr>
                <a:srgbClr val="FF0000"/>
              </a:buClr>
            </a:pPr>
            <a:r>
              <a:rPr lang="en-US" sz="2000" dirty="0"/>
              <a:t>NEMA 4X type enclosure</a:t>
            </a:r>
          </a:p>
          <a:p>
            <a:pPr lvl="1">
              <a:buClr>
                <a:srgbClr val="FF0000"/>
              </a:buClr>
            </a:pPr>
            <a:r>
              <a:rPr lang="en-US" sz="2000" dirty="0"/>
              <a:t>460V/3Ph/60Hz solid state controller </a:t>
            </a:r>
          </a:p>
          <a:p>
            <a:pPr lvl="1">
              <a:buClr>
                <a:srgbClr val="FF0000"/>
              </a:buClr>
            </a:pPr>
            <a:r>
              <a:rPr lang="en-US" sz="2000" dirty="0"/>
              <a:t>Adjustable over current trip.  </a:t>
            </a:r>
          </a:p>
          <a:p>
            <a:pPr lvl="1">
              <a:buClr>
                <a:srgbClr val="FF0000"/>
              </a:buClr>
            </a:pPr>
            <a:r>
              <a:rPr lang="en-US" sz="2000" dirty="0"/>
              <a:t>120V controls </a:t>
            </a:r>
          </a:p>
          <a:p>
            <a:pPr lvl="2">
              <a:buClr>
                <a:srgbClr val="FF0000"/>
              </a:buClr>
            </a:pPr>
            <a:r>
              <a:rPr lang="en-US" sz="1900" dirty="0"/>
              <a:t>start/stop pushbuttons</a:t>
            </a:r>
          </a:p>
          <a:p>
            <a:pPr lvl="2">
              <a:buClr>
                <a:srgbClr val="FF0000"/>
              </a:buClr>
            </a:pPr>
            <a:r>
              <a:rPr lang="en-US" sz="1900" dirty="0"/>
              <a:t>Green “run” indicating light</a:t>
            </a:r>
          </a:p>
          <a:p>
            <a:pPr lvl="2">
              <a:buClr>
                <a:srgbClr val="FF0000"/>
              </a:buClr>
            </a:pPr>
            <a:r>
              <a:rPr lang="en-US" sz="1900" dirty="0"/>
              <a:t>Can change motor phases with one switch – WITHOUT opening the box</a:t>
            </a:r>
          </a:p>
        </p:txBody>
      </p:sp>
      <p:pic>
        <p:nvPicPr>
          <p:cNvPr id="754692" name="Picture 4" descr="Control Box Mounted"/>
          <p:cNvPicPr>
            <a:picLocks noChangeAspect="1" noChangeArrowheads="1"/>
          </p:cNvPicPr>
          <p:nvPr/>
        </p:nvPicPr>
        <p:blipFill>
          <a:blip r:embed="rId3"/>
          <a:srcRect r="14706"/>
          <a:stretch>
            <a:fillRect/>
          </a:stretch>
        </p:blipFill>
        <p:spPr bwMode="auto">
          <a:xfrm>
            <a:off x="5626100" y="1600200"/>
            <a:ext cx="3365500" cy="52578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2"/>
          <p:cNvSpPr>
            <a:spLocks noGrp="1"/>
          </p:cNvSpPr>
          <p:nvPr>
            <p:ph type="title"/>
          </p:nvPr>
        </p:nvSpPr>
        <p:spPr>
          <a:xfrm>
            <a:off x="228600" y="228600"/>
            <a:ext cx="8915400" cy="1447800"/>
          </a:xfrm>
        </p:spPr>
        <p:txBody>
          <a:bodyPr/>
          <a:lstStyle/>
          <a:p>
            <a:r>
              <a:rPr lang="en-US" sz="4600" dirty="0"/>
              <a:t>Detailed Description:</a:t>
            </a:r>
            <a:br>
              <a:rPr lang="en-US" sz="4600" dirty="0"/>
            </a:br>
            <a:r>
              <a:rPr lang="en-US" sz="3800" dirty="0"/>
              <a:t>Phase Reversing Control Box with </a:t>
            </a:r>
            <a:r>
              <a:rPr lang="en-US" sz="3800" dirty="0" err="1"/>
              <a:t>twistlock</a:t>
            </a:r>
            <a:r>
              <a:rPr lang="en-US" sz="3800" dirty="0"/>
              <a:t> plugs, CB-PR-260-4XP</a:t>
            </a:r>
          </a:p>
        </p:txBody>
      </p:sp>
      <p:sp>
        <p:nvSpPr>
          <p:cNvPr id="754691" name="Rectangle 3"/>
          <p:cNvSpPr>
            <a:spLocks noGrp="1"/>
          </p:cNvSpPr>
          <p:nvPr>
            <p:ph type="body" idx="1"/>
          </p:nvPr>
        </p:nvSpPr>
        <p:spPr>
          <a:xfrm>
            <a:off x="3810" y="1981200"/>
            <a:ext cx="4800600" cy="4876800"/>
          </a:xfrm>
        </p:spPr>
        <p:txBody>
          <a:bodyPr/>
          <a:lstStyle/>
          <a:p>
            <a:pPr marL="0" indent="0">
              <a:buClr>
                <a:srgbClr val="FF0000"/>
              </a:buClr>
              <a:buSzTx/>
              <a:buNone/>
            </a:pPr>
            <a:endParaRPr lang="en-US" sz="2000" dirty="0"/>
          </a:p>
          <a:p>
            <a:pPr lvl="1">
              <a:buClr>
                <a:srgbClr val="FF0000"/>
              </a:buClr>
            </a:pPr>
            <a:r>
              <a:rPr lang="en-US" sz="2000" dirty="0"/>
              <a:t>460V/3Ph/30 amp, Nema 4X, </a:t>
            </a:r>
            <a:r>
              <a:rPr lang="en-US" sz="2000" dirty="0" err="1"/>
              <a:t>twistlock</a:t>
            </a:r>
            <a:r>
              <a:rPr lang="en-US" sz="2000" dirty="0"/>
              <a:t> plug for line in from in plant power supply</a:t>
            </a:r>
          </a:p>
          <a:p>
            <a:pPr marL="393700" lvl="1" indent="0">
              <a:buClr>
                <a:srgbClr val="FF0000"/>
              </a:buClr>
              <a:buNone/>
            </a:pPr>
            <a:endParaRPr lang="en-US" sz="2000" dirty="0"/>
          </a:p>
          <a:p>
            <a:pPr lvl="1">
              <a:buClr>
                <a:srgbClr val="FF0000"/>
              </a:buClr>
            </a:pPr>
            <a:r>
              <a:rPr lang="en-US" sz="2000" dirty="0"/>
              <a:t>460V/3Ph/30 amp </a:t>
            </a:r>
            <a:r>
              <a:rPr lang="en-US" sz="2000" dirty="0" err="1"/>
              <a:t>Nema</a:t>
            </a:r>
            <a:r>
              <a:rPr lang="en-US" sz="2000" dirty="0"/>
              <a:t> 4X, </a:t>
            </a:r>
            <a:r>
              <a:rPr lang="en-US" sz="2000" dirty="0" err="1"/>
              <a:t>twistlock</a:t>
            </a:r>
            <a:r>
              <a:rPr lang="en-US" sz="2000" dirty="0"/>
              <a:t> connector for line out to pump</a:t>
            </a:r>
          </a:p>
        </p:txBody>
      </p:sp>
      <p:pic>
        <p:nvPicPr>
          <p:cNvPr id="761858" name="Picture 61" descr="Description: 101_0470"/>
          <p:cNvPicPr>
            <a:picLocks noChangeAspect="1" noChangeArrowheads="1"/>
          </p:cNvPicPr>
          <p:nvPr/>
        </p:nvPicPr>
        <p:blipFill rotWithShape="1">
          <a:blip r:embed="rId3">
            <a:extLst>
              <a:ext uri="{28A0092B-C50C-407E-A947-70E740481C1C}">
                <a14:useLocalDpi xmlns:a14="http://schemas.microsoft.com/office/drawing/2010/main" val="0"/>
              </a:ext>
            </a:extLst>
          </a:blip>
          <a:srcRect l="38466"/>
          <a:stretch/>
        </p:blipFill>
        <p:spPr bwMode="auto">
          <a:xfrm>
            <a:off x="4859383" y="1752600"/>
            <a:ext cx="4284617" cy="51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593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755775"/>
            <a:ext cx="4286250"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6739" name="Text Box 3"/>
          <p:cNvSpPr txBox="1">
            <a:spLocks noChangeArrowheads="1"/>
          </p:cNvSpPr>
          <p:nvPr/>
        </p:nvSpPr>
        <p:spPr bwMode="auto">
          <a:xfrm>
            <a:off x="256309" y="3154363"/>
            <a:ext cx="1371600" cy="1187450"/>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FF0000"/>
                </a:solidFill>
              </a:rPr>
              <a:t>Adj. </a:t>
            </a:r>
            <a:br>
              <a:rPr lang="en-US" dirty="0">
                <a:solidFill>
                  <a:srgbClr val="FF0000"/>
                </a:solidFill>
              </a:rPr>
            </a:br>
            <a:r>
              <a:rPr lang="en-US" dirty="0">
                <a:solidFill>
                  <a:srgbClr val="FF0000"/>
                </a:solidFill>
              </a:rPr>
              <a:t>overload trip</a:t>
            </a:r>
          </a:p>
        </p:txBody>
      </p:sp>
      <p:sp>
        <p:nvSpPr>
          <p:cNvPr id="756740" name="Line 4"/>
          <p:cNvSpPr>
            <a:spLocks noChangeShapeType="1"/>
          </p:cNvSpPr>
          <p:nvPr/>
        </p:nvSpPr>
        <p:spPr bwMode="auto">
          <a:xfrm>
            <a:off x="942109" y="4098924"/>
            <a:ext cx="1953491" cy="930275"/>
          </a:xfrm>
          <a:prstGeom prst="line">
            <a:avLst/>
          </a:prstGeom>
          <a:noFill/>
          <a:ln w="25400">
            <a:solidFill>
              <a:srgbClr val="FF0000"/>
            </a:solidFill>
            <a:round/>
            <a:headEnd/>
            <a:tailEnd type="triangle" w="lg" len="med"/>
          </a:ln>
          <a:effectLst/>
        </p:spPr>
        <p:txBody>
          <a:bodyPr/>
          <a:lstStyle/>
          <a:p>
            <a:endParaRPr lang="en-US"/>
          </a:p>
        </p:txBody>
      </p:sp>
      <p:sp>
        <p:nvSpPr>
          <p:cNvPr id="756741" name="Text Box 5"/>
          <p:cNvSpPr txBox="1">
            <a:spLocks noChangeArrowheads="1"/>
          </p:cNvSpPr>
          <p:nvPr/>
        </p:nvSpPr>
        <p:spPr bwMode="auto">
          <a:xfrm>
            <a:off x="6705600" y="4512124"/>
            <a:ext cx="2438400" cy="830997"/>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Line IN 30 amp </a:t>
            </a:r>
            <a:r>
              <a:rPr lang="en-US" dirty="0" err="1">
                <a:solidFill>
                  <a:srgbClr val="FF0000"/>
                </a:solidFill>
              </a:rPr>
              <a:t>twistlock</a:t>
            </a:r>
            <a:r>
              <a:rPr lang="en-US" dirty="0">
                <a:solidFill>
                  <a:srgbClr val="FF0000"/>
                </a:solidFill>
              </a:rPr>
              <a:t> plug</a:t>
            </a:r>
          </a:p>
        </p:txBody>
      </p:sp>
      <p:sp>
        <p:nvSpPr>
          <p:cNvPr id="756743" name="Text Box 7"/>
          <p:cNvSpPr txBox="1">
            <a:spLocks noChangeArrowheads="1"/>
          </p:cNvSpPr>
          <p:nvPr/>
        </p:nvSpPr>
        <p:spPr bwMode="auto">
          <a:xfrm>
            <a:off x="0" y="1828800"/>
            <a:ext cx="2819400" cy="1004888"/>
          </a:xfrm>
          <a:prstGeom prst="rect">
            <a:avLst/>
          </a:prstGeom>
          <a:noFill/>
          <a:ln w="9525">
            <a:noFill/>
            <a:miter lim="800000"/>
            <a:headEnd/>
            <a:tailEnd/>
          </a:ln>
          <a:effectLst/>
        </p:spPr>
        <p:txBody>
          <a:bodyPr>
            <a:spAutoFit/>
          </a:bodyPr>
          <a:lstStyle/>
          <a:p>
            <a:pPr eaLnBrk="0" hangingPunct="0">
              <a:spcBef>
                <a:spcPct val="50000"/>
              </a:spcBef>
            </a:pPr>
            <a:r>
              <a:rPr lang="en-US">
                <a:solidFill>
                  <a:srgbClr val="FF0000"/>
                </a:solidFill>
              </a:rPr>
              <a:t>120 V controls</a:t>
            </a:r>
          </a:p>
          <a:p>
            <a:pPr eaLnBrk="0" hangingPunct="0">
              <a:spcBef>
                <a:spcPct val="50000"/>
              </a:spcBef>
            </a:pPr>
            <a:r>
              <a:rPr lang="en-US">
                <a:solidFill>
                  <a:srgbClr val="FF0000"/>
                </a:solidFill>
              </a:rPr>
              <a:t>(not shown)</a:t>
            </a:r>
          </a:p>
        </p:txBody>
      </p:sp>
      <p:sp>
        <p:nvSpPr>
          <p:cNvPr id="756745" name="Text Box 9"/>
          <p:cNvSpPr txBox="1">
            <a:spLocks noChangeArrowheads="1"/>
          </p:cNvSpPr>
          <p:nvPr/>
        </p:nvSpPr>
        <p:spPr bwMode="auto">
          <a:xfrm>
            <a:off x="2362200" y="1752600"/>
            <a:ext cx="2819400" cy="822325"/>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FF0000"/>
                </a:solidFill>
              </a:rPr>
              <a:t>460V / 120 V Transformer</a:t>
            </a:r>
          </a:p>
        </p:txBody>
      </p:sp>
      <p:sp>
        <p:nvSpPr>
          <p:cNvPr id="756747" name="Text Box 11"/>
          <p:cNvSpPr txBox="1">
            <a:spLocks noChangeArrowheads="1"/>
          </p:cNvSpPr>
          <p:nvPr/>
        </p:nvSpPr>
        <p:spPr bwMode="auto">
          <a:xfrm>
            <a:off x="4596245" y="1828799"/>
            <a:ext cx="2819400" cy="822325"/>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FF0000"/>
                </a:solidFill>
              </a:rPr>
              <a:t>Solid State Motor starter </a:t>
            </a:r>
          </a:p>
        </p:txBody>
      </p:sp>
      <p:sp>
        <p:nvSpPr>
          <p:cNvPr id="756748" name="Line 12"/>
          <p:cNvSpPr>
            <a:spLocks noChangeShapeType="1"/>
          </p:cNvSpPr>
          <p:nvPr/>
        </p:nvSpPr>
        <p:spPr bwMode="auto">
          <a:xfrm>
            <a:off x="1981200" y="5486400"/>
            <a:ext cx="990600" cy="457200"/>
          </a:xfrm>
          <a:prstGeom prst="line">
            <a:avLst/>
          </a:prstGeom>
          <a:noFill/>
          <a:ln w="25400">
            <a:solidFill>
              <a:srgbClr val="FF0000"/>
            </a:solidFill>
            <a:round/>
            <a:headEnd/>
            <a:tailEnd type="triangle" w="lg" len="med"/>
          </a:ln>
          <a:effectLst/>
        </p:spPr>
        <p:txBody>
          <a:bodyPr/>
          <a:lstStyle/>
          <a:p>
            <a:endParaRPr lang="en-US"/>
          </a:p>
        </p:txBody>
      </p:sp>
      <p:sp>
        <p:nvSpPr>
          <p:cNvPr id="756749" name="Line 13"/>
          <p:cNvSpPr>
            <a:spLocks noChangeShapeType="1"/>
          </p:cNvSpPr>
          <p:nvPr/>
        </p:nvSpPr>
        <p:spPr bwMode="auto">
          <a:xfrm flipH="1">
            <a:off x="5410200" y="5486400"/>
            <a:ext cx="1600200" cy="609600"/>
          </a:xfrm>
          <a:prstGeom prst="line">
            <a:avLst/>
          </a:prstGeom>
          <a:noFill/>
          <a:ln w="25400">
            <a:solidFill>
              <a:srgbClr val="FF0000"/>
            </a:solidFill>
            <a:round/>
            <a:headEnd/>
            <a:tailEnd type="triangle" w="lg" len="med"/>
          </a:ln>
          <a:effectLst/>
        </p:spPr>
        <p:txBody>
          <a:bodyPr/>
          <a:lstStyle/>
          <a:p>
            <a:endParaRPr lang="en-US"/>
          </a:p>
        </p:txBody>
      </p:sp>
      <p:sp>
        <p:nvSpPr>
          <p:cNvPr id="756752" name="Line 16"/>
          <p:cNvSpPr>
            <a:spLocks noChangeShapeType="1"/>
          </p:cNvSpPr>
          <p:nvPr/>
        </p:nvSpPr>
        <p:spPr bwMode="auto">
          <a:xfrm>
            <a:off x="1981200" y="2057400"/>
            <a:ext cx="381000" cy="593724"/>
          </a:xfrm>
          <a:prstGeom prst="line">
            <a:avLst/>
          </a:prstGeom>
          <a:noFill/>
          <a:ln w="25400">
            <a:solidFill>
              <a:srgbClr val="FF0000"/>
            </a:solidFill>
            <a:round/>
            <a:headEnd/>
            <a:tailEnd type="triangle" w="lg" len="med"/>
          </a:ln>
          <a:effectLst/>
        </p:spPr>
        <p:txBody>
          <a:bodyPr/>
          <a:lstStyle/>
          <a:p>
            <a:endParaRPr lang="en-US"/>
          </a:p>
        </p:txBody>
      </p:sp>
      <p:sp>
        <p:nvSpPr>
          <p:cNvPr id="756753" name="Line 17"/>
          <p:cNvSpPr>
            <a:spLocks noChangeShapeType="1"/>
          </p:cNvSpPr>
          <p:nvPr/>
        </p:nvSpPr>
        <p:spPr bwMode="auto">
          <a:xfrm>
            <a:off x="4191000" y="1981200"/>
            <a:ext cx="0" cy="517525"/>
          </a:xfrm>
          <a:prstGeom prst="line">
            <a:avLst/>
          </a:prstGeom>
          <a:noFill/>
          <a:ln w="25400">
            <a:solidFill>
              <a:srgbClr val="FF0000"/>
            </a:solidFill>
            <a:round/>
            <a:headEnd/>
            <a:tailEnd type="triangle" w="lg" len="med"/>
          </a:ln>
          <a:effectLst/>
        </p:spPr>
        <p:txBody>
          <a:bodyPr/>
          <a:lstStyle/>
          <a:p>
            <a:endParaRPr lang="en-US"/>
          </a:p>
        </p:txBody>
      </p:sp>
      <p:sp>
        <p:nvSpPr>
          <p:cNvPr id="756754" name="Line 18"/>
          <p:cNvSpPr>
            <a:spLocks noChangeShapeType="1"/>
          </p:cNvSpPr>
          <p:nvPr/>
        </p:nvSpPr>
        <p:spPr bwMode="auto">
          <a:xfrm flipH="1">
            <a:off x="3709555" y="2574925"/>
            <a:ext cx="1219200" cy="1524000"/>
          </a:xfrm>
          <a:prstGeom prst="line">
            <a:avLst/>
          </a:prstGeom>
          <a:noFill/>
          <a:ln w="25400">
            <a:solidFill>
              <a:srgbClr val="FF0000"/>
            </a:solidFill>
            <a:round/>
            <a:headEnd/>
            <a:tailEnd type="triangle" w="lg" len="med"/>
          </a:ln>
          <a:effectLst/>
        </p:spPr>
        <p:txBody>
          <a:bodyPr/>
          <a:lstStyle/>
          <a:p>
            <a:endParaRPr lang="en-US"/>
          </a:p>
        </p:txBody>
      </p:sp>
      <p:sp>
        <p:nvSpPr>
          <p:cNvPr id="756755" name="Line 19"/>
          <p:cNvSpPr>
            <a:spLocks noChangeShapeType="1"/>
          </p:cNvSpPr>
          <p:nvPr/>
        </p:nvSpPr>
        <p:spPr bwMode="auto">
          <a:xfrm>
            <a:off x="4928755" y="2574925"/>
            <a:ext cx="176645" cy="1158876"/>
          </a:xfrm>
          <a:prstGeom prst="line">
            <a:avLst/>
          </a:prstGeom>
          <a:noFill/>
          <a:ln w="25400">
            <a:solidFill>
              <a:srgbClr val="FF0000"/>
            </a:solidFill>
            <a:round/>
            <a:headEnd/>
            <a:tailEnd type="triangle" w="lg" len="med"/>
          </a:ln>
          <a:effectLst/>
        </p:spPr>
        <p:txBody>
          <a:bodyPr/>
          <a:lstStyle/>
          <a:p>
            <a:endParaRPr lang="en-US"/>
          </a:p>
        </p:txBody>
      </p:sp>
      <p:sp>
        <p:nvSpPr>
          <p:cNvPr id="21" name="Rectangle 2"/>
          <p:cNvSpPr txBox="1">
            <a:spLocks/>
          </p:cNvSpPr>
          <p:nvPr/>
        </p:nvSpPr>
        <p:spPr bwMode="auto">
          <a:xfrm>
            <a:off x="228600" y="228600"/>
            <a:ext cx="8915400" cy="14478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4600" dirty="0"/>
              <a:t>Detailed Description:</a:t>
            </a:r>
            <a:br>
              <a:rPr lang="en-US" sz="4600" dirty="0"/>
            </a:br>
            <a:r>
              <a:rPr lang="en-US" sz="3800" dirty="0"/>
              <a:t>Phase Reversing Control Box, CB-PR-260-4X</a:t>
            </a:r>
            <a:br>
              <a:rPr lang="en-US" sz="3800" dirty="0"/>
            </a:br>
            <a:r>
              <a:rPr lang="en-US" sz="3800" dirty="0"/>
              <a:t>Aug 2009 – Dec 2012</a:t>
            </a:r>
          </a:p>
        </p:txBody>
      </p:sp>
      <p:sp>
        <p:nvSpPr>
          <p:cNvPr id="22" name="Text Box 5"/>
          <p:cNvSpPr txBox="1">
            <a:spLocks noChangeArrowheads="1"/>
          </p:cNvSpPr>
          <p:nvPr/>
        </p:nvSpPr>
        <p:spPr bwMode="auto">
          <a:xfrm>
            <a:off x="38100" y="4851836"/>
            <a:ext cx="2438400" cy="1200329"/>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Line OUT 30 </a:t>
            </a:r>
            <a:br>
              <a:rPr lang="en-US" dirty="0">
                <a:solidFill>
                  <a:srgbClr val="FF0000"/>
                </a:solidFill>
              </a:rPr>
            </a:br>
            <a:r>
              <a:rPr lang="en-US" dirty="0">
                <a:solidFill>
                  <a:srgbClr val="FF0000"/>
                </a:solidFill>
              </a:rPr>
              <a:t>amp </a:t>
            </a:r>
            <a:r>
              <a:rPr lang="en-US" dirty="0" err="1">
                <a:solidFill>
                  <a:srgbClr val="FF0000"/>
                </a:solidFill>
              </a:rPr>
              <a:t>twistlock</a:t>
            </a:r>
            <a:r>
              <a:rPr lang="en-US" dirty="0">
                <a:solidFill>
                  <a:srgbClr val="FF0000"/>
                </a:solidFill>
              </a:rPr>
              <a:t> connector</a:t>
            </a:r>
          </a:p>
        </p:txBody>
      </p:sp>
    </p:spTree>
    <p:extLst>
      <p:ext uri="{BB962C8B-B14F-4D97-AF65-F5344CB8AC3E}">
        <p14:creationId xmlns:p14="http://schemas.microsoft.com/office/powerpoint/2010/main" val="23881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NC-018-07 Rev. A - CB-PR-   -4XP Control Box Brochure Drawing.pdf - Adobe Acrobat"/>
          <p:cNvPicPr>
            <a:picLocks noChangeAspect="1"/>
          </p:cNvPicPr>
          <p:nvPr/>
        </p:nvPicPr>
        <p:blipFill rotWithShape="1">
          <a:blip r:embed="rId3">
            <a:extLst>
              <a:ext uri="{28A0092B-C50C-407E-A947-70E740481C1C}">
                <a14:useLocalDpi xmlns:a14="http://schemas.microsoft.com/office/drawing/2010/main" val="0"/>
              </a:ext>
            </a:extLst>
          </a:blip>
          <a:srcRect l="21207" t="12859" r="17931" b="2429"/>
          <a:stretch/>
        </p:blipFill>
        <p:spPr>
          <a:xfrm>
            <a:off x="76200" y="1"/>
            <a:ext cx="8991600" cy="6826484"/>
          </a:xfrm>
          <a:prstGeom prst="rect">
            <a:avLst/>
          </a:prstGeom>
        </p:spPr>
      </p:pic>
    </p:spTree>
    <p:extLst>
      <p:ext uri="{BB962C8B-B14F-4D97-AF65-F5344CB8AC3E}">
        <p14:creationId xmlns:p14="http://schemas.microsoft.com/office/powerpoint/2010/main" val="4179366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2"/>
          <p:cNvSpPr>
            <a:spLocks noGrp="1"/>
          </p:cNvSpPr>
          <p:nvPr>
            <p:ph type="title"/>
          </p:nvPr>
        </p:nvSpPr>
        <p:spPr>
          <a:xfrm>
            <a:off x="228600" y="228600"/>
            <a:ext cx="8915400" cy="1447800"/>
          </a:xfrm>
        </p:spPr>
        <p:txBody>
          <a:bodyPr/>
          <a:lstStyle/>
          <a:p>
            <a:r>
              <a:rPr lang="en-US" sz="4600" dirty="0"/>
              <a:t>Detailed Description:</a:t>
            </a:r>
            <a:br>
              <a:rPr lang="en-US" sz="4600" dirty="0"/>
            </a:br>
            <a:r>
              <a:rPr lang="en-US" sz="3800" dirty="0"/>
              <a:t>Phase Reversing Control Box with </a:t>
            </a:r>
            <a:r>
              <a:rPr lang="en-US" sz="3800" dirty="0" err="1"/>
              <a:t>twistlock</a:t>
            </a:r>
            <a:r>
              <a:rPr lang="en-US" sz="3800" dirty="0"/>
              <a:t> plugs, CB-PR-260-4XP</a:t>
            </a:r>
          </a:p>
        </p:txBody>
      </p:sp>
      <p:pic>
        <p:nvPicPr>
          <p:cNvPr id="762882" name="Picture 60" descr="Description: 101_0478"/>
          <p:cNvPicPr>
            <a:picLocks noChangeAspect="1" noChangeArrowheads="1"/>
          </p:cNvPicPr>
          <p:nvPr/>
        </p:nvPicPr>
        <p:blipFill rotWithShape="1">
          <a:blip r:embed="rId3">
            <a:extLst>
              <a:ext uri="{28A0092B-C50C-407E-A947-70E740481C1C}">
                <a14:useLocalDpi xmlns:a14="http://schemas.microsoft.com/office/drawing/2010/main" val="0"/>
              </a:ext>
            </a:extLst>
          </a:blip>
          <a:srcRect l="5333" t="-12" r="7186" b="12"/>
          <a:stretch/>
        </p:blipFill>
        <p:spPr bwMode="auto">
          <a:xfrm>
            <a:off x="1524000" y="1793042"/>
            <a:ext cx="5856514" cy="50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7467601" y="1793042"/>
            <a:ext cx="1724298" cy="1569660"/>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Line IN </a:t>
            </a:r>
            <a:br>
              <a:rPr lang="en-US" dirty="0">
                <a:solidFill>
                  <a:srgbClr val="FF0000"/>
                </a:solidFill>
              </a:rPr>
            </a:br>
            <a:r>
              <a:rPr lang="en-US" dirty="0">
                <a:solidFill>
                  <a:srgbClr val="FF0000"/>
                </a:solidFill>
              </a:rPr>
              <a:t>30 amp </a:t>
            </a:r>
            <a:r>
              <a:rPr lang="en-US" dirty="0" err="1">
                <a:solidFill>
                  <a:srgbClr val="FF0000"/>
                </a:solidFill>
              </a:rPr>
              <a:t>twistlock</a:t>
            </a:r>
            <a:r>
              <a:rPr lang="en-US" dirty="0">
                <a:solidFill>
                  <a:srgbClr val="FF0000"/>
                </a:solidFill>
              </a:rPr>
              <a:t> plug</a:t>
            </a:r>
          </a:p>
        </p:txBody>
      </p:sp>
      <p:sp>
        <p:nvSpPr>
          <p:cNvPr id="8" name="Line 12"/>
          <p:cNvSpPr>
            <a:spLocks noChangeShapeType="1"/>
          </p:cNvSpPr>
          <p:nvPr/>
        </p:nvSpPr>
        <p:spPr bwMode="auto">
          <a:xfrm>
            <a:off x="457201" y="3407196"/>
            <a:ext cx="1828800" cy="609600"/>
          </a:xfrm>
          <a:prstGeom prst="line">
            <a:avLst/>
          </a:prstGeom>
          <a:noFill/>
          <a:ln w="25400">
            <a:solidFill>
              <a:srgbClr val="FF0000"/>
            </a:solidFill>
            <a:round/>
            <a:headEnd/>
            <a:tailEnd type="triangle" w="lg" len="med"/>
          </a:ln>
          <a:effectLst/>
        </p:spPr>
        <p:txBody>
          <a:bodyPr/>
          <a:lstStyle/>
          <a:p>
            <a:endParaRPr lang="en-US"/>
          </a:p>
        </p:txBody>
      </p:sp>
      <p:sp>
        <p:nvSpPr>
          <p:cNvPr id="9" name="Line 13"/>
          <p:cNvSpPr>
            <a:spLocks noChangeShapeType="1"/>
          </p:cNvSpPr>
          <p:nvPr/>
        </p:nvSpPr>
        <p:spPr bwMode="auto">
          <a:xfrm flipH="1">
            <a:off x="6939643" y="3407196"/>
            <a:ext cx="1600200" cy="609600"/>
          </a:xfrm>
          <a:prstGeom prst="line">
            <a:avLst/>
          </a:prstGeom>
          <a:noFill/>
          <a:ln w="25400">
            <a:solidFill>
              <a:srgbClr val="FF0000"/>
            </a:solidFill>
            <a:round/>
            <a:headEnd/>
            <a:tailEnd type="triangle" w="lg" len="med"/>
          </a:ln>
          <a:effectLst/>
        </p:spPr>
        <p:txBody>
          <a:bodyPr/>
          <a:lstStyle/>
          <a:p>
            <a:endParaRPr lang="en-US"/>
          </a:p>
        </p:txBody>
      </p:sp>
      <p:sp>
        <p:nvSpPr>
          <p:cNvPr id="10" name="Text Box 5"/>
          <p:cNvSpPr txBox="1">
            <a:spLocks noChangeArrowheads="1"/>
          </p:cNvSpPr>
          <p:nvPr/>
        </p:nvSpPr>
        <p:spPr bwMode="auto">
          <a:xfrm>
            <a:off x="66403" y="1793042"/>
            <a:ext cx="1457597" cy="1569660"/>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Line OUT 30 amp </a:t>
            </a:r>
            <a:r>
              <a:rPr lang="en-US" dirty="0" err="1">
                <a:solidFill>
                  <a:srgbClr val="FF0000"/>
                </a:solidFill>
              </a:rPr>
              <a:t>twistlock</a:t>
            </a:r>
            <a:r>
              <a:rPr lang="en-US" dirty="0">
                <a:solidFill>
                  <a:srgbClr val="FF0000"/>
                </a:solidFill>
              </a:rPr>
              <a:t> connector</a:t>
            </a:r>
          </a:p>
        </p:txBody>
      </p:sp>
    </p:spTree>
    <p:extLst>
      <p:ext uri="{BB962C8B-B14F-4D97-AF65-F5344CB8AC3E}">
        <p14:creationId xmlns:p14="http://schemas.microsoft.com/office/powerpoint/2010/main" val="3902731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2"/>
          <p:cNvSpPr>
            <a:spLocks noGrp="1"/>
          </p:cNvSpPr>
          <p:nvPr>
            <p:ph type="title"/>
          </p:nvPr>
        </p:nvSpPr>
        <p:spPr>
          <a:xfrm>
            <a:off x="228600" y="228600"/>
            <a:ext cx="8915400" cy="1447800"/>
          </a:xfrm>
        </p:spPr>
        <p:txBody>
          <a:bodyPr/>
          <a:lstStyle/>
          <a:p>
            <a:r>
              <a:rPr lang="en-US" sz="4600" dirty="0"/>
              <a:t>Detailed Description:</a:t>
            </a:r>
            <a:br>
              <a:rPr lang="en-US" sz="4600" dirty="0"/>
            </a:br>
            <a:r>
              <a:rPr lang="en-US" sz="3800" dirty="0"/>
              <a:t>Phase Reversing Control Box with </a:t>
            </a:r>
            <a:r>
              <a:rPr lang="en-US" sz="3800" dirty="0" err="1"/>
              <a:t>twistlock</a:t>
            </a:r>
            <a:r>
              <a:rPr lang="en-US" sz="3800" dirty="0"/>
              <a:t> plugs and integrated flow meter, CB-260-FM</a:t>
            </a:r>
          </a:p>
        </p:txBody>
      </p:sp>
      <p:sp>
        <p:nvSpPr>
          <p:cNvPr id="7" name="Text Box 5"/>
          <p:cNvSpPr txBox="1">
            <a:spLocks noChangeArrowheads="1"/>
          </p:cNvSpPr>
          <p:nvPr/>
        </p:nvSpPr>
        <p:spPr bwMode="auto">
          <a:xfrm>
            <a:off x="6817799" y="3326469"/>
            <a:ext cx="2057400" cy="1200329"/>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Integrated Digital Flow Meter Readout</a:t>
            </a:r>
          </a:p>
        </p:txBody>
      </p:sp>
      <p:sp>
        <p:nvSpPr>
          <p:cNvPr id="8" name="Line 12"/>
          <p:cNvSpPr>
            <a:spLocks noChangeShapeType="1"/>
          </p:cNvSpPr>
          <p:nvPr/>
        </p:nvSpPr>
        <p:spPr bwMode="auto">
          <a:xfrm>
            <a:off x="497400" y="4800600"/>
            <a:ext cx="1828800" cy="609600"/>
          </a:xfrm>
          <a:prstGeom prst="line">
            <a:avLst/>
          </a:prstGeom>
          <a:noFill/>
          <a:ln w="25400">
            <a:solidFill>
              <a:srgbClr val="FF0000"/>
            </a:solidFill>
            <a:round/>
            <a:headEnd/>
            <a:tailEnd type="triangle" w="lg" len="med"/>
          </a:ln>
          <a:effectLst/>
        </p:spPr>
        <p:txBody>
          <a:bodyPr/>
          <a:lstStyle/>
          <a:p>
            <a:endParaRPr lang="en-US"/>
          </a:p>
        </p:txBody>
      </p:sp>
      <p:sp>
        <p:nvSpPr>
          <p:cNvPr id="10" name="Text Box 5"/>
          <p:cNvSpPr txBox="1">
            <a:spLocks noChangeArrowheads="1"/>
          </p:cNvSpPr>
          <p:nvPr/>
        </p:nvSpPr>
        <p:spPr bwMode="auto">
          <a:xfrm>
            <a:off x="56765" y="2927166"/>
            <a:ext cx="2269435" cy="1200329"/>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Flow Sensor Connection port (Amphenol) </a:t>
            </a:r>
          </a:p>
        </p:txBody>
      </p:sp>
      <p:pic>
        <p:nvPicPr>
          <p:cNvPr id="3" name="Picture 2">
            <a:extLst>
              <a:ext uri="{FF2B5EF4-FFF2-40B4-BE49-F238E27FC236}">
                <a16:creationId xmlns:a16="http://schemas.microsoft.com/office/drawing/2014/main" id="{F658D386-627F-462E-A0F9-2463B6AB1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200" y="1849932"/>
            <a:ext cx="4491599" cy="4855667"/>
          </a:xfrm>
          <a:prstGeom prst="rect">
            <a:avLst/>
          </a:prstGeom>
        </p:spPr>
      </p:pic>
      <p:cxnSp>
        <p:nvCxnSpPr>
          <p:cNvPr id="5" name="Straight Arrow Connector 4">
            <a:extLst>
              <a:ext uri="{FF2B5EF4-FFF2-40B4-BE49-F238E27FC236}">
                <a16:creationId xmlns:a16="http://schemas.microsoft.com/office/drawing/2014/main" id="{29A939E0-2025-4273-A804-6FB2B647D607}"/>
              </a:ext>
            </a:extLst>
          </p:cNvPr>
          <p:cNvCxnSpPr>
            <a:cxnSpLocks/>
          </p:cNvCxnSpPr>
          <p:nvPr/>
        </p:nvCxnSpPr>
        <p:spPr>
          <a:xfrm flipH="1">
            <a:off x="5800837" y="4613564"/>
            <a:ext cx="18288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655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228600" y="533400"/>
            <a:ext cx="7772400" cy="1447800"/>
          </a:xfrm>
        </p:spPr>
        <p:txBody>
          <a:bodyPr>
            <a:normAutofit fontScale="90000"/>
          </a:bodyPr>
          <a:lstStyle/>
          <a:p>
            <a:pPr fontAlgn="auto">
              <a:spcAft>
                <a:spcPts val="0"/>
              </a:spcAft>
              <a:defRPr/>
            </a:pPr>
            <a:r>
              <a:rPr lang="en-US" dirty="0"/>
              <a:t>Detailed Description:</a:t>
            </a:r>
            <a:br>
              <a:rPr lang="en-US" dirty="0"/>
            </a:br>
            <a:r>
              <a:rPr lang="en-US" dirty="0"/>
              <a:t>  PSC-100P Power Cable </a:t>
            </a:r>
            <a:br>
              <a:rPr lang="en-US" dirty="0"/>
            </a:br>
            <a:r>
              <a:rPr lang="en-US" dirty="0"/>
              <a:t>  </a:t>
            </a:r>
          </a:p>
        </p:txBody>
      </p:sp>
      <p:sp>
        <p:nvSpPr>
          <p:cNvPr id="414723" name="Rectangle 3"/>
          <p:cNvSpPr>
            <a:spLocks noGrp="1" noChangeArrowheads="1"/>
          </p:cNvSpPr>
          <p:nvPr>
            <p:ph idx="1"/>
          </p:nvPr>
        </p:nvSpPr>
        <p:spPr>
          <a:xfrm>
            <a:off x="0" y="1981200"/>
            <a:ext cx="4267200" cy="4267200"/>
          </a:xfrm>
        </p:spPr>
        <p:txBody>
          <a:bodyPr/>
          <a:lstStyle/>
          <a:p>
            <a:pPr>
              <a:buClr>
                <a:srgbClr val="FF0000"/>
              </a:buClr>
              <a:buSzTx/>
            </a:pPr>
            <a:r>
              <a:rPr lang="en-US" dirty="0"/>
              <a:t>PSC- 100p Power Cable</a:t>
            </a:r>
          </a:p>
          <a:p>
            <a:pPr>
              <a:buClr>
                <a:srgbClr val="FF0000"/>
              </a:buClr>
            </a:pPr>
            <a:r>
              <a:rPr lang="en-US" dirty="0"/>
              <a:t>100ft 10/4 SO Cable</a:t>
            </a:r>
          </a:p>
          <a:p>
            <a:pPr>
              <a:buClr>
                <a:srgbClr val="FF0000"/>
              </a:buClr>
            </a:pPr>
            <a:r>
              <a:rPr lang="en-US" dirty="0"/>
              <a:t>Molded “</a:t>
            </a:r>
            <a:r>
              <a:rPr lang="en-US" dirty="0" err="1"/>
              <a:t>Seacon</a:t>
            </a:r>
            <a:r>
              <a:rPr lang="en-US" dirty="0"/>
              <a:t>” connector  on one end</a:t>
            </a:r>
          </a:p>
          <a:p>
            <a:pPr>
              <a:buClr>
                <a:srgbClr val="FF0000"/>
              </a:buClr>
            </a:pPr>
            <a:r>
              <a:rPr lang="en-US" dirty="0"/>
              <a:t>Male </a:t>
            </a:r>
            <a:r>
              <a:rPr lang="en-US" dirty="0" err="1"/>
              <a:t>twistlock</a:t>
            </a:r>
            <a:r>
              <a:rPr lang="en-US" dirty="0"/>
              <a:t> plug on other</a:t>
            </a:r>
          </a:p>
        </p:txBody>
      </p:sp>
      <p:pic>
        <p:nvPicPr>
          <p:cNvPr id="7649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0580" b="17674"/>
          <a:stretch/>
        </p:blipFill>
        <p:spPr bwMode="auto">
          <a:xfrm>
            <a:off x="3935810" y="1447800"/>
            <a:ext cx="5184242" cy="539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194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228600" y="533400"/>
            <a:ext cx="7772400" cy="1447800"/>
          </a:xfrm>
        </p:spPr>
        <p:txBody>
          <a:bodyPr>
            <a:normAutofit fontScale="90000"/>
          </a:bodyPr>
          <a:lstStyle/>
          <a:p>
            <a:pPr fontAlgn="auto">
              <a:spcAft>
                <a:spcPts val="0"/>
              </a:spcAft>
              <a:defRPr/>
            </a:pPr>
            <a:r>
              <a:rPr lang="en-US" dirty="0"/>
              <a:t>Detailed Description:</a:t>
            </a:r>
            <a:br>
              <a:rPr lang="en-US" dirty="0"/>
            </a:br>
            <a:r>
              <a:rPr lang="en-US" dirty="0"/>
              <a:t>  PC-50 Drop Cable </a:t>
            </a:r>
            <a:br>
              <a:rPr lang="en-US" dirty="0"/>
            </a:br>
            <a:endParaRPr lang="en-US" dirty="0"/>
          </a:p>
        </p:txBody>
      </p:sp>
      <p:sp>
        <p:nvSpPr>
          <p:cNvPr id="414723" name="Rectangle 3"/>
          <p:cNvSpPr>
            <a:spLocks noGrp="1" noChangeArrowheads="1"/>
          </p:cNvSpPr>
          <p:nvPr>
            <p:ph idx="1"/>
          </p:nvPr>
        </p:nvSpPr>
        <p:spPr>
          <a:xfrm>
            <a:off x="0" y="1981200"/>
            <a:ext cx="3935810" cy="4267200"/>
          </a:xfrm>
        </p:spPr>
        <p:txBody>
          <a:bodyPr/>
          <a:lstStyle/>
          <a:p>
            <a:pPr>
              <a:buClr>
                <a:srgbClr val="FF0000"/>
              </a:buClr>
              <a:buSzTx/>
            </a:pPr>
            <a:r>
              <a:rPr lang="en-US" dirty="0"/>
              <a:t>PC-50 Drop Cable</a:t>
            </a:r>
          </a:p>
          <a:p>
            <a:pPr>
              <a:buClr>
                <a:srgbClr val="FF0000"/>
              </a:buClr>
              <a:buSzTx/>
            </a:pPr>
            <a:r>
              <a:rPr lang="en-US" dirty="0"/>
              <a:t>Supplies power from in plant power supply to the control box. </a:t>
            </a:r>
          </a:p>
          <a:p>
            <a:pPr>
              <a:buClr>
                <a:srgbClr val="FF0000"/>
              </a:buClr>
            </a:pPr>
            <a:r>
              <a:rPr lang="en-US" dirty="0"/>
              <a:t>50ft 10/4 SO Cable</a:t>
            </a:r>
          </a:p>
          <a:p>
            <a:pPr>
              <a:buClr>
                <a:srgbClr val="FF0000"/>
              </a:buClr>
            </a:pPr>
            <a:r>
              <a:rPr lang="en-US" dirty="0"/>
              <a:t>Female </a:t>
            </a:r>
            <a:r>
              <a:rPr lang="en-US" dirty="0" err="1"/>
              <a:t>twistlock</a:t>
            </a:r>
            <a:r>
              <a:rPr lang="en-US" dirty="0"/>
              <a:t> plug on one end x bare wire on other</a:t>
            </a:r>
          </a:p>
        </p:txBody>
      </p:sp>
      <p:pic>
        <p:nvPicPr>
          <p:cNvPr id="765954" name="Picture 2" descr="101_05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90"/>
          <a:stretch/>
        </p:blipFill>
        <p:spPr bwMode="auto">
          <a:xfrm>
            <a:off x="4846319" y="740305"/>
            <a:ext cx="4297681" cy="611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098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228600" y="228600"/>
            <a:ext cx="7772400" cy="1447800"/>
          </a:xfrm>
        </p:spPr>
        <p:txBody>
          <a:bodyPr>
            <a:normAutofit fontScale="90000"/>
          </a:bodyPr>
          <a:lstStyle/>
          <a:p>
            <a:pPr fontAlgn="auto">
              <a:spcAft>
                <a:spcPts val="0"/>
              </a:spcAft>
              <a:defRPr/>
            </a:pPr>
            <a:r>
              <a:rPr lang="en-US"/>
              <a:t>Detailed Description:</a:t>
            </a:r>
            <a:br>
              <a:rPr lang="en-US"/>
            </a:br>
            <a:r>
              <a:rPr lang="en-US"/>
              <a:t>	Flow Meter &amp; Flow Sensor</a:t>
            </a:r>
          </a:p>
        </p:txBody>
      </p:sp>
      <p:sp>
        <p:nvSpPr>
          <p:cNvPr id="562178" name="Rectangle 3"/>
          <p:cNvSpPr>
            <a:spLocks noGrp="1" noChangeArrowheads="1"/>
          </p:cNvSpPr>
          <p:nvPr>
            <p:ph idx="1"/>
          </p:nvPr>
        </p:nvSpPr>
        <p:spPr>
          <a:xfrm>
            <a:off x="533400" y="1981200"/>
            <a:ext cx="7772400" cy="4495800"/>
          </a:xfrm>
        </p:spPr>
        <p:txBody>
          <a:bodyPr/>
          <a:lstStyle/>
          <a:p>
            <a:pPr>
              <a:buClr>
                <a:srgbClr val="FF0000"/>
              </a:buClr>
              <a:buSzTx/>
            </a:pPr>
            <a:r>
              <a:rPr lang="en-US" sz="2800" dirty="0"/>
              <a:t>FM-260</a:t>
            </a:r>
          </a:p>
          <a:p>
            <a:pPr lvl="1">
              <a:buClr>
                <a:srgbClr val="FF0000"/>
              </a:buClr>
            </a:pPr>
            <a:r>
              <a:rPr lang="en-US" dirty="0"/>
              <a:t>0-400 GPM Analog Flow Meter, Milliammeter instrument that provides gross indication of system flow</a:t>
            </a:r>
          </a:p>
          <a:p>
            <a:pPr>
              <a:buClr>
                <a:srgbClr val="FF0000"/>
              </a:buClr>
              <a:buSzTx/>
            </a:pPr>
            <a:r>
              <a:rPr lang="en-US" sz="2800" dirty="0"/>
              <a:t>FM-SR</a:t>
            </a:r>
          </a:p>
          <a:p>
            <a:pPr lvl="1">
              <a:buClr>
                <a:srgbClr val="FF0000"/>
              </a:buClr>
            </a:pPr>
            <a:r>
              <a:rPr lang="en-US" dirty="0"/>
              <a:t>Paddlewheel, magnetic self-induced type flow meter, sealed and waterproof with 100ft of instrument cable</a:t>
            </a:r>
            <a:endParaRPr lang="en-US" sz="2800" dirty="0"/>
          </a:p>
          <a:p>
            <a:pPr>
              <a:buClr>
                <a:srgbClr val="FF0000"/>
              </a:buClr>
              <a:buSzTx/>
            </a:pPr>
            <a:r>
              <a:rPr lang="en-US" sz="2800" dirty="0"/>
              <a:t>FM-SRD</a:t>
            </a:r>
          </a:p>
          <a:p>
            <a:pPr lvl="1">
              <a:buClr>
                <a:srgbClr val="FF0000"/>
              </a:buClr>
              <a:buSzTx/>
            </a:pPr>
            <a:r>
              <a:rPr lang="en-US" dirty="0"/>
              <a:t>Same as FM-SR but with Amphenol connection for the CB-260-FM control box</a:t>
            </a:r>
          </a:p>
          <a:p>
            <a:pPr marL="0" indent="0">
              <a:buClr>
                <a:srgbClr val="FF0000"/>
              </a:buClr>
              <a:buSzTx/>
              <a:buNone/>
            </a:pPr>
            <a:endParaRPr lang="en-US" sz="2800" dirty="0"/>
          </a:p>
          <a:p>
            <a:pPr marL="0" indent="0">
              <a:buClr>
                <a:srgbClr val="FF0000"/>
              </a:buClr>
              <a:buSzTx/>
              <a:buNone/>
            </a:pPr>
            <a:r>
              <a:rPr lang="en-US" sz="2800" dirty="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2"/>
          <p:cNvSpPr>
            <a:spLocks noGrp="1" noChangeArrowheads="1"/>
          </p:cNvSpPr>
          <p:nvPr>
            <p:ph type="title"/>
          </p:nvPr>
        </p:nvSpPr>
        <p:spPr>
          <a:xfrm>
            <a:off x="228600" y="533400"/>
            <a:ext cx="6629400" cy="990600"/>
          </a:xfrm>
        </p:spPr>
        <p:txBody>
          <a:bodyPr/>
          <a:lstStyle/>
          <a:p>
            <a:pPr>
              <a:buClr>
                <a:srgbClr val="FF0000"/>
              </a:buClr>
            </a:pPr>
            <a:r>
              <a:rPr lang="en-US"/>
              <a:t>Tri Nuclear Flow Meter</a:t>
            </a:r>
          </a:p>
        </p:txBody>
      </p:sp>
      <p:sp>
        <p:nvSpPr>
          <p:cNvPr id="564227" name="Text Box 6"/>
          <p:cNvSpPr txBox="1">
            <a:spLocks noChangeArrowheads="1"/>
          </p:cNvSpPr>
          <p:nvPr/>
        </p:nvSpPr>
        <p:spPr bwMode="auto">
          <a:xfrm>
            <a:off x="533400" y="2438400"/>
            <a:ext cx="2514600" cy="1004888"/>
          </a:xfrm>
          <a:prstGeom prst="rect">
            <a:avLst/>
          </a:prstGeom>
          <a:noFill/>
          <a:ln w="9525">
            <a:noFill/>
            <a:miter lim="800000"/>
            <a:headEnd/>
            <a:tailEnd/>
          </a:ln>
        </p:spPr>
        <p:txBody>
          <a:bodyPr>
            <a:spAutoFit/>
          </a:bodyPr>
          <a:lstStyle/>
          <a:p>
            <a:pPr algn="ctr" eaLnBrk="0" hangingPunct="0">
              <a:spcBef>
                <a:spcPct val="50000"/>
              </a:spcBef>
            </a:pPr>
            <a:r>
              <a:rPr lang="en-US"/>
              <a:t>Flow Meter</a:t>
            </a:r>
          </a:p>
          <a:p>
            <a:pPr algn="ctr" eaLnBrk="0" hangingPunct="0">
              <a:spcBef>
                <a:spcPct val="50000"/>
              </a:spcBef>
            </a:pPr>
            <a:r>
              <a:rPr lang="en-US"/>
              <a:t>Model FM-260M</a:t>
            </a:r>
          </a:p>
        </p:txBody>
      </p:sp>
      <p:sp>
        <p:nvSpPr>
          <p:cNvPr id="564228" name="Text Box 7"/>
          <p:cNvSpPr txBox="1">
            <a:spLocks noChangeArrowheads="1"/>
          </p:cNvSpPr>
          <p:nvPr/>
        </p:nvSpPr>
        <p:spPr bwMode="auto">
          <a:xfrm>
            <a:off x="3581400" y="1524000"/>
            <a:ext cx="2514600" cy="1004888"/>
          </a:xfrm>
          <a:prstGeom prst="rect">
            <a:avLst/>
          </a:prstGeom>
          <a:noFill/>
          <a:ln w="9525">
            <a:noFill/>
            <a:miter lim="800000"/>
            <a:headEnd/>
            <a:tailEnd/>
          </a:ln>
        </p:spPr>
        <p:txBody>
          <a:bodyPr>
            <a:spAutoFit/>
          </a:bodyPr>
          <a:lstStyle/>
          <a:p>
            <a:pPr algn="ctr" eaLnBrk="0" hangingPunct="0">
              <a:spcBef>
                <a:spcPct val="50000"/>
              </a:spcBef>
            </a:pPr>
            <a:r>
              <a:rPr lang="en-US"/>
              <a:t>Flow Sensor</a:t>
            </a:r>
          </a:p>
          <a:p>
            <a:pPr algn="ctr" eaLnBrk="0" hangingPunct="0">
              <a:spcBef>
                <a:spcPct val="50000"/>
              </a:spcBef>
            </a:pPr>
            <a:r>
              <a:rPr lang="en-US"/>
              <a:t>Model FM-SR</a:t>
            </a:r>
          </a:p>
        </p:txBody>
      </p:sp>
      <p:sp>
        <p:nvSpPr>
          <p:cNvPr id="564229" name="Text Box 8"/>
          <p:cNvSpPr txBox="1">
            <a:spLocks noChangeArrowheads="1"/>
          </p:cNvSpPr>
          <p:nvPr/>
        </p:nvSpPr>
        <p:spPr bwMode="auto">
          <a:xfrm>
            <a:off x="6400800" y="1143000"/>
            <a:ext cx="2514600" cy="822325"/>
          </a:xfrm>
          <a:prstGeom prst="rect">
            <a:avLst/>
          </a:prstGeom>
          <a:noFill/>
          <a:ln w="9525">
            <a:noFill/>
            <a:miter lim="800000"/>
            <a:headEnd/>
            <a:tailEnd/>
          </a:ln>
        </p:spPr>
        <p:txBody>
          <a:bodyPr>
            <a:spAutoFit/>
          </a:bodyPr>
          <a:lstStyle/>
          <a:p>
            <a:pPr algn="ctr" eaLnBrk="0" hangingPunct="0">
              <a:spcBef>
                <a:spcPct val="50000"/>
              </a:spcBef>
            </a:pPr>
            <a:r>
              <a:rPr lang="en-US" dirty="0"/>
              <a:t>Flow Sensor installed in pump</a:t>
            </a:r>
          </a:p>
        </p:txBody>
      </p:sp>
      <p:pic>
        <p:nvPicPr>
          <p:cNvPr id="768002" name="Picture 30" descr="Description: FM-260 oper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55274"/>
            <a:ext cx="2819400" cy="284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03" name="Picture 22" descr="Description: FM-SR on pump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491" y="2713789"/>
            <a:ext cx="3015893" cy="239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04" name="Picture 4" descr="PP-260S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1320" y="1992313"/>
            <a:ext cx="2133600"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3" name="Rectangle 3"/>
          <p:cNvSpPr>
            <a:spLocks noGrp="1" noChangeArrowheads="1"/>
          </p:cNvSpPr>
          <p:nvPr>
            <p:ph type="title"/>
          </p:nvPr>
        </p:nvSpPr>
        <p:spPr>
          <a:xfrm>
            <a:off x="228600" y="457200"/>
            <a:ext cx="8915400" cy="609600"/>
          </a:xfrm>
        </p:spPr>
        <p:txBody>
          <a:bodyPr>
            <a:normAutofit fontScale="90000"/>
          </a:bodyPr>
          <a:lstStyle/>
          <a:p>
            <a:pPr fontAlgn="auto">
              <a:spcAft>
                <a:spcPts val="0"/>
              </a:spcAft>
              <a:buClr>
                <a:srgbClr val="FF0000"/>
              </a:buClr>
              <a:defRPr/>
            </a:pPr>
            <a:r>
              <a:rPr lang="en-US"/>
              <a:t>UFV-260 Principals of Operation</a:t>
            </a:r>
          </a:p>
        </p:txBody>
      </p:sp>
      <p:sp>
        <p:nvSpPr>
          <p:cNvPr id="168964" name="Rectangle 4"/>
          <p:cNvSpPr>
            <a:spLocks noGrp="1" noChangeArrowheads="1"/>
          </p:cNvSpPr>
          <p:nvPr>
            <p:ph idx="1"/>
          </p:nvPr>
        </p:nvSpPr>
        <p:spPr>
          <a:xfrm>
            <a:off x="609600" y="1828800"/>
            <a:ext cx="7620000" cy="4648200"/>
          </a:xfrm>
        </p:spPr>
        <p:txBody>
          <a:bodyPr/>
          <a:lstStyle/>
          <a:p>
            <a:pPr>
              <a:lnSpc>
                <a:spcPct val="80000"/>
              </a:lnSpc>
              <a:buClr>
                <a:srgbClr val="FF0000"/>
              </a:buClr>
            </a:pPr>
            <a:r>
              <a:rPr lang="en-US" sz="2800" b="1" i="1" dirty="0"/>
              <a:t>System designed to operate remotely underwater</a:t>
            </a:r>
          </a:p>
          <a:p>
            <a:pPr lvl="1">
              <a:lnSpc>
                <a:spcPct val="80000"/>
              </a:lnSpc>
              <a:buClr>
                <a:srgbClr val="FF0000"/>
              </a:buClr>
              <a:buFontTx/>
              <a:buNone/>
            </a:pPr>
            <a:endParaRPr lang="en-US" b="1" i="1" dirty="0"/>
          </a:p>
          <a:p>
            <a:pPr lvl="1">
              <a:lnSpc>
                <a:spcPct val="80000"/>
              </a:lnSpc>
              <a:buClr>
                <a:srgbClr val="FF0000"/>
              </a:buClr>
              <a:buFontTx/>
              <a:buNone/>
            </a:pPr>
            <a:endParaRPr lang="en-US" b="1" i="1" dirty="0"/>
          </a:p>
          <a:p>
            <a:pPr>
              <a:lnSpc>
                <a:spcPct val="80000"/>
              </a:lnSpc>
              <a:buClr>
                <a:srgbClr val="FF0000"/>
              </a:buClr>
            </a:pPr>
            <a:r>
              <a:rPr lang="en-US" sz="2800" b="1" i="1" dirty="0"/>
              <a:t>System designed to operate under negative pressure</a:t>
            </a:r>
          </a:p>
          <a:p>
            <a:pPr lvl="1">
              <a:lnSpc>
                <a:spcPct val="80000"/>
              </a:lnSpc>
              <a:buClr>
                <a:srgbClr val="FF0000"/>
              </a:buClr>
            </a:pPr>
            <a:r>
              <a:rPr lang="en-US" dirty="0"/>
              <a:t>This means that the Filter cartridges on suction side of pump</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2"/>
          <p:cNvSpPr>
            <a:spLocks noGrp="1" noChangeArrowheads="1"/>
          </p:cNvSpPr>
          <p:nvPr>
            <p:ph type="title"/>
          </p:nvPr>
        </p:nvSpPr>
        <p:spPr>
          <a:xfrm>
            <a:off x="228600" y="533400"/>
            <a:ext cx="6629400" cy="990600"/>
          </a:xfrm>
        </p:spPr>
        <p:txBody>
          <a:bodyPr/>
          <a:lstStyle/>
          <a:p>
            <a:pPr>
              <a:buClr>
                <a:srgbClr val="FF0000"/>
              </a:buClr>
            </a:pPr>
            <a:r>
              <a:rPr lang="en-US"/>
              <a:t>Tri Nuclear Flow Meter</a:t>
            </a:r>
          </a:p>
        </p:txBody>
      </p:sp>
      <p:sp>
        <p:nvSpPr>
          <p:cNvPr id="566274" name="Text Box 7"/>
          <p:cNvSpPr txBox="1">
            <a:spLocks noChangeArrowheads="1"/>
          </p:cNvSpPr>
          <p:nvPr/>
        </p:nvSpPr>
        <p:spPr bwMode="auto">
          <a:xfrm>
            <a:off x="838200" y="1814513"/>
            <a:ext cx="7467600" cy="457200"/>
          </a:xfrm>
          <a:prstGeom prst="rect">
            <a:avLst/>
          </a:prstGeom>
          <a:noFill/>
          <a:ln w="9525">
            <a:noFill/>
            <a:miter lim="800000"/>
            <a:headEnd/>
            <a:tailEnd/>
          </a:ln>
        </p:spPr>
        <p:txBody>
          <a:bodyPr>
            <a:spAutoFit/>
          </a:bodyPr>
          <a:lstStyle/>
          <a:p>
            <a:pPr algn="ctr" eaLnBrk="0" hangingPunct="0">
              <a:spcBef>
                <a:spcPct val="50000"/>
              </a:spcBef>
            </a:pPr>
            <a:r>
              <a:rPr lang="en-US"/>
              <a:t>Typical Flow Sensor/Meter connection</a:t>
            </a:r>
          </a:p>
        </p:txBody>
      </p:sp>
      <p:pic>
        <p:nvPicPr>
          <p:cNvPr id="566275" name="Picture 9" descr="flow sensor and meter"/>
          <p:cNvPicPr>
            <a:picLocks noChangeAspect="1" noChangeArrowheads="1"/>
          </p:cNvPicPr>
          <p:nvPr/>
        </p:nvPicPr>
        <p:blipFill>
          <a:blip r:embed="rId3"/>
          <a:srcRect/>
          <a:stretch>
            <a:fillRect/>
          </a:stretch>
        </p:blipFill>
        <p:spPr bwMode="auto">
          <a:xfrm>
            <a:off x="762000" y="2514600"/>
            <a:ext cx="7620000" cy="3497263"/>
          </a:xfrm>
          <a:prstGeom prst="rect">
            <a:avLst/>
          </a:prstGeom>
          <a:noFill/>
          <a:ln w="9525">
            <a:solidFill>
              <a:srgbClr val="333333"/>
            </a:solid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2"/>
          <p:cNvSpPr>
            <a:spLocks noGrp="1" noChangeArrowheads="1"/>
          </p:cNvSpPr>
          <p:nvPr>
            <p:ph type="title"/>
          </p:nvPr>
        </p:nvSpPr>
        <p:spPr>
          <a:xfrm>
            <a:off x="228600" y="533400"/>
            <a:ext cx="6629400" cy="990600"/>
          </a:xfrm>
        </p:spPr>
        <p:txBody>
          <a:bodyPr/>
          <a:lstStyle/>
          <a:p>
            <a:pPr>
              <a:buClr>
                <a:srgbClr val="FF0000"/>
              </a:buClr>
            </a:pPr>
            <a:r>
              <a:rPr lang="en-US"/>
              <a:t>Tri Nuclear Flow Meter</a:t>
            </a:r>
          </a:p>
        </p:txBody>
      </p:sp>
      <p:pic>
        <p:nvPicPr>
          <p:cNvPr id="568322" name="Picture 5" descr="100_4038"/>
          <p:cNvPicPr>
            <a:picLocks noChangeAspect="1" noChangeArrowheads="1"/>
          </p:cNvPicPr>
          <p:nvPr/>
        </p:nvPicPr>
        <p:blipFill>
          <a:blip r:embed="rId3"/>
          <a:srcRect/>
          <a:stretch>
            <a:fillRect/>
          </a:stretch>
        </p:blipFill>
        <p:spPr bwMode="auto">
          <a:xfrm>
            <a:off x="531813" y="1474788"/>
            <a:ext cx="8078787" cy="5383212"/>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ctrTitle"/>
          </p:nvPr>
        </p:nvSpPr>
        <p:spPr>
          <a:xfrm>
            <a:off x="685800" y="152400"/>
            <a:ext cx="7772400" cy="3276600"/>
          </a:xfrm>
        </p:spPr>
        <p:txBody>
          <a:bodyPr/>
          <a:lstStyle/>
          <a:p>
            <a:pPr fontAlgn="auto">
              <a:spcAft>
                <a:spcPts val="0"/>
              </a:spcAft>
              <a:defRPr/>
            </a:pPr>
            <a:r>
              <a:rPr lang="en-US" sz="6000"/>
              <a:t>Tooling/Accessories </a:t>
            </a:r>
            <a:br>
              <a:rPr lang="en-US" sz="6000"/>
            </a:br>
            <a:r>
              <a:rPr lang="en-US" sz="6000"/>
              <a:t>for the </a:t>
            </a:r>
            <a:br>
              <a:rPr lang="en-US" sz="6000"/>
            </a:br>
            <a:r>
              <a:rPr lang="en-US" sz="6000"/>
              <a:t>UFV-260</a:t>
            </a: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8140" b="4961"/>
          <a:stretch/>
        </p:blipFill>
        <p:spPr>
          <a:xfrm>
            <a:off x="1600200" y="0"/>
            <a:ext cx="5857227" cy="6800403"/>
          </a:xfrm>
          <a:prstGeom prst="rect">
            <a:avLst/>
          </a:prstGeom>
        </p:spPr>
      </p:pic>
    </p:spTree>
    <p:extLst>
      <p:ext uri="{BB962C8B-B14F-4D97-AF65-F5344CB8AC3E}">
        <p14:creationId xmlns:p14="http://schemas.microsoft.com/office/powerpoint/2010/main" val="687909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NC-002-02 Rev. A - UFV-26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500" t="12722" r="17833" b="2333"/>
          <a:stretch/>
        </p:blipFill>
        <p:spPr>
          <a:xfrm>
            <a:off x="76200" y="1"/>
            <a:ext cx="8959035" cy="684234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18115" name="Rectangle 3"/>
          <p:cNvSpPr>
            <a:spLocks noGrp="1" noChangeArrowheads="1"/>
          </p:cNvSpPr>
          <p:nvPr>
            <p:ph idx="1"/>
          </p:nvPr>
        </p:nvSpPr>
        <p:spPr>
          <a:xfrm>
            <a:off x="0" y="1524000"/>
            <a:ext cx="8001000" cy="5105400"/>
          </a:xfrm>
        </p:spPr>
        <p:txBody>
          <a:bodyPr/>
          <a:lstStyle/>
          <a:p>
            <a:pPr marL="0" indent="0">
              <a:lnSpc>
                <a:spcPct val="80000"/>
              </a:lnSpc>
              <a:buClr>
                <a:srgbClr val="FF0000"/>
              </a:buClr>
              <a:buNone/>
            </a:pPr>
            <a:r>
              <a:rPr lang="en-US" sz="2800" dirty="0"/>
              <a:t>Stainless Steel Pool Pole, SP-1</a:t>
            </a:r>
          </a:p>
          <a:p>
            <a:pPr lvl="0">
              <a:buClr>
                <a:srgbClr val="FF0000"/>
              </a:buClr>
            </a:pPr>
            <a:r>
              <a:rPr lang="en-US" sz="2800" dirty="0"/>
              <a:t>Material: all Stainless Steel</a:t>
            </a:r>
          </a:p>
          <a:p>
            <a:pPr lvl="0">
              <a:buClr>
                <a:srgbClr val="FF0000"/>
              </a:buClr>
            </a:pPr>
            <a:r>
              <a:rPr lang="en-US" sz="2800" dirty="0"/>
              <a:t>1 in pipe (1.31 in OD) x 10ft long</a:t>
            </a:r>
          </a:p>
          <a:p>
            <a:pPr lvl="0">
              <a:buClr>
                <a:srgbClr val="FF0000"/>
              </a:buClr>
            </a:pPr>
            <a:r>
              <a:rPr lang="en-US" sz="2800" dirty="0"/>
              <a:t>Weight: 10 </a:t>
            </a:r>
            <a:r>
              <a:rPr lang="en-US" sz="2800" dirty="0" err="1"/>
              <a:t>lbs</a:t>
            </a:r>
            <a:r>
              <a:rPr lang="en-US" sz="2800" dirty="0"/>
              <a:t>  per 10ft  Section</a:t>
            </a:r>
          </a:p>
          <a:p>
            <a:pPr lvl="0">
              <a:buClr>
                <a:srgbClr val="FF0000"/>
              </a:buClr>
            </a:pPr>
            <a:r>
              <a:rPr lang="en-US" sz="2800" dirty="0"/>
              <a:t>Pool Poles are floodable</a:t>
            </a:r>
          </a:p>
          <a:p>
            <a:pPr lvl="0">
              <a:buClr>
                <a:srgbClr val="FF0000"/>
              </a:buClr>
            </a:pPr>
            <a:r>
              <a:rPr lang="en-US" sz="2800" dirty="0"/>
              <a:t>Poles connected together with a quick release, "recessed button type", Stainless Steel, positive locking pull pin</a:t>
            </a:r>
          </a:p>
          <a:p>
            <a:pPr lvl="0">
              <a:buClr>
                <a:srgbClr val="FF0000"/>
              </a:buClr>
            </a:pPr>
            <a:r>
              <a:rPr lang="en-US" sz="2800" dirty="0"/>
              <a:t>Pull pins are lanyard to pool poles with stainless steel wire rope </a:t>
            </a:r>
          </a:p>
          <a:p>
            <a:pPr marL="0" indent="0">
              <a:lnSpc>
                <a:spcPct val="80000"/>
              </a:lnSpc>
              <a:buClr>
                <a:srgbClr val="FF0000"/>
              </a:buClr>
              <a:buNone/>
            </a:pPr>
            <a:endParaRPr lang="en-US" sz="2800" dirty="0"/>
          </a:p>
        </p:txBody>
      </p:sp>
      <p:pic>
        <p:nvPicPr>
          <p:cNvPr id="463874" name="Picture 2" descr="SP-1 Pool P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1" y="-1"/>
            <a:ext cx="1066800" cy="694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985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18115" name="Rectangle 3"/>
          <p:cNvSpPr>
            <a:spLocks noGrp="1" noChangeArrowheads="1"/>
          </p:cNvSpPr>
          <p:nvPr>
            <p:ph idx="1"/>
          </p:nvPr>
        </p:nvSpPr>
        <p:spPr>
          <a:xfrm>
            <a:off x="0" y="1524000"/>
            <a:ext cx="8001000" cy="5105400"/>
          </a:xfrm>
        </p:spPr>
        <p:txBody>
          <a:bodyPr/>
          <a:lstStyle/>
          <a:p>
            <a:pPr marL="0" indent="0">
              <a:lnSpc>
                <a:spcPct val="80000"/>
              </a:lnSpc>
              <a:buClr>
                <a:srgbClr val="FF0000"/>
              </a:buClr>
              <a:buNone/>
            </a:pPr>
            <a:r>
              <a:rPr lang="en-US" sz="2800" dirty="0"/>
              <a:t>New in 2013: Variable  Length Pool Poles</a:t>
            </a:r>
          </a:p>
          <a:p>
            <a:pPr lvl="0">
              <a:buClr>
                <a:srgbClr val="FF0000"/>
              </a:buClr>
            </a:pPr>
            <a:r>
              <a:rPr lang="en-US" sz="2800" dirty="0"/>
              <a:t>Same connection / design as SP-1 Pool Poles</a:t>
            </a:r>
          </a:p>
          <a:p>
            <a:pPr lvl="0">
              <a:buClr>
                <a:srgbClr val="FF0000"/>
              </a:buClr>
            </a:pPr>
            <a:r>
              <a:rPr lang="en-US" sz="2800" dirty="0"/>
              <a:t>SP-</a:t>
            </a:r>
            <a:r>
              <a:rPr lang="en-US" sz="4000" dirty="0"/>
              <a:t>1</a:t>
            </a:r>
            <a:r>
              <a:rPr lang="en-US" sz="2800" dirty="0"/>
              <a:t>x</a:t>
            </a:r>
            <a:r>
              <a:rPr lang="en-US" sz="4000" dirty="0"/>
              <a:t>5</a:t>
            </a:r>
          </a:p>
          <a:p>
            <a:pPr lvl="1">
              <a:buClr>
                <a:srgbClr val="FF0000"/>
              </a:buClr>
            </a:pPr>
            <a:r>
              <a:rPr lang="en-US" dirty="0"/>
              <a:t>5 </a:t>
            </a:r>
            <a:r>
              <a:rPr lang="en-US" dirty="0" err="1"/>
              <a:t>ft</a:t>
            </a:r>
            <a:r>
              <a:rPr lang="en-US" dirty="0"/>
              <a:t> long pool pole</a:t>
            </a:r>
          </a:p>
          <a:p>
            <a:pPr lvl="0">
              <a:buClr>
                <a:srgbClr val="FF0000"/>
              </a:buClr>
            </a:pPr>
            <a:r>
              <a:rPr lang="en-US" sz="2800" dirty="0"/>
              <a:t>SP-</a:t>
            </a:r>
            <a:r>
              <a:rPr lang="en-US" sz="4000" dirty="0"/>
              <a:t>1</a:t>
            </a:r>
            <a:r>
              <a:rPr lang="en-US" sz="2800" dirty="0"/>
              <a:t>x</a:t>
            </a:r>
            <a:r>
              <a:rPr lang="en-US" sz="4000" dirty="0"/>
              <a:t>3</a:t>
            </a:r>
          </a:p>
          <a:p>
            <a:pPr lvl="1">
              <a:buClr>
                <a:srgbClr val="FF0000"/>
              </a:buClr>
            </a:pPr>
            <a:r>
              <a:rPr lang="en-US" dirty="0"/>
              <a:t>3 </a:t>
            </a:r>
            <a:r>
              <a:rPr lang="en-US" dirty="0" err="1"/>
              <a:t>ft</a:t>
            </a:r>
            <a:r>
              <a:rPr lang="en-US" dirty="0"/>
              <a:t> long pool pole</a:t>
            </a:r>
          </a:p>
          <a:p>
            <a:pPr lvl="0">
              <a:buClr>
                <a:srgbClr val="FF0000"/>
              </a:buClr>
            </a:pPr>
            <a:r>
              <a:rPr lang="en-US" sz="2800" dirty="0"/>
              <a:t>SP-</a:t>
            </a:r>
            <a:r>
              <a:rPr lang="en-US" sz="4000" dirty="0"/>
              <a:t>1</a:t>
            </a:r>
            <a:r>
              <a:rPr lang="en-US" sz="2800" dirty="0"/>
              <a:t>x</a:t>
            </a:r>
            <a:r>
              <a:rPr lang="en-US" sz="4000" dirty="0"/>
              <a:t>2</a:t>
            </a:r>
          </a:p>
          <a:p>
            <a:pPr lvl="1">
              <a:buClr>
                <a:srgbClr val="FF0000"/>
              </a:buClr>
            </a:pPr>
            <a:r>
              <a:rPr lang="en-US" dirty="0"/>
              <a:t>2 </a:t>
            </a:r>
            <a:r>
              <a:rPr lang="en-US" dirty="0" err="1"/>
              <a:t>ft</a:t>
            </a:r>
            <a:r>
              <a:rPr lang="en-US" dirty="0"/>
              <a:t> long pool pole</a:t>
            </a:r>
          </a:p>
          <a:p>
            <a:pPr>
              <a:buClr>
                <a:srgbClr val="FF0000"/>
              </a:buClr>
            </a:pPr>
            <a:r>
              <a:rPr lang="en-US" dirty="0"/>
              <a:t>These allow for the operator to adjust the overall height of the pool poles for optimum operations</a:t>
            </a:r>
          </a:p>
        </p:txBody>
      </p:sp>
      <p:pic>
        <p:nvPicPr>
          <p:cNvPr id="463874" name="Picture 2" descr="SP-1 Pool P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1" y="-1"/>
            <a:ext cx="1066800" cy="694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003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18115" name="Rectangle 3"/>
          <p:cNvSpPr>
            <a:spLocks noGrp="1" noChangeArrowheads="1"/>
          </p:cNvSpPr>
          <p:nvPr>
            <p:ph idx="1"/>
          </p:nvPr>
        </p:nvSpPr>
        <p:spPr>
          <a:xfrm>
            <a:off x="0" y="1524000"/>
            <a:ext cx="5410200" cy="5105400"/>
          </a:xfrm>
        </p:spPr>
        <p:txBody>
          <a:bodyPr/>
          <a:lstStyle/>
          <a:p>
            <a:pPr marL="0" indent="0">
              <a:lnSpc>
                <a:spcPct val="80000"/>
              </a:lnSpc>
              <a:buClr>
                <a:srgbClr val="FF0000"/>
              </a:buClr>
              <a:buNone/>
            </a:pPr>
            <a:r>
              <a:rPr lang="en-US" sz="2800" dirty="0"/>
              <a:t>Buoyancy Chamber</a:t>
            </a:r>
          </a:p>
          <a:p>
            <a:pPr lvl="0">
              <a:buClr>
                <a:srgbClr val="FF0000"/>
              </a:buClr>
            </a:pPr>
            <a:r>
              <a:rPr lang="en-US" sz="2800" dirty="0"/>
              <a:t>Slides over pool poles</a:t>
            </a:r>
          </a:p>
          <a:p>
            <a:pPr lvl="0">
              <a:buClr>
                <a:srgbClr val="FF0000"/>
              </a:buClr>
            </a:pPr>
            <a:r>
              <a:rPr lang="en-US" sz="2800" dirty="0"/>
              <a:t>6in </a:t>
            </a:r>
            <a:r>
              <a:rPr lang="en-US" sz="2800" dirty="0" err="1"/>
              <a:t>dia</a:t>
            </a:r>
            <a:r>
              <a:rPr lang="en-US" sz="2800" dirty="0"/>
              <a:t> x 18in long</a:t>
            </a:r>
          </a:p>
          <a:p>
            <a:pPr lvl="0">
              <a:buClr>
                <a:srgbClr val="FF0000"/>
              </a:buClr>
            </a:pPr>
            <a:r>
              <a:rPr lang="en-US" sz="2800" dirty="0"/>
              <a:t>Material:  Stainless Steel</a:t>
            </a:r>
          </a:p>
          <a:p>
            <a:pPr lvl="0">
              <a:buClr>
                <a:srgbClr val="FF0000"/>
              </a:buClr>
            </a:pPr>
            <a:r>
              <a:rPr lang="en-US" sz="2800" dirty="0"/>
              <a:t>Provides positive buoyancy to reduce the overall weight of pool poles. Same connection / design as SP-1 Pool Poles</a:t>
            </a:r>
          </a:p>
          <a:p>
            <a:pPr lvl="0">
              <a:buClr>
                <a:srgbClr val="FF0000"/>
              </a:buClr>
            </a:pPr>
            <a:r>
              <a:rPr lang="en-US" sz="2800" dirty="0"/>
              <a:t>Reduces the weight of the pool pole by approximately half.</a:t>
            </a:r>
          </a:p>
        </p:txBody>
      </p:sp>
      <p:pic>
        <p:nvPicPr>
          <p:cNvPr id="464898" name="Picture 42" descr="101_0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317" y="1143000"/>
            <a:ext cx="382668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69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18115" name="Rectangle 3"/>
          <p:cNvSpPr>
            <a:spLocks noGrp="1" noChangeArrowheads="1"/>
          </p:cNvSpPr>
          <p:nvPr>
            <p:ph idx="1"/>
          </p:nvPr>
        </p:nvSpPr>
        <p:spPr>
          <a:xfrm>
            <a:off x="0" y="1524000"/>
            <a:ext cx="5410200" cy="5105400"/>
          </a:xfrm>
        </p:spPr>
        <p:txBody>
          <a:bodyPr/>
          <a:lstStyle/>
          <a:p>
            <a:pPr marL="0" indent="0">
              <a:lnSpc>
                <a:spcPct val="80000"/>
              </a:lnSpc>
              <a:buClr>
                <a:srgbClr val="FF0000"/>
              </a:buClr>
              <a:buNone/>
            </a:pPr>
            <a:r>
              <a:rPr lang="en-US" sz="2800" dirty="0"/>
              <a:t>Buoyancy Chamber</a:t>
            </a:r>
          </a:p>
          <a:p>
            <a:pPr lvl="0">
              <a:buClr>
                <a:srgbClr val="FF0000"/>
              </a:buClr>
            </a:pPr>
            <a:r>
              <a:rPr lang="en-US" sz="2800" dirty="0"/>
              <a:t>Slides over pool poles</a:t>
            </a:r>
          </a:p>
          <a:p>
            <a:pPr lvl="0">
              <a:buClr>
                <a:srgbClr val="FF0000"/>
              </a:buClr>
            </a:pPr>
            <a:r>
              <a:rPr lang="en-US" sz="2800" dirty="0"/>
              <a:t>6in </a:t>
            </a:r>
            <a:r>
              <a:rPr lang="en-US" sz="2800" dirty="0" err="1"/>
              <a:t>dia</a:t>
            </a:r>
            <a:r>
              <a:rPr lang="en-US" sz="2800" dirty="0"/>
              <a:t> x 18in long</a:t>
            </a:r>
          </a:p>
          <a:p>
            <a:pPr lvl="0">
              <a:buClr>
                <a:srgbClr val="FF0000"/>
              </a:buClr>
            </a:pPr>
            <a:r>
              <a:rPr lang="en-US" sz="2800" dirty="0"/>
              <a:t>Material:  Stainless Steel</a:t>
            </a:r>
          </a:p>
          <a:p>
            <a:pPr lvl="0">
              <a:buClr>
                <a:srgbClr val="FF0000"/>
              </a:buClr>
            </a:pPr>
            <a:r>
              <a:rPr lang="en-US" sz="2800" dirty="0"/>
              <a:t>Provides positive buoyancy to reduce the overall weight of pool poles. </a:t>
            </a:r>
            <a:r>
              <a:rPr lang="en-US" sz="2800" dirty="0" err="1"/>
              <a:t>ame</a:t>
            </a:r>
            <a:r>
              <a:rPr lang="en-US" sz="2800" dirty="0"/>
              <a:t> connection / design as SP-1 Pool Poles</a:t>
            </a:r>
          </a:p>
          <a:p>
            <a:pPr lvl="0">
              <a:buClr>
                <a:srgbClr val="FF0000"/>
              </a:buClr>
            </a:pPr>
            <a:r>
              <a:rPr lang="en-US" sz="2800" dirty="0"/>
              <a:t>Reduces the weight of the pool pole by approximately half.</a:t>
            </a:r>
          </a:p>
        </p:txBody>
      </p:sp>
      <p:pic>
        <p:nvPicPr>
          <p:cNvPr id="465922" name="Picture 39" descr="101_0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158"/>
            <a:ext cx="2743200" cy="687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914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577538" name="Rectangle 3"/>
          <p:cNvSpPr>
            <a:spLocks noGrp="1" noChangeArrowheads="1"/>
          </p:cNvSpPr>
          <p:nvPr>
            <p:ph idx="1"/>
          </p:nvPr>
        </p:nvSpPr>
        <p:spPr>
          <a:xfrm>
            <a:off x="228600" y="1752600"/>
            <a:ext cx="4514850" cy="5105400"/>
          </a:xfrm>
        </p:spPr>
        <p:txBody>
          <a:bodyPr/>
          <a:lstStyle/>
          <a:p>
            <a:pPr>
              <a:buClr>
                <a:srgbClr val="FF0000"/>
              </a:buClr>
            </a:pPr>
            <a:r>
              <a:rPr lang="en-US" dirty="0"/>
              <a:t>Floor Storage Rack, UT-3/6</a:t>
            </a:r>
          </a:p>
          <a:p>
            <a:pPr lvl="1">
              <a:buClr>
                <a:srgbClr val="FF0000"/>
              </a:buClr>
            </a:pPr>
            <a:r>
              <a:rPr lang="en-US" dirty="0"/>
              <a:t>Holds 6 Filter Cartridges</a:t>
            </a:r>
          </a:p>
          <a:p>
            <a:pPr lvl="1">
              <a:buClr>
                <a:srgbClr val="FF0000"/>
              </a:buClr>
            </a:pPr>
            <a:r>
              <a:rPr lang="en-US" dirty="0"/>
              <a:t>20” </a:t>
            </a:r>
            <a:r>
              <a:rPr lang="en-US" dirty="0" err="1"/>
              <a:t>Dia</a:t>
            </a:r>
            <a:endParaRPr lang="en-US" dirty="0"/>
          </a:p>
          <a:p>
            <a:pPr lvl="1">
              <a:buClr>
                <a:srgbClr val="FF0000"/>
              </a:buClr>
            </a:pPr>
            <a:r>
              <a:rPr lang="en-US" dirty="0"/>
              <a:t>33” height</a:t>
            </a:r>
          </a:p>
          <a:p>
            <a:pPr lvl="1">
              <a:buClr>
                <a:srgbClr val="FF0000"/>
              </a:buClr>
            </a:pPr>
            <a:r>
              <a:rPr lang="en-US" dirty="0"/>
              <a:t>Designed to fit into a standard 55gal drum</a:t>
            </a:r>
          </a:p>
        </p:txBody>
      </p:sp>
      <p:pic>
        <p:nvPicPr>
          <p:cNvPr id="577539" name="Picture 6" descr="UT-3-6 new with removable lift bale"/>
          <p:cNvPicPr>
            <a:picLocks noChangeAspect="1" noChangeArrowheads="1"/>
          </p:cNvPicPr>
          <p:nvPr/>
        </p:nvPicPr>
        <p:blipFill>
          <a:blip r:embed="rId3"/>
          <a:srcRect/>
          <a:stretch>
            <a:fillRect/>
          </a:stretch>
        </p:blipFill>
        <p:spPr bwMode="auto">
          <a:xfrm>
            <a:off x="4743450" y="1219200"/>
            <a:ext cx="3943350" cy="5257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228600" y="457200"/>
            <a:ext cx="8915400" cy="609600"/>
          </a:xfrm>
        </p:spPr>
        <p:txBody>
          <a:bodyPr>
            <a:normAutofit fontScale="90000"/>
          </a:bodyPr>
          <a:lstStyle/>
          <a:p>
            <a:pPr fontAlgn="auto">
              <a:spcAft>
                <a:spcPts val="0"/>
              </a:spcAft>
              <a:buClr>
                <a:srgbClr val="FF0000"/>
              </a:buClr>
              <a:defRPr/>
            </a:pPr>
            <a:r>
              <a:rPr lang="en-US"/>
              <a:t>UFV-260 Principals of Operation</a:t>
            </a:r>
          </a:p>
        </p:txBody>
      </p:sp>
      <p:sp>
        <p:nvSpPr>
          <p:cNvPr id="497667" name="Rectangle 3"/>
          <p:cNvSpPr>
            <a:spLocks noGrp="1" noChangeArrowheads="1"/>
          </p:cNvSpPr>
          <p:nvPr>
            <p:ph idx="1"/>
          </p:nvPr>
        </p:nvSpPr>
        <p:spPr>
          <a:xfrm>
            <a:off x="609600" y="1828800"/>
            <a:ext cx="7620000" cy="4648200"/>
          </a:xfrm>
        </p:spPr>
        <p:txBody>
          <a:bodyPr/>
          <a:lstStyle/>
          <a:p>
            <a:pPr lvl="1">
              <a:lnSpc>
                <a:spcPct val="80000"/>
              </a:lnSpc>
              <a:buClr>
                <a:srgbClr val="FF0000"/>
              </a:buClr>
              <a:buFontTx/>
              <a:buNone/>
            </a:pPr>
            <a:r>
              <a:rPr lang="en-US" b="1" i="1" dirty="0"/>
              <a:t>Advantages of  the Tri Nuclear UFV’s</a:t>
            </a:r>
          </a:p>
          <a:p>
            <a:pPr lvl="1">
              <a:lnSpc>
                <a:spcPct val="80000"/>
              </a:lnSpc>
              <a:buClr>
                <a:srgbClr val="FF0000"/>
              </a:buClr>
              <a:buFontTx/>
              <a:buNone/>
            </a:pPr>
            <a:endParaRPr lang="en-US" b="1" i="1" dirty="0"/>
          </a:p>
          <a:p>
            <a:pPr lvl="1">
              <a:lnSpc>
                <a:spcPct val="80000"/>
              </a:lnSpc>
              <a:buClr>
                <a:srgbClr val="FF0000"/>
              </a:buClr>
            </a:pPr>
            <a:r>
              <a:rPr lang="en-US" dirty="0"/>
              <a:t>Eliminates the need for pressure closures on the filter and pump housings along with special tooling required to operate them.</a:t>
            </a:r>
          </a:p>
          <a:p>
            <a:pPr lvl="1">
              <a:lnSpc>
                <a:spcPct val="80000"/>
              </a:lnSpc>
              <a:buClr>
                <a:srgbClr val="FF0000"/>
              </a:buClr>
            </a:pPr>
            <a:r>
              <a:rPr lang="en-US" dirty="0"/>
              <a:t>Allows for quick, easy change out of filter cartridges</a:t>
            </a:r>
          </a:p>
          <a:p>
            <a:pPr lvl="1">
              <a:lnSpc>
                <a:spcPct val="80000"/>
              </a:lnSpc>
              <a:buClr>
                <a:srgbClr val="FF0000"/>
              </a:buClr>
            </a:pPr>
            <a:r>
              <a:rPr lang="en-US" dirty="0"/>
              <a:t>Allows for the Pump and filters to be seated by gravity/negative pressure</a:t>
            </a:r>
          </a:p>
          <a:p>
            <a:pPr lvl="1">
              <a:lnSpc>
                <a:spcPct val="80000"/>
              </a:lnSpc>
              <a:buClr>
                <a:srgbClr val="FF0000"/>
              </a:buClr>
            </a:pPr>
            <a:r>
              <a:rPr lang="en-US" dirty="0"/>
              <a:t>Filtered water passes through the pump, minimizing internal contamination &amp; resultant hot spots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UFV-260Tooling</a:t>
            </a:r>
          </a:p>
        </p:txBody>
      </p:sp>
      <p:sp>
        <p:nvSpPr>
          <p:cNvPr id="222211" name="Rectangle 3"/>
          <p:cNvSpPr>
            <a:spLocks noGrp="1" noChangeArrowheads="1"/>
          </p:cNvSpPr>
          <p:nvPr>
            <p:ph idx="1"/>
          </p:nvPr>
        </p:nvSpPr>
        <p:spPr>
          <a:xfrm>
            <a:off x="228600" y="1752600"/>
            <a:ext cx="2971800" cy="5105400"/>
          </a:xfrm>
        </p:spPr>
        <p:txBody>
          <a:bodyPr/>
          <a:lstStyle/>
          <a:p>
            <a:pPr>
              <a:buClr>
                <a:srgbClr val="FF0000"/>
              </a:buClr>
            </a:pPr>
            <a:r>
              <a:rPr lang="en-US"/>
              <a:t>UT-3H, Hanging Filter Storage Rack</a:t>
            </a:r>
          </a:p>
          <a:p>
            <a:pPr lvl="1">
              <a:buClr>
                <a:srgbClr val="FF0000"/>
              </a:buClr>
            </a:pPr>
            <a:r>
              <a:rPr lang="en-US"/>
              <a:t>Holds 6 filter cartridges</a:t>
            </a:r>
          </a:p>
          <a:p>
            <a:pPr lvl="1">
              <a:buClr>
                <a:srgbClr val="FF0000"/>
              </a:buClr>
            </a:pPr>
            <a:r>
              <a:rPr lang="en-US"/>
              <a:t>42”L  x 8” W </a:t>
            </a:r>
          </a:p>
        </p:txBody>
      </p:sp>
      <p:pic>
        <p:nvPicPr>
          <p:cNvPr id="581635" name="Picture 4" descr="UT-3H with filters"/>
          <p:cNvPicPr>
            <a:picLocks noChangeAspect="1" noChangeArrowheads="1"/>
          </p:cNvPicPr>
          <p:nvPr/>
        </p:nvPicPr>
        <p:blipFill>
          <a:blip r:embed="rId3"/>
          <a:srcRect/>
          <a:stretch>
            <a:fillRect/>
          </a:stretch>
        </p:blipFill>
        <p:spPr bwMode="auto">
          <a:xfrm>
            <a:off x="3200400" y="2039938"/>
            <a:ext cx="5943600" cy="413226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24260" name="Rectangle 4"/>
          <p:cNvSpPr>
            <a:spLocks noGrp="1" noChangeArrowheads="1"/>
          </p:cNvSpPr>
          <p:nvPr>
            <p:ph idx="1"/>
          </p:nvPr>
        </p:nvSpPr>
        <p:spPr>
          <a:xfrm>
            <a:off x="228600" y="1752600"/>
            <a:ext cx="8915400" cy="2819400"/>
          </a:xfrm>
        </p:spPr>
        <p:txBody>
          <a:bodyPr/>
          <a:lstStyle/>
          <a:p>
            <a:pPr>
              <a:buClr>
                <a:srgbClr val="FF0000"/>
              </a:buClr>
            </a:pPr>
            <a:r>
              <a:rPr lang="en-US" sz="2800" dirty="0"/>
              <a:t>Floor Vacuum Head, UT-5SP </a:t>
            </a:r>
          </a:p>
          <a:p>
            <a:pPr>
              <a:buClr>
                <a:srgbClr val="FF0000"/>
              </a:buClr>
              <a:buFont typeface="Monotype Sorts"/>
              <a:buNone/>
            </a:pPr>
            <a:r>
              <a:rPr lang="en-US" sz="2800" dirty="0"/>
              <a:t>   attached to suction hose, pool pole training aid &amp;     UT-1SPT tee handle</a:t>
            </a:r>
          </a:p>
          <a:p>
            <a:pPr lvl="1">
              <a:buClr>
                <a:srgbClr val="FF0000"/>
              </a:buClr>
            </a:pPr>
            <a:r>
              <a:rPr lang="en-US" dirty="0"/>
              <a:t>10” x 20”</a:t>
            </a:r>
          </a:p>
          <a:p>
            <a:pPr lvl="1">
              <a:buClr>
                <a:srgbClr val="FF0000"/>
              </a:buClr>
            </a:pPr>
            <a:r>
              <a:rPr lang="en-US" dirty="0"/>
              <a:t>4 wheels</a:t>
            </a:r>
          </a:p>
          <a:p>
            <a:pPr lvl="1">
              <a:buClr>
                <a:srgbClr val="FF0000"/>
              </a:buClr>
            </a:pPr>
            <a:r>
              <a:rPr lang="en-US" dirty="0"/>
              <a:t>2 brushes</a:t>
            </a:r>
          </a:p>
          <a:p>
            <a:pPr marL="393700" lvl="1" indent="0">
              <a:buClr>
                <a:srgbClr val="FF0000"/>
              </a:buClr>
              <a:buNone/>
            </a:pPr>
            <a:endParaRPr lang="en-US" dirty="0"/>
          </a:p>
          <a:p>
            <a:pPr lvl="1">
              <a:buClr>
                <a:srgbClr val="FF0000"/>
              </a:buClr>
            </a:pPr>
            <a:r>
              <a:rPr lang="en-US" dirty="0"/>
              <a:t>UT-15 Utility Chain</a:t>
            </a:r>
          </a:p>
          <a:p>
            <a:pPr lvl="1">
              <a:buClr>
                <a:srgbClr val="FF0000"/>
              </a:buClr>
            </a:pPr>
            <a:endParaRPr lang="en-US" dirty="0"/>
          </a:p>
          <a:p>
            <a:pPr marL="393700" lvl="1" indent="0">
              <a:buClr>
                <a:srgbClr val="FF0000"/>
              </a:buClr>
              <a:buNone/>
            </a:pPr>
            <a:endParaRPr lang="en-US" dirty="0"/>
          </a:p>
        </p:txBody>
      </p:sp>
      <p:pic>
        <p:nvPicPr>
          <p:cNvPr id="467970" name="Picture 45" descr="UT-5SP w-ch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2747014"/>
            <a:ext cx="5486400" cy="41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3"/>
          <p:cNvSpPr>
            <a:spLocks/>
          </p:cNvSpPr>
          <p:nvPr/>
        </p:nvSpPr>
        <p:spPr bwMode="auto">
          <a:xfrm flipH="1">
            <a:off x="3505200" y="5257801"/>
            <a:ext cx="1295400" cy="228600"/>
          </a:xfrm>
          <a:custGeom>
            <a:avLst/>
            <a:gdLst>
              <a:gd name="T0" fmla="*/ 2357 w 2357"/>
              <a:gd name="T1" fmla="*/ 0 h 553"/>
              <a:gd name="T2" fmla="*/ 0 w 2357"/>
              <a:gd name="T3" fmla="*/ 553 h 553"/>
            </a:gdLst>
            <a:ahLst/>
            <a:cxnLst>
              <a:cxn ang="0">
                <a:pos x="T0" y="T1"/>
              </a:cxn>
              <a:cxn ang="0">
                <a:pos x="T2" y="T3"/>
              </a:cxn>
            </a:cxnLst>
            <a:rect l="0" t="0" r="r" b="b"/>
            <a:pathLst>
              <a:path w="2357" h="553">
                <a:moveTo>
                  <a:pt x="2357" y="0"/>
                </a:moveTo>
                <a:lnTo>
                  <a:pt x="0" y="553"/>
                </a:lnTo>
              </a:path>
            </a:pathLst>
          </a:custGeom>
          <a:noFill/>
          <a:ln w="9525"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24260" name="Rectangle 4"/>
          <p:cNvSpPr>
            <a:spLocks noGrp="1" noChangeArrowheads="1"/>
          </p:cNvSpPr>
          <p:nvPr>
            <p:ph idx="1"/>
          </p:nvPr>
        </p:nvSpPr>
        <p:spPr>
          <a:xfrm>
            <a:off x="228600" y="1752600"/>
            <a:ext cx="8915400" cy="2819400"/>
          </a:xfrm>
        </p:spPr>
        <p:txBody>
          <a:bodyPr/>
          <a:lstStyle/>
          <a:p>
            <a:pPr>
              <a:buClr>
                <a:srgbClr val="FF0000"/>
              </a:buClr>
            </a:pPr>
            <a:r>
              <a:rPr lang="en-US" sz="2800" dirty="0"/>
              <a:t>Floor Vacuum Head, UT-5SP </a:t>
            </a:r>
          </a:p>
          <a:p>
            <a:pPr>
              <a:buClr>
                <a:srgbClr val="FF0000"/>
              </a:buClr>
            </a:pPr>
            <a:r>
              <a:rPr lang="en-US" sz="2800" dirty="0"/>
              <a:t>Underside of </a:t>
            </a:r>
            <a:r>
              <a:rPr lang="en-US" sz="2800" dirty="0" err="1"/>
              <a:t>vac</a:t>
            </a:r>
            <a:r>
              <a:rPr lang="en-US" sz="2800" dirty="0"/>
              <a:t> head</a:t>
            </a:r>
          </a:p>
          <a:p>
            <a:pPr>
              <a:buClr>
                <a:srgbClr val="FF0000"/>
              </a:buClr>
              <a:buFont typeface="Monotype Sorts"/>
              <a:buNone/>
            </a:pPr>
            <a:r>
              <a:rPr lang="en-US" sz="2800" dirty="0"/>
              <a:t>   </a:t>
            </a:r>
            <a:endParaRPr lang="en-US" dirty="0"/>
          </a:p>
          <a:p>
            <a:pPr marL="393700" lvl="1" indent="0">
              <a:buClr>
                <a:srgbClr val="FF0000"/>
              </a:buClr>
              <a:buNone/>
            </a:pPr>
            <a:endParaRPr lang="en-US" dirty="0"/>
          </a:p>
        </p:txBody>
      </p:sp>
      <p:pic>
        <p:nvPicPr>
          <p:cNvPr id="468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224" y="2438401"/>
            <a:ext cx="5011634"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419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26308" name="Rectangle 4"/>
          <p:cNvSpPr>
            <a:spLocks noChangeArrowheads="1"/>
          </p:cNvSpPr>
          <p:nvPr/>
        </p:nvSpPr>
        <p:spPr bwMode="auto">
          <a:xfrm>
            <a:off x="228600" y="1752600"/>
            <a:ext cx="2971800" cy="5105400"/>
          </a:xfrm>
          <a:prstGeom prst="rect">
            <a:avLst/>
          </a:prstGeom>
          <a:noFill/>
          <a:ln w="9525">
            <a:noFill/>
            <a:miter lim="800000"/>
            <a:headEnd/>
            <a:tailEnd/>
          </a:ln>
        </p:spPr>
        <p:txBody>
          <a:bodyPr/>
          <a:lstStyle/>
          <a:p>
            <a:pPr eaLnBrk="0" hangingPunct="0">
              <a:spcBef>
                <a:spcPct val="20000"/>
              </a:spcBef>
              <a:buClr>
                <a:srgbClr val="FF0000"/>
              </a:buClr>
              <a:buSzPct val="75000"/>
            </a:pPr>
            <a:r>
              <a:rPr kumimoji="1" lang="en-US" sz="3000" dirty="0">
                <a:latin typeface="Tahoma" pitchFamily="34" charset="0"/>
              </a:rPr>
              <a:t>UT-7, Vacuum Nozzle with the UT-6SP, Hose to Pole clamp.</a:t>
            </a:r>
            <a:r>
              <a:rPr kumimoji="1" lang="en-US" sz="2800" dirty="0">
                <a:latin typeface="Tahoma" pitchFamily="34" charset="0"/>
              </a:rPr>
              <a:t> </a:t>
            </a:r>
          </a:p>
          <a:p>
            <a:pPr eaLnBrk="0" hangingPunct="0">
              <a:spcBef>
                <a:spcPct val="20000"/>
              </a:spcBef>
              <a:buClr>
                <a:srgbClr val="FF0000"/>
              </a:buClr>
              <a:buSzPct val="75000"/>
            </a:pPr>
            <a:r>
              <a:rPr kumimoji="1" lang="en-US" sz="3000" dirty="0">
                <a:latin typeface="Tahoma" pitchFamily="34" charset="0"/>
              </a:rPr>
              <a:t>Nozzle positions:</a:t>
            </a:r>
          </a:p>
          <a:p>
            <a:pPr marL="742950" lvl="1" indent="-285750" eaLnBrk="0" hangingPunct="0">
              <a:spcBef>
                <a:spcPct val="20000"/>
              </a:spcBef>
              <a:buClr>
                <a:srgbClr val="FF0000"/>
              </a:buClr>
              <a:buFontTx/>
              <a:buChar char="–"/>
            </a:pPr>
            <a:r>
              <a:rPr kumimoji="1" lang="en-US" sz="2800" dirty="0">
                <a:latin typeface="Tahoma" pitchFamily="34" charset="0"/>
              </a:rPr>
              <a:t>Vertical</a:t>
            </a:r>
          </a:p>
          <a:p>
            <a:pPr marL="742950" lvl="1" indent="-285750" eaLnBrk="0" hangingPunct="0">
              <a:spcBef>
                <a:spcPct val="20000"/>
              </a:spcBef>
              <a:buClr>
                <a:srgbClr val="FF0000"/>
              </a:buClr>
              <a:buFontTx/>
              <a:buChar char="–"/>
            </a:pPr>
            <a:r>
              <a:rPr kumimoji="1" lang="en-US" sz="2800" dirty="0">
                <a:latin typeface="Tahoma" pitchFamily="34" charset="0"/>
              </a:rPr>
              <a:t>Horizontal</a:t>
            </a:r>
          </a:p>
          <a:p>
            <a:pPr marL="742950" lvl="1" indent="-285750" eaLnBrk="0" hangingPunct="0">
              <a:spcBef>
                <a:spcPct val="20000"/>
              </a:spcBef>
              <a:buClr>
                <a:srgbClr val="FF0000"/>
              </a:buClr>
              <a:buFontTx/>
              <a:buChar char="–"/>
            </a:pPr>
            <a:r>
              <a:rPr kumimoji="1" lang="en-US" sz="2800" dirty="0">
                <a:latin typeface="Tahoma" pitchFamily="34" charset="0"/>
              </a:rPr>
              <a:t>45 deg.</a:t>
            </a:r>
          </a:p>
        </p:txBody>
      </p:sp>
      <p:pic>
        <p:nvPicPr>
          <p:cNvPr id="470018" name="Picture 48" descr="UT-6-7 w-sample h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659" y="1"/>
            <a:ext cx="513334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528388" name="Rectangle 4"/>
          <p:cNvSpPr>
            <a:spLocks noChangeArrowheads="1"/>
          </p:cNvSpPr>
          <p:nvPr/>
        </p:nvSpPr>
        <p:spPr bwMode="auto">
          <a:xfrm>
            <a:off x="228600" y="1524000"/>
            <a:ext cx="3810000" cy="5334000"/>
          </a:xfrm>
          <a:prstGeom prst="rect">
            <a:avLst/>
          </a:prstGeom>
          <a:noFill/>
          <a:ln w="9525">
            <a:noFill/>
            <a:miter lim="800000"/>
            <a:headEnd/>
            <a:tailEnd/>
          </a:ln>
        </p:spPr>
        <p:txBody>
          <a:bodyPr/>
          <a:lstStyle/>
          <a:p>
            <a:pPr eaLnBrk="0" hangingPunct="0">
              <a:spcBef>
                <a:spcPct val="20000"/>
              </a:spcBef>
              <a:buClr>
                <a:srgbClr val="FF0000"/>
              </a:buClr>
              <a:buSzPct val="75000"/>
            </a:pPr>
            <a:r>
              <a:rPr kumimoji="1" lang="en-US" sz="2800" dirty="0">
                <a:latin typeface="Tahoma" pitchFamily="34" charset="0"/>
              </a:rPr>
              <a:t>UT-7 Vacuum Nozzle is 2” </a:t>
            </a:r>
            <a:r>
              <a:rPr kumimoji="1" lang="en-US" sz="2800" dirty="0" err="1">
                <a:latin typeface="Tahoma" pitchFamily="34" charset="0"/>
              </a:rPr>
              <a:t>dia</a:t>
            </a:r>
            <a:r>
              <a:rPr kumimoji="1" lang="en-US" sz="2800" dirty="0">
                <a:latin typeface="Tahoma" pitchFamily="34" charset="0"/>
              </a:rPr>
              <a:t> x 18” long SS </a:t>
            </a:r>
          </a:p>
          <a:p>
            <a:pPr eaLnBrk="0" hangingPunct="0">
              <a:spcBef>
                <a:spcPct val="20000"/>
              </a:spcBef>
              <a:buClr>
                <a:srgbClr val="FF0000"/>
              </a:buClr>
              <a:buSzPct val="75000"/>
            </a:pPr>
            <a:r>
              <a:rPr kumimoji="1" lang="en-US" sz="2800" dirty="0">
                <a:latin typeface="Tahoma" pitchFamily="34" charset="0"/>
              </a:rPr>
              <a:t>nozzle w/ 30 degree cutout at vacuuming end.  </a:t>
            </a:r>
          </a:p>
          <a:p>
            <a:pPr eaLnBrk="0" hangingPunct="0">
              <a:spcBef>
                <a:spcPct val="20000"/>
              </a:spcBef>
              <a:buClr>
                <a:srgbClr val="FF0000"/>
              </a:buClr>
              <a:buSzPct val="75000"/>
            </a:pPr>
            <a:endParaRPr kumimoji="1" lang="en-US" sz="2800" dirty="0">
              <a:latin typeface="Tahoma" pitchFamily="34" charset="0"/>
            </a:endParaRPr>
          </a:p>
          <a:p>
            <a:pPr eaLnBrk="0" hangingPunct="0">
              <a:spcBef>
                <a:spcPct val="20000"/>
              </a:spcBef>
              <a:buClr>
                <a:srgbClr val="FF0000"/>
              </a:buClr>
              <a:buSzPct val="75000"/>
            </a:pPr>
            <a:r>
              <a:rPr kumimoji="1" lang="en-US" sz="2800" dirty="0">
                <a:latin typeface="Tahoma" pitchFamily="34" charset="0"/>
              </a:rPr>
              <a:t>3/8” round bar at end prevents large objects from fouling the nozzle.</a:t>
            </a:r>
          </a:p>
        </p:txBody>
      </p:sp>
      <p:pic>
        <p:nvPicPr>
          <p:cNvPr id="471042" name="Picture 48" descr="UT-6-7 w-sample h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3950"/>
            <a:ext cx="5105400" cy="68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840513"/>
            <a:ext cx="3429000" cy="77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11873">
            <a:off x="2807719" y="4488767"/>
            <a:ext cx="3610901" cy="77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30403" name="Rectangle 3"/>
          <p:cNvSpPr>
            <a:spLocks noGrp="1" noChangeArrowheads="1"/>
          </p:cNvSpPr>
          <p:nvPr>
            <p:ph idx="1"/>
          </p:nvPr>
        </p:nvSpPr>
        <p:spPr>
          <a:xfrm>
            <a:off x="228600" y="1752600"/>
            <a:ext cx="5715000" cy="609600"/>
          </a:xfrm>
        </p:spPr>
        <p:txBody>
          <a:bodyPr/>
          <a:lstStyle/>
          <a:p>
            <a:pPr>
              <a:buClr>
                <a:srgbClr val="FF0000"/>
              </a:buClr>
            </a:pPr>
            <a:r>
              <a:rPr lang="en-US"/>
              <a:t>UT-9, Rope Filter Lift tool</a:t>
            </a:r>
          </a:p>
        </p:txBody>
      </p:sp>
      <p:pic>
        <p:nvPicPr>
          <p:cNvPr id="472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6933"/>
            <a:ext cx="2583543" cy="6894933"/>
          </a:xfrm>
          <a:prstGeom prst="rect">
            <a:avLst/>
          </a:prstGeom>
          <a:noFill/>
          <a:extLst>
            <a:ext uri="{909E8E84-426E-40DD-AFC4-6F175D3DCCD1}">
              <a14:hiddenFill xmlns:a14="http://schemas.microsoft.com/office/drawing/2010/main">
                <a:solidFill>
                  <a:srgbClr val="FFFFFF"/>
                </a:solidFill>
              </a14:hiddenFill>
            </a:ext>
          </a:extLst>
        </p:spPr>
      </p:pic>
      <p:pic>
        <p:nvPicPr>
          <p:cNvPr id="4720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82471"/>
            <a:ext cx="3771900" cy="377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28600" y="533400"/>
            <a:ext cx="6019800" cy="609600"/>
          </a:xfrm>
        </p:spPr>
        <p:txBody>
          <a:bodyPr>
            <a:normAutofit fontScale="90000"/>
          </a:bodyPr>
          <a:lstStyle/>
          <a:p>
            <a:pPr fontAlgn="auto">
              <a:spcAft>
                <a:spcPts val="0"/>
              </a:spcAft>
              <a:buClr>
                <a:srgbClr val="FF0000"/>
              </a:buClr>
              <a:defRPr/>
            </a:pPr>
            <a:r>
              <a:rPr lang="en-US"/>
              <a:t>UFV-260 Tooling</a:t>
            </a:r>
          </a:p>
        </p:txBody>
      </p:sp>
      <p:sp>
        <p:nvSpPr>
          <p:cNvPr id="232451" name="Rectangle 3"/>
          <p:cNvSpPr>
            <a:spLocks noGrp="1" noChangeArrowheads="1"/>
          </p:cNvSpPr>
          <p:nvPr>
            <p:ph idx="1"/>
          </p:nvPr>
        </p:nvSpPr>
        <p:spPr>
          <a:xfrm>
            <a:off x="228600" y="2514600"/>
            <a:ext cx="3810000" cy="3505200"/>
          </a:xfrm>
        </p:spPr>
        <p:txBody>
          <a:bodyPr/>
          <a:lstStyle/>
          <a:p>
            <a:pPr>
              <a:buClr>
                <a:srgbClr val="FF0000"/>
              </a:buClr>
            </a:pPr>
            <a:r>
              <a:rPr lang="en-US" dirty="0"/>
              <a:t>Mounting Panel, </a:t>
            </a:r>
          </a:p>
          <a:p>
            <a:pPr>
              <a:buClr>
                <a:srgbClr val="FF0000"/>
              </a:buClr>
              <a:buFont typeface="Monotype Sorts"/>
              <a:buNone/>
            </a:pPr>
            <a:r>
              <a:rPr lang="en-US" dirty="0"/>
              <a:t>   UT-10A for mounting Pump Control Box and Flow Meter</a:t>
            </a:r>
          </a:p>
          <a:p>
            <a:pPr>
              <a:buClr>
                <a:srgbClr val="FF0000"/>
              </a:buClr>
              <a:buFont typeface="Monotype Sorts"/>
              <a:buNone/>
            </a:pPr>
            <a:endParaRPr lang="en-US" dirty="0"/>
          </a:p>
          <a:p>
            <a:pPr>
              <a:buClr>
                <a:srgbClr val="FF0000"/>
              </a:buClr>
              <a:buFont typeface="Monotype Sorts"/>
              <a:buNone/>
            </a:pPr>
            <a:r>
              <a:rPr lang="en-US" dirty="0"/>
              <a:t>Note: UT-10C is available for use with the FM series of Control Boxes.</a:t>
            </a:r>
          </a:p>
        </p:txBody>
      </p:sp>
      <p:pic>
        <p:nvPicPr>
          <p:cNvPr id="473090" name="Picture 66" descr="101_04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19429"/>
            <a:ext cx="4965927" cy="573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28355" name="Rectangle 3"/>
          <p:cNvSpPr>
            <a:spLocks noGrp="1" noChangeArrowheads="1"/>
          </p:cNvSpPr>
          <p:nvPr>
            <p:ph idx="1"/>
          </p:nvPr>
        </p:nvSpPr>
        <p:spPr>
          <a:xfrm>
            <a:off x="0" y="1752600"/>
            <a:ext cx="3505200" cy="2667000"/>
          </a:xfrm>
        </p:spPr>
        <p:txBody>
          <a:bodyPr/>
          <a:lstStyle/>
          <a:p>
            <a:pPr>
              <a:lnSpc>
                <a:spcPct val="90000"/>
              </a:lnSpc>
              <a:buClr>
                <a:srgbClr val="FF0000"/>
              </a:buClr>
            </a:pPr>
            <a:r>
              <a:rPr lang="en-US"/>
              <a:t>Suction Hose Standoff, UT-11 </a:t>
            </a:r>
          </a:p>
          <a:p>
            <a:pPr lvl="1">
              <a:lnSpc>
                <a:spcPct val="90000"/>
              </a:lnSpc>
              <a:buClr>
                <a:srgbClr val="FF0000"/>
              </a:buClr>
            </a:pPr>
            <a:r>
              <a:rPr lang="en-US"/>
              <a:t>Prevents suction hose from “deadheading” on wall or floor. </a:t>
            </a:r>
          </a:p>
        </p:txBody>
      </p:sp>
      <p:pic>
        <p:nvPicPr>
          <p:cNvPr id="474114" name="Picture 65" descr="UT-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71600"/>
            <a:ext cx="5787571" cy="433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576515" name="Rectangle 3"/>
          <p:cNvSpPr>
            <a:spLocks noGrp="1" noChangeArrowheads="1"/>
          </p:cNvSpPr>
          <p:nvPr>
            <p:ph idx="1"/>
          </p:nvPr>
        </p:nvSpPr>
        <p:spPr>
          <a:xfrm>
            <a:off x="0" y="1752600"/>
            <a:ext cx="3505200" cy="4572000"/>
          </a:xfrm>
        </p:spPr>
        <p:txBody>
          <a:bodyPr/>
          <a:lstStyle/>
          <a:p>
            <a:pPr>
              <a:lnSpc>
                <a:spcPct val="90000"/>
              </a:lnSpc>
              <a:buClr>
                <a:srgbClr val="FF0000"/>
              </a:buClr>
            </a:pPr>
            <a:r>
              <a:rPr lang="en-US" sz="2800"/>
              <a:t>Orifice Cap,   </a:t>
            </a:r>
          </a:p>
          <a:p>
            <a:pPr>
              <a:lnSpc>
                <a:spcPct val="90000"/>
              </a:lnSpc>
              <a:buClr>
                <a:srgbClr val="FF0000"/>
              </a:buClr>
              <a:buFont typeface="Monotype Sorts"/>
              <a:buNone/>
            </a:pPr>
            <a:r>
              <a:rPr lang="en-US" sz="2800"/>
              <a:t>   UT-12 </a:t>
            </a:r>
          </a:p>
          <a:p>
            <a:pPr lvl="1">
              <a:lnSpc>
                <a:spcPct val="90000"/>
              </a:lnSpc>
              <a:buClr>
                <a:srgbClr val="FF0000"/>
              </a:buClr>
            </a:pPr>
            <a:r>
              <a:rPr lang="en-US"/>
              <a:t>A 1-in orifice suction cap</a:t>
            </a:r>
          </a:p>
          <a:p>
            <a:pPr lvl="1">
              <a:lnSpc>
                <a:spcPct val="90000"/>
              </a:lnSpc>
              <a:buClr>
                <a:srgbClr val="FF0000"/>
              </a:buClr>
            </a:pPr>
            <a:r>
              <a:rPr lang="en-US"/>
              <a:t>installed on a suction port during single hose operations</a:t>
            </a:r>
          </a:p>
          <a:p>
            <a:pPr lvl="1">
              <a:lnSpc>
                <a:spcPct val="90000"/>
              </a:lnSpc>
              <a:buClr>
                <a:srgbClr val="FF0000"/>
              </a:buClr>
            </a:pPr>
            <a:r>
              <a:rPr lang="en-US"/>
              <a:t>The orifice provide sufficient flow to the pump to prevent cavitation </a:t>
            </a:r>
          </a:p>
        </p:txBody>
      </p:sp>
      <p:pic>
        <p:nvPicPr>
          <p:cNvPr id="475138" name="Picture 69"/>
          <p:cNvPicPr>
            <a:picLocks noChangeAspect="1" noChangeArrowheads="1"/>
          </p:cNvPicPr>
          <p:nvPr/>
        </p:nvPicPr>
        <p:blipFill>
          <a:blip r:embed="rId3">
            <a:extLst>
              <a:ext uri="{28A0092B-C50C-407E-A947-70E740481C1C}">
                <a14:useLocalDpi xmlns:a14="http://schemas.microsoft.com/office/drawing/2010/main" val="0"/>
              </a:ext>
            </a:extLst>
          </a:blip>
          <a:srcRect b="48224"/>
          <a:stretch>
            <a:fillRect/>
          </a:stretch>
        </p:blipFill>
        <p:spPr bwMode="auto">
          <a:xfrm>
            <a:off x="3603560" y="1600200"/>
            <a:ext cx="5504154" cy="379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218115" name="Rectangle 3"/>
          <p:cNvSpPr>
            <a:spLocks noGrp="1" noChangeArrowheads="1"/>
          </p:cNvSpPr>
          <p:nvPr>
            <p:ph idx="1"/>
          </p:nvPr>
        </p:nvSpPr>
        <p:spPr>
          <a:xfrm>
            <a:off x="0" y="1371600"/>
            <a:ext cx="5410200" cy="5105400"/>
          </a:xfrm>
        </p:spPr>
        <p:txBody>
          <a:bodyPr/>
          <a:lstStyle/>
          <a:p>
            <a:pPr>
              <a:lnSpc>
                <a:spcPct val="80000"/>
              </a:lnSpc>
              <a:buClr>
                <a:srgbClr val="FF0000"/>
              </a:buClr>
            </a:pPr>
            <a:r>
              <a:rPr lang="en-US" sz="2800" dirty="0"/>
              <a:t>UT-14 Pump Lift Hook</a:t>
            </a:r>
          </a:p>
          <a:p>
            <a:pPr marL="0" indent="0">
              <a:lnSpc>
                <a:spcPct val="80000"/>
              </a:lnSpc>
              <a:buClr>
                <a:srgbClr val="FF0000"/>
              </a:buClr>
              <a:buNone/>
            </a:pPr>
            <a:endParaRPr lang="en-US" sz="2800" dirty="0"/>
          </a:p>
          <a:p>
            <a:pPr>
              <a:lnSpc>
                <a:spcPct val="80000"/>
              </a:lnSpc>
              <a:buClr>
                <a:srgbClr val="FF0000"/>
              </a:buClr>
            </a:pPr>
            <a:r>
              <a:rPr lang="en-US" sz="2800" dirty="0"/>
              <a:t>Material: Stainless Steel</a:t>
            </a:r>
          </a:p>
          <a:p>
            <a:pPr marL="0" indent="0">
              <a:lnSpc>
                <a:spcPct val="80000"/>
              </a:lnSpc>
              <a:buClr>
                <a:srgbClr val="FF0000"/>
              </a:buClr>
              <a:buNone/>
            </a:pPr>
            <a:endParaRPr lang="en-US" sz="2800" dirty="0"/>
          </a:p>
          <a:p>
            <a:pPr>
              <a:lnSpc>
                <a:spcPct val="80000"/>
              </a:lnSpc>
              <a:buClr>
                <a:srgbClr val="FF0000"/>
              </a:buClr>
            </a:pPr>
            <a:r>
              <a:rPr lang="en-US" sz="2800" dirty="0"/>
              <a:t>Used with a cable (supplied by customer)</a:t>
            </a:r>
          </a:p>
        </p:txBody>
      </p:sp>
      <p:pic>
        <p:nvPicPr>
          <p:cNvPr id="466946" name="Picture 2" descr="UT-14 (PP-1000SC &amp; PP-600SC pump lift h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5438" y="990600"/>
            <a:ext cx="3782276" cy="50407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15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28600" y="457200"/>
            <a:ext cx="8915400" cy="609600"/>
          </a:xfrm>
        </p:spPr>
        <p:txBody>
          <a:bodyPr>
            <a:normAutofit fontScale="90000"/>
          </a:bodyPr>
          <a:lstStyle/>
          <a:p>
            <a:pPr fontAlgn="auto">
              <a:spcAft>
                <a:spcPts val="0"/>
              </a:spcAft>
              <a:buClr>
                <a:srgbClr val="FF0000"/>
              </a:buClr>
              <a:defRPr/>
            </a:pPr>
            <a:r>
              <a:rPr lang="en-US"/>
              <a:t>UFV-260 Principals of Operation</a:t>
            </a:r>
          </a:p>
        </p:txBody>
      </p:sp>
      <p:graphicFrame>
        <p:nvGraphicFramePr>
          <p:cNvPr id="424968" name="Object 2"/>
          <p:cNvGraphicFramePr>
            <a:graphicFrameLocks noChangeAspect="1"/>
          </p:cNvGraphicFramePr>
          <p:nvPr/>
        </p:nvGraphicFramePr>
        <p:xfrm>
          <a:off x="1420813" y="1681163"/>
          <a:ext cx="6427787" cy="5202237"/>
        </p:xfrm>
        <a:graphic>
          <a:graphicData uri="http://schemas.openxmlformats.org/presentationml/2006/ole">
            <mc:AlternateContent xmlns:mc="http://schemas.openxmlformats.org/markup-compatibility/2006">
              <mc:Choice xmlns:v="urn:schemas-microsoft-com:vml" Requires="v">
                <p:oleObj spid="_x0000_s454715" name="Drawing" r:id="rId4" imgW="4318920" imgH="3495960" progId="AutoCAD.Drawing.15">
                  <p:embed/>
                </p:oleObj>
              </mc:Choice>
              <mc:Fallback>
                <p:oleObj name="Drawing" r:id="rId4" imgW="4318920" imgH="3495960" progId="AutoCAD.Drawing.15">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0813" y="1681163"/>
                        <a:ext cx="6427787" cy="520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a:t>UFV-260 Tooling</a:t>
            </a:r>
          </a:p>
        </p:txBody>
      </p:sp>
      <p:sp>
        <p:nvSpPr>
          <p:cNvPr id="576515" name="Rectangle 3"/>
          <p:cNvSpPr>
            <a:spLocks noGrp="1" noChangeArrowheads="1"/>
          </p:cNvSpPr>
          <p:nvPr>
            <p:ph idx="1"/>
          </p:nvPr>
        </p:nvSpPr>
        <p:spPr>
          <a:xfrm>
            <a:off x="0" y="1752600"/>
            <a:ext cx="3505200" cy="4572000"/>
          </a:xfrm>
        </p:spPr>
        <p:txBody>
          <a:bodyPr/>
          <a:lstStyle/>
          <a:p>
            <a:pPr>
              <a:lnSpc>
                <a:spcPct val="90000"/>
              </a:lnSpc>
              <a:buClr>
                <a:srgbClr val="FF0000"/>
              </a:buClr>
            </a:pPr>
            <a:r>
              <a:rPr lang="en-US" sz="2800" dirty="0"/>
              <a:t>Utility Chain,   </a:t>
            </a:r>
          </a:p>
          <a:p>
            <a:pPr>
              <a:lnSpc>
                <a:spcPct val="90000"/>
              </a:lnSpc>
              <a:buClr>
                <a:srgbClr val="FF0000"/>
              </a:buClr>
              <a:buFont typeface="Monotype Sorts"/>
              <a:buNone/>
            </a:pPr>
            <a:r>
              <a:rPr lang="en-US" sz="2800" dirty="0"/>
              <a:t>   UT-15 </a:t>
            </a:r>
          </a:p>
          <a:p>
            <a:pPr lvl="1">
              <a:lnSpc>
                <a:spcPct val="90000"/>
              </a:lnSpc>
              <a:buClr>
                <a:srgbClr val="FF0000"/>
              </a:buClr>
            </a:pPr>
            <a:r>
              <a:rPr lang="en-US" dirty="0"/>
              <a:t>50ft long SS utility chain</a:t>
            </a:r>
          </a:p>
          <a:p>
            <a:pPr lvl="1">
              <a:lnSpc>
                <a:spcPct val="90000"/>
              </a:lnSpc>
              <a:buClr>
                <a:srgbClr val="FF0000"/>
              </a:buClr>
            </a:pPr>
            <a:r>
              <a:rPr lang="en-US" dirty="0"/>
              <a:t>Designed to work with the UT-9 Rope Filter Lift Tool and UT-5SP Vacuum Cleaner Head</a:t>
            </a:r>
          </a:p>
        </p:txBody>
      </p:sp>
      <p:pic>
        <p:nvPicPr>
          <p:cNvPr id="476162" name="Picture 64" descr="101_04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67401"/>
            <a:ext cx="5181600" cy="395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833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026"/>
          <p:cNvSpPr>
            <a:spLocks noGrp="1" noChangeArrowheads="1"/>
          </p:cNvSpPr>
          <p:nvPr>
            <p:ph type="ctrTitle"/>
          </p:nvPr>
        </p:nvSpPr>
        <p:spPr>
          <a:xfrm>
            <a:off x="685800" y="152400"/>
            <a:ext cx="7772400" cy="6324600"/>
          </a:xfrm>
        </p:spPr>
        <p:txBody>
          <a:bodyPr>
            <a:normAutofit fontScale="90000"/>
          </a:bodyPr>
          <a:lstStyle/>
          <a:p>
            <a:pPr fontAlgn="auto">
              <a:spcAft>
                <a:spcPts val="0"/>
              </a:spcAft>
              <a:defRPr/>
            </a:pPr>
            <a:r>
              <a:rPr lang="en-US" sz="6000"/>
              <a:t>Tri Nuclear Corp.</a:t>
            </a:r>
            <a:br>
              <a:rPr lang="en-US" sz="6000"/>
            </a:br>
            <a:br>
              <a:rPr lang="en-US" sz="6000"/>
            </a:br>
            <a:br>
              <a:rPr lang="en-US" sz="6000"/>
            </a:br>
            <a:br>
              <a:rPr lang="en-US" sz="6000"/>
            </a:br>
            <a:r>
              <a:rPr lang="en-US" sz="6000"/>
              <a:t>Assembly &amp; Installation in the Pool</a:t>
            </a:r>
            <a:br>
              <a:rPr lang="en-US" sz="6000"/>
            </a:b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
        <p:nvSpPr>
          <p:cNvPr id="171011" name="Rectangle 3"/>
          <p:cNvSpPr>
            <a:spLocks noGrp="1" noChangeArrowheads="1"/>
          </p:cNvSpPr>
          <p:nvPr>
            <p:ph idx="1"/>
          </p:nvPr>
        </p:nvSpPr>
        <p:spPr>
          <a:xfrm>
            <a:off x="685800" y="1676400"/>
            <a:ext cx="7772400" cy="1143000"/>
          </a:xfrm>
        </p:spPr>
        <p:txBody>
          <a:bodyPr/>
          <a:lstStyle/>
          <a:p>
            <a:pPr>
              <a:buClr>
                <a:srgbClr val="FF0000"/>
              </a:buClr>
            </a:pPr>
            <a:r>
              <a:rPr lang="en-US" dirty="0"/>
              <a:t>Pre Start up:</a:t>
            </a:r>
          </a:p>
          <a:p>
            <a:pPr lvl="1">
              <a:buClr>
                <a:srgbClr val="FF0000"/>
              </a:buClr>
            </a:pPr>
            <a:r>
              <a:rPr lang="en-US" dirty="0"/>
              <a:t>Install Flow Meter in UT-10 or UT-10A Mounting Panel (pre 2017)</a:t>
            </a:r>
          </a:p>
        </p:txBody>
      </p:sp>
      <p:pic>
        <p:nvPicPr>
          <p:cNvPr id="600067" name="Picture 4" descr="100_4042"/>
          <p:cNvPicPr>
            <a:picLocks noChangeAspect="1" noChangeArrowheads="1"/>
          </p:cNvPicPr>
          <p:nvPr/>
        </p:nvPicPr>
        <p:blipFill>
          <a:blip r:embed="rId3"/>
          <a:srcRect/>
          <a:stretch>
            <a:fillRect/>
          </a:stretch>
        </p:blipFill>
        <p:spPr bwMode="auto">
          <a:xfrm>
            <a:off x="3429000" y="2999744"/>
            <a:ext cx="5791200" cy="3858255"/>
          </a:xfrm>
          <a:prstGeom prst="rect">
            <a:avLst/>
          </a:prstGeom>
          <a:noFill/>
          <a:ln w="9525">
            <a:noFill/>
            <a:miter lim="800000"/>
            <a:headEnd/>
            <a:tailEnd/>
          </a:ln>
        </p:spPr>
      </p:pic>
      <p:sp>
        <p:nvSpPr>
          <p:cNvPr id="171013" name="Rectangle 5"/>
          <p:cNvSpPr>
            <a:spLocks noChangeArrowheads="1"/>
          </p:cNvSpPr>
          <p:nvPr/>
        </p:nvSpPr>
        <p:spPr bwMode="auto">
          <a:xfrm>
            <a:off x="228600" y="3657600"/>
            <a:ext cx="3124200" cy="1981200"/>
          </a:xfrm>
          <a:prstGeom prst="rect">
            <a:avLst/>
          </a:prstGeom>
          <a:noFill/>
          <a:ln w="9525">
            <a:noFill/>
            <a:miter lim="800000"/>
            <a:headEnd/>
            <a:tailEnd/>
          </a:ln>
        </p:spPr>
        <p:txBody>
          <a:bodyPr/>
          <a:lstStyle/>
          <a:p>
            <a:pPr marL="342900" indent="-342900" eaLnBrk="0" hangingPunct="0">
              <a:spcBef>
                <a:spcPct val="20000"/>
              </a:spcBef>
              <a:buClr>
                <a:srgbClr val="FF0000"/>
              </a:buClr>
              <a:buSzPct val="75000"/>
              <a:buFont typeface="Monotype Sorts"/>
              <a:buNone/>
            </a:pPr>
            <a:r>
              <a:rPr kumimoji="1" lang="en-US" sz="3200">
                <a:latin typeface="Tahoma" pitchFamily="34" charset="0"/>
              </a:rPr>
              <a:t>(2) Brackets</a:t>
            </a:r>
          </a:p>
          <a:p>
            <a:pPr marL="342900" indent="-342900" eaLnBrk="0" hangingPunct="0">
              <a:spcBef>
                <a:spcPct val="20000"/>
              </a:spcBef>
              <a:buClr>
                <a:srgbClr val="FF0000"/>
              </a:buClr>
              <a:buSzPct val="75000"/>
              <a:buFont typeface="Monotype Sorts"/>
              <a:buNone/>
            </a:pPr>
            <a:r>
              <a:rPr kumimoji="1" lang="en-US" sz="3200">
                <a:latin typeface="Tahoma" pitchFamily="34" charset="0"/>
              </a:rPr>
              <a:t>hold flow meter</a:t>
            </a:r>
          </a:p>
          <a:p>
            <a:pPr marL="342900" indent="-342900" eaLnBrk="0" hangingPunct="0">
              <a:spcBef>
                <a:spcPct val="20000"/>
              </a:spcBef>
              <a:buClr>
                <a:srgbClr val="FF0000"/>
              </a:buClr>
              <a:buSzPct val="75000"/>
              <a:buFont typeface="Monotype Sorts"/>
              <a:buNone/>
            </a:pPr>
            <a:r>
              <a:rPr kumimoji="1" lang="en-US" sz="3200">
                <a:latin typeface="Tahoma" pitchFamily="34" charset="0"/>
              </a:rPr>
              <a:t>in place </a:t>
            </a:r>
          </a:p>
        </p:txBody>
      </p:sp>
      <p:sp>
        <p:nvSpPr>
          <p:cNvPr id="600069" name="Line 6"/>
          <p:cNvSpPr>
            <a:spLocks noChangeShapeType="1"/>
          </p:cNvSpPr>
          <p:nvPr/>
        </p:nvSpPr>
        <p:spPr bwMode="auto">
          <a:xfrm flipV="1">
            <a:off x="2209800" y="4495800"/>
            <a:ext cx="2743200" cy="533400"/>
          </a:xfrm>
          <a:prstGeom prst="line">
            <a:avLst/>
          </a:prstGeom>
          <a:noFill/>
          <a:ln w="88900">
            <a:solidFill>
              <a:srgbClr val="FF0000"/>
            </a:solidFill>
            <a:round/>
            <a:headEnd/>
            <a:tailEnd type="triangle" w="med" len="med"/>
          </a:ln>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2"/>
          <p:cNvSpPr>
            <a:spLocks noGrp="1" noChangeArrowheads="1"/>
          </p:cNvSpPr>
          <p:nvPr>
            <p:ph type="title"/>
          </p:nvPr>
        </p:nvSpPr>
        <p:spPr>
          <a:xfrm>
            <a:off x="228600" y="533400"/>
            <a:ext cx="6629400" cy="990600"/>
          </a:xfrm>
        </p:spPr>
        <p:txBody>
          <a:bodyPr/>
          <a:lstStyle/>
          <a:p>
            <a:pPr>
              <a:buClr>
                <a:srgbClr val="FF0000"/>
              </a:buClr>
            </a:pPr>
            <a:r>
              <a:rPr lang="en-US"/>
              <a:t>Tri Nuclear Flow Meter</a:t>
            </a:r>
          </a:p>
        </p:txBody>
      </p:sp>
      <p:pic>
        <p:nvPicPr>
          <p:cNvPr id="602114" name="Picture 3" descr="100_4038"/>
          <p:cNvPicPr>
            <a:picLocks noChangeAspect="1" noChangeArrowheads="1"/>
          </p:cNvPicPr>
          <p:nvPr/>
        </p:nvPicPr>
        <p:blipFill>
          <a:blip r:embed="rId3"/>
          <a:srcRect/>
          <a:stretch>
            <a:fillRect/>
          </a:stretch>
        </p:blipFill>
        <p:spPr bwMode="auto">
          <a:xfrm>
            <a:off x="531813" y="1474788"/>
            <a:ext cx="8078787" cy="5383212"/>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228600" y="76200"/>
            <a:ext cx="4343400" cy="1524000"/>
          </a:xfrm>
          <a:noFill/>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
        <p:nvSpPr>
          <p:cNvPr id="609283" name="Rectangle 3"/>
          <p:cNvSpPr>
            <a:spLocks noGrp="1" noChangeArrowheads="1"/>
          </p:cNvSpPr>
          <p:nvPr>
            <p:ph idx="1"/>
          </p:nvPr>
        </p:nvSpPr>
        <p:spPr>
          <a:xfrm>
            <a:off x="0" y="1676400"/>
            <a:ext cx="4343400" cy="5181600"/>
          </a:xfrm>
        </p:spPr>
        <p:txBody>
          <a:bodyPr/>
          <a:lstStyle/>
          <a:p>
            <a:pPr>
              <a:buClr>
                <a:srgbClr val="FF0000"/>
              </a:buClr>
            </a:pPr>
            <a:r>
              <a:rPr lang="en-US" dirty="0"/>
              <a:t>Pre Start up:</a:t>
            </a:r>
          </a:p>
          <a:p>
            <a:pPr lvl="1">
              <a:buClr>
                <a:srgbClr val="FF0000"/>
              </a:buClr>
            </a:pPr>
            <a:r>
              <a:rPr lang="en-US" dirty="0"/>
              <a:t>Locate the mounting feet to the back of the Control Box.  The (4) mounting feet and hardware are wrapped and tagged inside the box.</a:t>
            </a:r>
          </a:p>
          <a:p>
            <a:pPr lvl="1">
              <a:buClr>
                <a:srgbClr val="FF0000"/>
              </a:buClr>
            </a:pPr>
            <a:r>
              <a:rPr lang="en-US" dirty="0"/>
              <a:t>CB-260-4x shown, CB-PR-260-4XP and CB-260-FM similar</a:t>
            </a:r>
          </a:p>
        </p:txBody>
      </p:sp>
      <p:pic>
        <p:nvPicPr>
          <p:cNvPr id="626691" name="Picture 5" descr="open box with feet inside"/>
          <p:cNvPicPr>
            <a:picLocks noChangeAspect="1" noChangeArrowheads="1"/>
          </p:cNvPicPr>
          <p:nvPr/>
        </p:nvPicPr>
        <p:blipFill>
          <a:blip r:embed="rId3"/>
          <a:srcRect/>
          <a:stretch>
            <a:fillRect/>
          </a:stretch>
        </p:blipFill>
        <p:spPr bwMode="auto">
          <a:xfrm>
            <a:off x="4343400" y="1370013"/>
            <a:ext cx="4800600" cy="4344987"/>
          </a:xfrm>
          <a:prstGeom prst="rect">
            <a:avLst/>
          </a:prstGeom>
          <a:noFill/>
          <a:ln w="9525">
            <a:noFill/>
            <a:miter lim="800000"/>
            <a:headEnd/>
            <a:tailEnd/>
          </a:ln>
        </p:spPr>
      </p:pic>
    </p:spTree>
    <p:extLst>
      <p:ext uri="{BB962C8B-B14F-4D97-AF65-F5344CB8AC3E}">
        <p14:creationId xmlns:p14="http://schemas.microsoft.com/office/powerpoint/2010/main" val="4077431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13379" name="Rectangle 3"/>
          <p:cNvSpPr>
            <a:spLocks noGrp="1" noChangeArrowheads="1"/>
          </p:cNvSpPr>
          <p:nvPr>
            <p:ph idx="1"/>
          </p:nvPr>
        </p:nvSpPr>
        <p:spPr>
          <a:xfrm>
            <a:off x="0" y="1676400"/>
            <a:ext cx="4495800" cy="5181600"/>
          </a:xfrm>
        </p:spPr>
        <p:txBody>
          <a:bodyPr/>
          <a:lstStyle/>
          <a:p>
            <a:pPr>
              <a:buClr>
                <a:srgbClr val="FF0000"/>
              </a:buClr>
            </a:pPr>
            <a:r>
              <a:rPr lang="en-US" dirty="0"/>
              <a:t>Pre Start up:</a:t>
            </a:r>
          </a:p>
          <a:p>
            <a:pPr lvl="1">
              <a:buClr>
                <a:srgbClr val="FF0000"/>
              </a:buClr>
            </a:pPr>
            <a:r>
              <a:rPr lang="en-US" dirty="0"/>
              <a:t>Screw the mounting feet to the back of the Control Box using the hardware given.  </a:t>
            </a:r>
          </a:p>
          <a:p>
            <a:pPr marL="393700" lvl="1" indent="0">
              <a:buClr>
                <a:srgbClr val="FF0000"/>
              </a:buClr>
              <a:buNone/>
            </a:pPr>
            <a:endParaRPr lang="en-US" dirty="0"/>
          </a:p>
        </p:txBody>
      </p:sp>
      <p:pic>
        <p:nvPicPr>
          <p:cNvPr id="628739" name="Picture 5" descr="control box back"/>
          <p:cNvPicPr>
            <a:picLocks noChangeAspect="1" noChangeArrowheads="1"/>
          </p:cNvPicPr>
          <p:nvPr/>
        </p:nvPicPr>
        <p:blipFill>
          <a:blip r:embed="rId3"/>
          <a:srcRect/>
          <a:stretch>
            <a:fillRect/>
          </a:stretch>
        </p:blipFill>
        <p:spPr bwMode="auto">
          <a:xfrm>
            <a:off x="4548188" y="685800"/>
            <a:ext cx="4595812" cy="5715000"/>
          </a:xfrm>
          <a:prstGeom prst="rect">
            <a:avLst/>
          </a:prstGeom>
          <a:noFill/>
          <a:ln w="9525">
            <a:noFill/>
            <a:miter lim="800000"/>
            <a:headEnd/>
            <a:tailEnd/>
          </a:ln>
        </p:spPr>
      </p:pic>
    </p:spTree>
    <p:extLst>
      <p:ext uri="{BB962C8B-B14F-4D97-AF65-F5344CB8AC3E}">
        <p14:creationId xmlns:p14="http://schemas.microsoft.com/office/powerpoint/2010/main" val="4244203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11331" name="Rectangle 3"/>
          <p:cNvSpPr>
            <a:spLocks noGrp="1" noChangeArrowheads="1"/>
          </p:cNvSpPr>
          <p:nvPr>
            <p:ph idx="1"/>
          </p:nvPr>
        </p:nvSpPr>
        <p:spPr>
          <a:xfrm>
            <a:off x="0" y="1600200"/>
            <a:ext cx="3937608" cy="5257800"/>
          </a:xfrm>
        </p:spPr>
        <p:txBody>
          <a:bodyPr/>
          <a:lstStyle/>
          <a:p>
            <a:pPr>
              <a:buClr>
                <a:srgbClr val="FF0000"/>
              </a:buClr>
            </a:pPr>
            <a:r>
              <a:rPr lang="en-US" dirty="0"/>
              <a:t>Pre Start up:</a:t>
            </a:r>
          </a:p>
          <a:p>
            <a:pPr lvl="1">
              <a:buClr>
                <a:srgbClr val="FF0000"/>
              </a:buClr>
            </a:pPr>
            <a:r>
              <a:rPr lang="en-US" dirty="0"/>
              <a:t>Mount Control Box onto the Tri Nuclear Mounting Panel (freestanding or hanging) via the hardware provided with the panel  </a:t>
            </a:r>
          </a:p>
        </p:txBody>
      </p:sp>
      <p:pic>
        <p:nvPicPr>
          <p:cNvPr id="477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608" y="1524001"/>
            <a:ext cx="5206392"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77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452611" name="Rectangle 3"/>
          <p:cNvSpPr>
            <a:spLocks noGrp="1" noChangeArrowheads="1"/>
          </p:cNvSpPr>
          <p:nvPr>
            <p:ph idx="1"/>
          </p:nvPr>
        </p:nvSpPr>
        <p:spPr>
          <a:xfrm>
            <a:off x="685800" y="1676400"/>
            <a:ext cx="7772400" cy="1143000"/>
          </a:xfrm>
        </p:spPr>
        <p:txBody>
          <a:bodyPr/>
          <a:lstStyle/>
          <a:p>
            <a:pPr>
              <a:buClr>
                <a:srgbClr val="FF0000"/>
              </a:buClr>
            </a:pPr>
            <a:r>
              <a:rPr lang="en-US" sz="2800"/>
              <a:t>Pre Start up:</a:t>
            </a:r>
          </a:p>
          <a:p>
            <a:pPr lvl="1">
              <a:buClr>
                <a:srgbClr val="FF0000"/>
              </a:buClr>
            </a:pPr>
            <a:r>
              <a:rPr lang="en-US"/>
              <a:t>Perform operational check of flow meter/sensor</a:t>
            </a:r>
          </a:p>
        </p:txBody>
      </p:sp>
      <p:sp>
        <p:nvSpPr>
          <p:cNvPr id="452613" name="Rectangle 5"/>
          <p:cNvSpPr>
            <a:spLocks noChangeArrowheads="1"/>
          </p:cNvSpPr>
          <p:nvPr/>
        </p:nvSpPr>
        <p:spPr bwMode="auto">
          <a:xfrm>
            <a:off x="6096000" y="3505200"/>
            <a:ext cx="2884714" cy="3276600"/>
          </a:xfrm>
          <a:prstGeom prst="rect">
            <a:avLst/>
          </a:prstGeom>
          <a:noFill/>
          <a:ln w="9525">
            <a:noFill/>
            <a:miter lim="800000"/>
            <a:headEnd/>
            <a:tailEnd/>
          </a:ln>
        </p:spPr>
        <p:txBody>
          <a:bodyPr/>
          <a:lstStyle/>
          <a:p>
            <a:pPr eaLnBrk="0" hangingPunct="0">
              <a:spcBef>
                <a:spcPct val="20000"/>
              </a:spcBef>
              <a:buClr>
                <a:srgbClr val="FF0000"/>
              </a:buClr>
              <a:buSzPct val="75000"/>
              <a:buFont typeface="Monotype Sorts"/>
              <a:buNone/>
            </a:pPr>
            <a:r>
              <a:rPr kumimoji="1" lang="en-US" sz="2000" dirty="0">
                <a:latin typeface="Tahoma" pitchFamily="34" charset="0"/>
              </a:rPr>
              <a:t>After connecting the flow meter &amp; sensor, flip the flow sensor with your finger.  You should be able get 2/3 – 3/4 deflection on the meter. The Control Box will need to be energized for this step if using a CB-260-FM.</a:t>
            </a:r>
          </a:p>
        </p:txBody>
      </p:sp>
      <p:pic>
        <p:nvPicPr>
          <p:cNvPr id="478210" name="Picture 2" descr="FM-SR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806804"/>
            <a:ext cx="5032375" cy="39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5" name="Line 6"/>
          <p:cNvSpPr>
            <a:spLocks noChangeShapeType="1"/>
          </p:cNvSpPr>
          <p:nvPr/>
        </p:nvSpPr>
        <p:spPr bwMode="auto">
          <a:xfrm flipH="1" flipV="1">
            <a:off x="4572000" y="5029200"/>
            <a:ext cx="1447800" cy="1371600"/>
          </a:xfrm>
          <a:prstGeom prst="line">
            <a:avLst/>
          </a:prstGeom>
          <a:noFill/>
          <a:ln w="88900">
            <a:solidFill>
              <a:srgbClr val="FF0000"/>
            </a:solidFill>
            <a:round/>
            <a:headEnd/>
            <a:tailEnd type="triangle" w="med" len="med"/>
          </a:ln>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452611" name="Rectangle 3"/>
          <p:cNvSpPr>
            <a:spLocks noGrp="1" noChangeArrowheads="1"/>
          </p:cNvSpPr>
          <p:nvPr>
            <p:ph idx="1"/>
          </p:nvPr>
        </p:nvSpPr>
        <p:spPr>
          <a:xfrm>
            <a:off x="685800" y="1676400"/>
            <a:ext cx="7772400" cy="1143000"/>
          </a:xfrm>
        </p:spPr>
        <p:txBody>
          <a:bodyPr/>
          <a:lstStyle/>
          <a:p>
            <a:pPr>
              <a:buClr>
                <a:srgbClr val="FF0000"/>
              </a:buClr>
            </a:pPr>
            <a:r>
              <a:rPr lang="en-US" sz="2800"/>
              <a:t>Pre Start up:</a:t>
            </a:r>
          </a:p>
          <a:p>
            <a:pPr lvl="1">
              <a:buClr>
                <a:srgbClr val="FF0000"/>
              </a:buClr>
            </a:pPr>
            <a:r>
              <a:rPr lang="en-US"/>
              <a:t>Perform operational check of flow meter/sensor</a:t>
            </a:r>
          </a:p>
        </p:txBody>
      </p:sp>
      <p:pic>
        <p:nvPicPr>
          <p:cNvPr id="478210" name="Picture 2" descr="FM-SR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806804"/>
            <a:ext cx="5032375" cy="39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5791200" y="2806804"/>
            <a:ext cx="3124200" cy="3962400"/>
          </a:xfrm>
          <a:prstGeom prst="rect">
            <a:avLst/>
          </a:prstGeom>
          <a:noFill/>
          <a:ln w="9525">
            <a:noFill/>
            <a:miter lim="800000"/>
            <a:headEnd/>
            <a:tailEnd/>
          </a:ln>
        </p:spPr>
        <p:txBody>
          <a:bodyPr/>
          <a:lstStyle/>
          <a:p>
            <a:pPr eaLnBrk="0" hangingPunct="0">
              <a:spcBef>
                <a:spcPct val="20000"/>
              </a:spcBef>
              <a:buClr>
                <a:srgbClr val="FF0000"/>
              </a:buClr>
              <a:buSzPct val="75000"/>
              <a:buFont typeface="Monotype Sorts"/>
              <a:buNone/>
            </a:pPr>
            <a:r>
              <a:rPr kumimoji="1" lang="en-US" sz="2800" dirty="0">
                <a:latin typeface="Tahoma" pitchFamily="34" charset="0"/>
              </a:rPr>
              <a:t>This ensures that the flow meter and sensor are working properly prior to placing unit into the pool.</a:t>
            </a:r>
          </a:p>
        </p:txBody>
      </p:sp>
    </p:spTree>
    <p:extLst>
      <p:ext uri="{BB962C8B-B14F-4D97-AF65-F5344CB8AC3E}">
        <p14:creationId xmlns:p14="http://schemas.microsoft.com/office/powerpoint/2010/main" val="1000070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452611" name="Rectangle 3"/>
          <p:cNvSpPr>
            <a:spLocks noGrp="1" noChangeArrowheads="1"/>
          </p:cNvSpPr>
          <p:nvPr>
            <p:ph idx="1"/>
          </p:nvPr>
        </p:nvSpPr>
        <p:spPr>
          <a:xfrm>
            <a:off x="685800" y="1676400"/>
            <a:ext cx="7772400" cy="1143000"/>
          </a:xfrm>
        </p:spPr>
        <p:txBody>
          <a:bodyPr/>
          <a:lstStyle/>
          <a:p>
            <a:pPr>
              <a:buClr>
                <a:srgbClr val="FF0000"/>
              </a:buClr>
            </a:pPr>
            <a:r>
              <a:rPr lang="en-US" sz="2800"/>
              <a:t>Pre Start up:</a:t>
            </a:r>
          </a:p>
          <a:p>
            <a:pPr lvl="1">
              <a:buClr>
                <a:srgbClr val="FF0000"/>
              </a:buClr>
            </a:pPr>
            <a:r>
              <a:rPr lang="en-US"/>
              <a:t>Perform operational check of flow meter/sensor</a:t>
            </a:r>
          </a:p>
        </p:txBody>
      </p:sp>
      <p:pic>
        <p:nvPicPr>
          <p:cNvPr id="478210" name="Picture 2" descr="FM-SR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806804"/>
            <a:ext cx="5032375" cy="39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5" name="Line 6"/>
          <p:cNvSpPr>
            <a:spLocks noChangeShapeType="1"/>
          </p:cNvSpPr>
          <p:nvPr/>
        </p:nvSpPr>
        <p:spPr bwMode="auto">
          <a:xfrm flipH="1">
            <a:off x="3810000" y="3200400"/>
            <a:ext cx="1905000" cy="1602973"/>
          </a:xfrm>
          <a:prstGeom prst="line">
            <a:avLst/>
          </a:prstGeom>
          <a:noFill/>
          <a:ln w="88900">
            <a:solidFill>
              <a:srgbClr val="FF0000"/>
            </a:solidFill>
            <a:round/>
            <a:headEnd/>
            <a:tailEnd type="triangle" w="med" len="med"/>
          </a:ln>
        </p:spPr>
        <p:txBody>
          <a:bodyPr/>
          <a:lstStyle/>
          <a:p>
            <a:endParaRPr lang="en-US"/>
          </a:p>
        </p:txBody>
      </p:sp>
      <p:sp>
        <p:nvSpPr>
          <p:cNvPr id="7" name="Rectangle 5"/>
          <p:cNvSpPr>
            <a:spLocks noChangeArrowheads="1"/>
          </p:cNvSpPr>
          <p:nvPr/>
        </p:nvSpPr>
        <p:spPr bwMode="auto">
          <a:xfrm>
            <a:off x="5715000" y="2895600"/>
            <a:ext cx="3124200" cy="3962400"/>
          </a:xfrm>
          <a:prstGeom prst="rect">
            <a:avLst/>
          </a:prstGeom>
          <a:noFill/>
          <a:ln w="9525">
            <a:noFill/>
            <a:miter lim="800000"/>
            <a:headEnd/>
            <a:tailEnd/>
          </a:ln>
        </p:spPr>
        <p:txBody>
          <a:bodyPr/>
          <a:lstStyle/>
          <a:p>
            <a:pPr eaLnBrk="0" hangingPunct="0">
              <a:spcBef>
                <a:spcPct val="20000"/>
              </a:spcBef>
              <a:buClr>
                <a:schemeClr val="folHlink"/>
              </a:buClr>
              <a:buSzPct val="75000"/>
            </a:pPr>
            <a:r>
              <a:rPr kumimoji="1" lang="en-US" dirty="0">
                <a:latin typeface="Tahoma" pitchFamily="34" charset="0"/>
              </a:rPr>
              <a:t>Verify the two </a:t>
            </a:r>
            <a:r>
              <a:rPr kumimoji="1" lang="en-US" dirty="0" err="1">
                <a:latin typeface="Tahoma" pitchFamily="34" charset="0"/>
              </a:rPr>
              <a:t>o-rings</a:t>
            </a:r>
            <a:r>
              <a:rPr kumimoji="1" lang="en-US" dirty="0">
                <a:latin typeface="Tahoma" pitchFamily="34" charset="0"/>
              </a:rPr>
              <a:t> are installed on shaft of the Flow Sensor.  The flow sensor may not operate properly without the </a:t>
            </a:r>
            <a:r>
              <a:rPr kumimoji="1" lang="en-US" dirty="0" err="1">
                <a:latin typeface="Tahoma" pitchFamily="34" charset="0"/>
              </a:rPr>
              <a:t>o-rings</a:t>
            </a:r>
            <a:r>
              <a:rPr kumimoji="1" lang="en-US" dirty="0">
                <a:latin typeface="Tahoma" pitchFamily="34" charset="0"/>
              </a:rPr>
              <a:t> installed.</a:t>
            </a:r>
          </a:p>
        </p:txBody>
      </p:sp>
      <p:sp>
        <p:nvSpPr>
          <p:cNvPr id="8" name="Line 6"/>
          <p:cNvSpPr>
            <a:spLocks noChangeShapeType="1"/>
          </p:cNvSpPr>
          <p:nvPr/>
        </p:nvSpPr>
        <p:spPr bwMode="auto">
          <a:xfrm flipH="1">
            <a:off x="3138260" y="3200400"/>
            <a:ext cx="2576739" cy="1599344"/>
          </a:xfrm>
          <a:prstGeom prst="line">
            <a:avLst/>
          </a:prstGeom>
          <a:noFill/>
          <a:ln w="889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28318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228600" y="457200"/>
            <a:ext cx="8915400" cy="609600"/>
          </a:xfrm>
        </p:spPr>
        <p:txBody>
          <a:bodyPr>
            <a:normAutofit fontScale="90000"/>
          </a:bodyPr>
          <a:lstStyle/>
          <a:p>
            <a:pPr fontAlgn="auto">
              <a:spcAft>
                <a:spcPts val="0"/>
              </a:spcAft>
              <a:buClr>
                <a:srgbClr val="FF0000"/>
              </a:buClr>
              <a:defRPr/>
            </a:pPr>
            <a:r>
              <a:rPr lang="en-US"/>
              <a:t>UFV-260 Principals of Operation</a:t>
            </a:r>
          </a:p>
        </p:txBody>
      </p:sp>
      <p:sp>
        <p:nvSpPr>
          <p:cNvPr id="530435" name="Rectangle 3"/>
          <p:cNvSpPr>
            <a:spLocks noGrp="1" noChangeArrowheads="1"/>
          </p:cNvSpPr>
          <p:nvPr>
            <p:ph idx="1"/>
          </p:nvPr>
        </p:nvSpPr>
        <p:spPr>
          <a:xfrm>
            <a:off x="609600" y="1828800"/>
            <a:ext cx="7620000" cy="4343400"/>
          </a:xfrm>
        </p:spPr>
        <p:txBody>
          <a:bodyPr/>
          <a:lstStyle/>
          <a:p>
            <a:pPr>
              <a:buClr>
                <a:srgbClr val="FF0000"/>
              </a:buClr>
            </a:pPr>
            <a:r>
              <a:rPr lang="en-US" b="1" i="1" dirty="0"/>
              <a:t>Multi-Purpose Unit</a:t>
            </a:r>
          </a:p>
          <a:p>
            <a:pPr lvl="1">
              <a:buClr>
                <a:srgbClr val="FF0000"/>
              </a:buClr>
            </a:pPr>
            <a:r>
              <a:rPr lang="en-US" dirty="0"/>
              <a:t>Can be used for water clarification and vacuuming operations</a:t>
            </a:r>
          </a:p>
          <a:p>
            <a:pPr>
              <a:buClr>
                <a:srgbClr val="FF0000"/>
              </a:buClr>
            </a:pPr>
            <a:r>
              <a:rPr lang="en-US" b="1" i="1" dirty="0"/>
              <a:t>Two (2) - 2” x 50ft suction hoses </a:t>
            </a:r>
          </a:p>
          <a:p>
            <a:pPr lvl="1">
              <a:buClr>
                <a:srgbClr val="FF0000"/>
              </a:buClr>
            </a:pPr>
            <a:r>
              <a:rPr lang="en-US" b="1" i="1" dirty="0" err="1"/>
              <a:t>MxF</a:t>
            </a:r>
            <a:r>
              <a:rPr lang="en-US" b="1" i="1" dirty="0"/>
              <a:t> camlock couplers</a:t>
            </a:r>
          </a:p>
          <a:p>
            <a:pPr>
              <a:buClr>
                <a:srgbClr val="FF0000"/>
              </a:buClr>
            </a:pPr>
            <a:r>
              <a:rPr lang="en-US" b="1" i="1" dirty="0"/>
              <a:t>Two (2) - Filter Cartridges</a:t>
            </a:r>
            <a:endParaRPr lang="en-US" dirty="0"/>
          </a:p>
          <a:p>
            <a:pPr>
              <a:buClr>
                <a:srgbClr val="FF0000"/>
              </a:buClr>
            </a:pPr>
            <a:r>
              <a:rPr lang="en-US" b="1" i="1" dirty="0"/>
              <a:t>System Flow Rate : 260 GPM </a:t>
            </a:r>
            <a:endParaRPr lang="en-US" dirty="0"/>
          </a:p>
          <a:p>
            <a:pPr>
              <a:buClr>
                <a:srgbClr val="FF0000"/>
              </a:buClr>
            </a:pP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452611" name="Rectangle 3"/>
          <p:cNvSpPr>
            <a:spLocks noGrp="1" noChangeArrowheads="1"/>
          </p:cNvSpPr>
          <p:nvPr>
            <p:ph idx="1"/>
          </p:nvPr>
        </p:nvSpPr>
        <p:spPr>
          <a:xfrm>
            <a:off x="685800" y="1676400"/>
            <a:ext cx="7772400" cy="1143000"/>
          </a:xfrm>
        </p:spPr>
        <p:txBody>
          <a:bodyPr/>
          <a:lstStyle/>
          <a:p>
            <a:pPr>
              <a:buClr>
                <a:srgbClr val="FF0000"/>
              </a:buClr>
            </a:pPr>
            <a:r>
              <a:rPr lang="en-US" sz="2800"/>
              <a:t>Pre Start up:</a:t>
            </a:r>
          </a:p>
          <a:p>
            <a:pPr lvl="1">
              <a:buClr>
                <a:srgbClr val="FF0000"/>
              </a:buClr>
            </a:pPr>
            <a:r>
              <a:rPr lang="en-US"/>
              <a:t>Perform operational check of flow meter/sensor</a:t>
            </a:r>
          </a:p>
        </p:txBody>
      </p:sp>
      <p:pic>
        <p:nvPicPr>
          <p:cNvPr id="478210" name="Picture 2" descr="FM-SR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806804"/>
            <a:ext cx="5032375" cy="39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5" name="Line 6"/>
          <p:cNvSpPr>
            <a:spLocks noChangeShapeType="1"/>
          </p:cNvSpPr>
          <p:nvPr/>
        </p:nvSpPr>
        <p:spPr bwMode="auto">
          <a:xfrm flipH="1">
            <a:off x="3810000" y="3200400"/>
            <a:ext cx="1905000" cy="1602973"/>
          </a:xfrm>
          <a:prstGeom prst="line">
            <a:avLst/>
          </a:prstGeom>
          <a:noFill/>
          <a:ln w="88900">
            <a:solidFill>
              <a:srgbClr val="FF0000"/>
            </a:solidFill>
            <a:round/>
            <a:headEnd/>
            <a:tailEnd type="triangle" w="med" len="med"/>
          </a:ln>
        </p:spPr>
        <p:txBody>
          <a:bodyPr/>
          <a:lstStyle/>
          <a:p>
            <a:endParaRPr lang="en-US"/>
          </a:p>
        </p:txBody>
      </p:sp>
      <p:sp>
        <p:nvSpPr>
          <p:cNvPr id="8" name="Line 6"/>
          <p:cNvSpPr>
            <a:spLocks noChangeShapeType="1"/>
          </p:cNvSpPr>
          <p:nvPr/>
        </p:nvSpPr>
        <p:spPr bwMode="auto">
          <a:xfrm flipH="1">
            <a:off x="3138260" y="3200400"/>
            <a:ext cx="2576739" cy="1599344"/>
          </a:xfrm>
          <a:prstGeom prst="line">
            <a:avLst/>
          </a:prstGeom>
          <a:noFill/>
          <a:ln w="88900">
            <a:solidFill>
              <a:srgbClr val="FF0000"/>
            </a:solidFill>
            <a:round/>
            <a:headEnd/>
            <a:tailEnd type="triangle" w="med" len="med"/>
          </a:ln>
        </p:spPr>
        <p:txBody>
          <a:bodyPr/>
          <a:lstStyle/>
          <a:p>
            <a:endParaRPr lang="en-US"/>
          </a:p>
        </p:txBody>
      </p:sp>
      <p:sp>
        <p:nvSpPr>
          <p:cNvPr id="9" name="Rectangle 5"/>
          <p:cNvSpPr>
            <a:spLocks noChangeArrowheads="1"/>
          </p:cNvSpPr>
          <p:nvPr/>
        </p:nvSpPr>
        <p:spPr bwMode="auto">
          <a:xfrm>
            <a:off x="5714999" y="2822173"/>
            <a:ext cx="3124200" cy="3962400"/>
          </a:xfrm>
          <a:prstGeom prst="rect">
            <a:avLst/>
          </a:prstGeom>
          <a:noFill/>
          <a:ln w="9525">
            <a:noFill/>
            <a:miter lim="800000"/>
            <a:headEnd/>
            <a:tailEnd/>
          </a:ln>
        </p:spPr>
        <p:txBody>
          <a:bodyPr/>
          <a:lstStyle/>
          <a:p>
            <a:pPr eaLnBrk="0" hangingPunct="0">
              <a:spcBef>
                <a:spcPct val="20000"/>
              </a:spcBef>
              <a:buClr>
                <a:schemeClr val="folHlink"/>
              </a:buClr>
              <a:buSzPct val="75000"/>
            </a:pPr>
            <a:r>
              <a:rPr kumimoji="1" lang="en-US" dirty="0">
                <a:latin typeface="Tahoma" pitchFamily="34" charset="0"/>
              </a:rPr>
              <a:t>Prior to installing the flow sensor in the pump, lubricate the </a:t>
            </a:r>
            <a:r>
              <a:rPr kumimoji="1" lang="en-US" dirty="0" err="1">
                <a:latin typeface="Tahoma" pitchFamily="34" charset="0"/>
              </a:rPr>
              <a:t>o-rings</a:t>
            </a:r>
            <a:r>
              <a:rPr kumimoji="1" lang="en-US" dirty="0">
                <a:latin typeface="Tahoma" pitchFamily="34" charset="0"/>
              </a:rPr>
              <a:t> with DI water or other approved lubricant </a:t>
            </a:r>
          </a:p>
        </p:txBody>
      </p:sp>
    </p:spTree>
    <p:extLst>
      <p:ext uri="{BB962C8B-B14F-4D97-AF65-F5344CB8AC3E}">
        <p14:creationId xmlns:p14="http://schemas.microsoft.com/office/powerpoint/2010/main" val="4047335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59" name="Rectangle 3"/>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454660" name="Rectangle 4"/>
          <p:cNvSpPr>
            <a:spLocks noGrp="1" noChangeArrowheads="1"/>
          </p:cNvSpPr>
          <p:nvPr>
            <p:ph idx="1"/>
          </p:nvPr>
        </p:nvSpPr>
        <p:spPr>
          <a:xfrm>
            <a:off x="685800" y="1676400"/>
            <a:ext cx="8458200" cy="1143000"/>
          </a:xfrm>
        </p:spPr>
        <p:txBody>
          <a:bodyPr/>
          <a:lstStyle/>
          <a:p>
            <a:pPr>
              <a:buClr>
                <a:srgbClr val="FF0000"/>
              </a:buClr>
            </a:pPr>
            <a:r>
              <a:rPr lang="en-US" sz="2800"/>
              <a:t>Pre Start up:</a:t>
            </a:r>
          </a:p>
          <a:p>
            <a:pPr lvl="1">
              <a:buClr>
                <a:srgbClr val="FF0000"/>
              </a:buClr>
            </a:pPr>
            <a:r>
              <a:rPr lang="en-US"/>
              <a:t>After op check of flow meter/sensor, install in pump</a:t>
            </a:r>
          </a:p>
        </p:txBody>
      </p:sp>
      <p:sp>
        <p:nvSpPr>
          <p:cNvPr id="454661" name="Rectangle 5"/>
          <p:cNvSpPr>
            <a:spLocks noChangeArrowheads="1"/>
          </p:cNvSpPr>
          <p:nvPr/>
        </p:nvSpPr>
        <p:spPr bwMode="auto">
          <a:xfrm>
            <a:off x="228600" y="3200400"/>
            <a:ext cx="3581400" cy="3276600"/>
          </a:xfrm>
          <a:prstGeom prst="rect">
            <a:avLst/>
          </a:prstGeom>
          <a:noFill/>
          <a:ln w="9525">
            <a:noFill/>
            <a:miter lim="800000"/>
            <a:headEnd/>
            <a:tailEnd/>
          </a:ln>
        </p:spPr>
        <p:txBody>
          <a:bodyPr/>
          <a:lstStyle/>
          <a:p>
            <a:pPr eaLnBrk="0" hangingPunct="0">
              <a:spcBef>
                <a:spcPct val="20000"/>
              </a:spcBef>
              <a:buClr>
                <a:srgbClr val="FF0000"/>
              </a:buClr>
              <a:buSzPct val="75000"/>
              <a:buFont typeface="Monotype Sorts"/>
              <a:buNone/>
            </a:pPr>
            <a:r>
              <a:rPr kumimoji="1" lang="en-US" sz="2600" dirty="0">
                <a:latin typeface="Tahoma" pitchFamily="34" charset="0"/>
              </a:rPr>
              <a:t>Align the two notches on the flow sensor to the flow meter fitting.</a:t>
            </a:r>
          </a:p>
          <a:p>
            <a:pPr eaLnBrk="0" hangingPunct="0">
              <a:spcBef>
                <a:spcPct val="20000"/>
              </a:spcBef>
              <a:buClr>
                <a:srgbClr val="FF0000"/>
              </a:buClr>
              <a:buSzPct val="75000"/>
              <a:buFont typeface="Monotype Sorts"/>
              <a:buNone/>
            </a:pPr>
            <a:r>
              <a:rPr kumimoji="1" lang="en-US" sz="2600" dirty="0">
                <a:latin typeface="Tahoma" pitchFamily="34" charset="0"/>
              </a:rPr>
              <a:t>This ensures the paddlewheel is perpendicular to flow.</a:t>
            </a:r>
          </a:p>
          <a:p>
            <a:pPr eaLnBrk="0" hangingPunct="0">
              <a:spcBef>
                <a:spcPct val="20000"/>
              </a:spcBef>
              <a:buClr>
                <a:srgbClr val="FF0000"/>
              </a:buClr>
              <a:buSzPct val="75000"/>
              <a:buFont typeface="Monotype Sorts"/>
              <a:buNone/>
            </a:pPr>
            <a:r>
              <a:rPr kumimoji="1" lang="en-US" sz="2600" dirty="0">
                <a:latin typeface="Tahoma" pitchFamily="34" charset="0"/>
              </a:rPr>
              <a:t>Tighten hand tight.</a:t>
            </a:r>
          </a:p>
        </p:txBody>
      </p:sp>
      <p:pic>
        <p:nvPicPr>
          <p:cNvPr id="479235" name="Picture 3" descr="FM-SR #1 being installe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879725"/>
            <a:ext cx="5122862" cy="198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7" name="Line 6"/>
          <p:cNvSpPr>
            <a:spLocks noChangeShapeType="1"/>
          </p:cNvSpPr>
          <p:nvPr/>
        </p:nvSpPr>
        <p:spPr bwMode="auto">
          <a:xfrm flipV="1">
            <a:off x="3657600" y="3352800"/>
            <a:ext cx="2514600" cy="685797"/>
          </a:xfrm>
          <a:prstGeom prst="line">
            <a:avLst/>
          </a:prstGeom>
          <a:noFill/>
          <a:ln w="88900">
            <a:solidFill>
              <a:srgbClr val="FF0000"/>
            </a:solidFill>
            <a:round/>
            <a:headEnd/>
            <a:tailEnd type="triangle" w="med" len="med"/>
          </a:ln>
        </p:spPr>
        <p:txBody>
          <a:bodyPr/>
          <a:lstStyle/>
          <a:p>
            <a:endParaRPr lang="en-US"/>
          </a:p>
        </p:txBody>
      </p:sp>
      <p:pic>
        <p:nvPicPr>
          <p:cNvPr id="479236" name="Picture 4" descr="FM-S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4869382"/>
            <a:ext cx="5122862" cy="148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59" name="Rectangle 3"/>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454660" name="Rectangle 4"/>
          <p:cNvSpPr>
            <a:spLocks noGrp="1" noChangeArrowheads="1"/>
          </p:cNvSpPr>
          <p:nvPr>
            <p:ph idx="1"/>
          </p:nvPr>
        </p:nvSpPr>
        <p:spPr>
          <a:xfrm>
            <a:off x="685800" y="1676400"/>
            <a:ext cx="8458200" cy="1143000"/>
          </a:xfrm>
        </p:spPr>
        <p:txBody>
          <a:bodyPr/>
          <a:lstStyle/>
          <a:p>
            <a:pPr>
              <a:buClr>
                <a:srgbClr val="FF0000"/>
              </a:buClr>
            </a:pPr>
            <a:r>
              <a:rPr lang="en-US" sz="2800"/>
              <a:t>Pre Start up:</a:t>
            </a:r>
          </a:p>
          <a:p>
            <a:pPr lvl="1">
              <a:buClr>
                <a:srgbClr val="FF0000"/>
              </a:buClr>
            </a:pPr>
            <a:r>
              <a:rPr lang="en-US"/>
              <a:t>After op check of flow meter/sensor, install in pump</a:t>
            </a:r>
          </a:p>
        </p:txBody>
      </p:sp>
      <p:pic>
        <p:nvPicPr>
          <p:cNvPr id="480258" name="Picture 2" descr="FM-SR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677" b="17748"/>
          <a:stretch/>
        </p:blipFill>
        <p:spPr bwMode="auto">
          <a:xfrm>
            <a:off x="3810000" y="2706912"/>
            <a:ext cx="5323114" cy="18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0259" name="Picture 3" descr="FM-SR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42" y="2656951"/>
            <a:ext cx="3487057" cy="420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065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456707" name="Rectangle 3"/>
          <p:cNvSpPr>
            <a:spLocks noGrp="1" noChangeArrowheads="1"/>
          </p:cNvSpPr>
          <p:nvPr>
            <p:ph idx="1"/>
          </p:nvPr>
        </p:nvSpPr>
        <p:spPr>
          <a:xfrm>
            <a:off x="0" y="1676400"/>
            <a:ext cx="4267200" cy="5181600"/>
          </a:xfrm>
        </p:spPr>
        <p:txBody>
          <a:bodyPr/>
          <a:lstStyle/>
          <a:p>
            <a:pPr>
              <a:buClr>
                <a:srgbClr val="FF0000"/>
              </a:buClr>
            </a:pPr>
            <a:r>
              <a:rPr lang="en-US"/>
              <a:t>Pre Start up:</a:t>
            </a:r>
          </a:p>
          <a:p>
            <a:pPr lvl="1" algn="just">
              <a:buClr>
                <a:srgbClr val="FF0000"/>
              </a:buClr>
            </a:pPr>
            <a:r>
              <a:rPr lang="en-US"/>
              <a:t>Remove the Sea Con seal plug (P/N: SC-P) from the pump power connector.  </a:t>
            </a:r>
          </a:p>
          <a:p>
            <a:pPr lvl="1" algn="just">
              <a:buClr>
                <a:srgbClr val="FF0000"/>
              </a:buClr>
            </a:pPr>
            <a:endParaRPr lang="en-US"/>
          </a:p>
          <a:p>
            <a:pPr lvl="1" algn="just">
              <a:buClr>
                <a:srgbClr val="FF0000"/>
              </a:buClr>
            </a:pPr>
            <a:r>
              <a:rPr lang="en-US"/>
              <a:t>This plug should be installed whenever the power cable is removed for proper protection.</a:t>
            </a:r>
          </a:p>
        </p:txBody>
      </p:sp>
      <p:pic>
        <p:nvPicPr>
          <p:cNvPr id="481282" name="Picture 2" descr="103_02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946" y="1905000"/>
            <a:ext cx="4825054"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596995" name="Rectangle 3"/>
          <p:cNvSpPr>
            <a:spLocks noGrp="1" noChangeArrowheads="1"/>
          </p:cNvSpPr>
          <p:nvPr>
            <p:ph idx="1"/>
          </p:nvPr>
        </p:nvSpPr>
        <p:spPr>
          <a:xfrm>
            <a:off x="0" y="1676400"/>
            <a:ext cx="4267200" cy="5181600"/>
          </a:xfrm>
        </p:spPr>
        <p:txBody>
          <a:bodyPr/>
          <a:lstStyle/>
          <a:p>
            <a:pPr>
              <a:buClr>
                <a:srgbClr val="FF0000"/>
              </a:buClr>
            </a:pPr>
            <a:r>
              <a:rPr lang="en-US"/>
              <a:t>Pre Start up:</a:t>
            </a:r>
          </a:p>
          <a:p>
            <a:pPr lvl="1">
              <a:buClr>
                <a:srgbClr val="FF0000"/>
              </a:buClr>
            </a:pPr>
            <a:r>
              <a:rPr lang="en-US"/>
              <a:t>Install the power cord to the pump.</a:t>
            </a:r>
          </a:p>
          <a:p>
            <a:pPr lvl="1">
              <a:buClr>
                <a:srgbClr val="FF0000"/>
              </a:buClr>
            </a:pPr>
            <a:r>
              <a:rPr lang="en-US"/>
              <a:t>Ensure the power cord is lubricated with a non conductive lubricant (Dow Corning #4)</a:t>
            </a:r>
          </a:p>
        </p:txBody>
      </p:sp>
      <p:pic>
        <p:nvPicPr>
          <p:cNvPr id="482306" name="Picture 2" descr="103_022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00" r="7363"/>
          <a:stretch/>
        </p:blipFill>
        <p:spPr bwMode="auto">
          <a:xfrm>
            <a:off x="4141935" y="1447800"/>
            <a:ext cx="5002065"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49219" name="Rectangle 3"/>
          <p:cNvSpPr>
            <a:spLocks noGrp="1" noChangeArrowheads="1"/>
          </p:cNvSpPr>
          <p:nvPr>
            <p:ph idx="1"/>
          </p:nvPr>
        </p:nvSpPr>
        <p:spPr>
          <a:xfrm>
            <a:off x="0" y="1676400"/>
            <a:ext cx="4267200" cy="5181600"/>
          </a:xfrm>
        </p:spPr>
        <p:txBody>
          <a:bodyPr/>
          <a:lstStyle/>
          <a:p>
            <a:pPr>
              <a:buClr>
                <a:srgbClr val="FF0000"/>
              </a:buClr>
            </a:pPr>
            <a:r>
              <a:rPr lang="en-US" dirty="0"/>
              <a:t>Pre Start up:</a:t>
            </a:r>
          </a:p>
          <a:p>
            <a:pPr lvl="1">
              <a:buClr>
                <a:srgbClr val="FF0000"/>
              </a:buClr>
            </a:pPr>
            <a:r>
              <a:rPr lang="en-US" b="1" dirty="0"/>
              <a:t>WARNING:</a:t>
            </a:r>
            <a:endParaRPr lang="en-US" dirty="0"/>
          </a:p>
          <a:p>
            <a:pPr lvl="1">
              <a:buClr>
                <a:srgbClr val="FF0000"/>
              </a:buClr>
            </a:pPr>
            <a:r>
              <a:rPr lang="en-US" dirty="0"/>
              <a:t>Install the power cord to pump pigtail HAND TIGHT ONLY. </a:t>
            </a:r>
          </a:p>
          <a:p>
            <a:pPr lvl="1">
              <a:buClr>
                <a:srgbClr val="FF0000"/>
              </a:buClr>
            </a:pPr>
            <a:endParaRPr lang="en-US" dirty="0"/>
          </a:p>
          <a:p>
            <a:pPr lvl="1">
              <a:buClr>
                <a:srgbClr val="FF0000"/>
              </a:buClr>
            </a:pPr>
            <a:r>
              <a:rPr lang="en-US" dirty="0"/>
              <a:t>Do NOT use any tools (pliers, channel locks etc.) to tighten the connection.</a:t>
            </a:r>
          </a:p>
        </p:txBody>
      </p:sp>
      <p:pic>
        <p:nvPicPr>
          <p:cNvPr id="483330" name="Picture 2" descr="PSC-100 being installed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525" y="1741787"/>
            <a:ext cx="4689475" cy="352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49219" name="Rectangle 3"/>
          <p:cNvSpPr>
            <a:spLocks noGrp="1" noChangeArrowheads="1"/>
          </p:cNvSpPr>
          <p:nvPr>
            <p:ph idx="1"/>
          </p:nvPr>
        </p:nvSpPr>
        <p:spPr>
          <a:xfrm>
            <a:off x="0" y="1676400"/>
            <a:ext cx="4267200" cy="5181600"/>
          </a:xfrm>
        </p:spPr>
        <p:txBody>
          <a:bodyPr/>
          <a:lstStyle/>
          <a:p>
            <a:pPr>
              <a:buClr>
                <a:srgbClr val="FF0000"/>
              </a:buClr>
            </a:pPr>
            <a:r>
              <a:rPr lang="en-US" dirty="0"/>
              <a:t>Pre Start up:</a:t>
            </a:r>
          </a:p>
          <a:p>
            <a:pPr lvl="1">
              <a:buClr>
                <a:srgbClr val="FF0000"/>
              </a:buClr>
            </a:pPr>
            <a:r>
              <a:rPr lang="en-US" b="1" dirty="0"/>
              <a:t>WARNING:</a:t>
            </a:r>
            <a:endParaRPr lang="en-US" dirty="0"/>
          </a:p>
          <a:p>
            <a:pPr lvl="1">
              <a:buClr>
                <a:srgbClr val="FF0000"/>
              </a:buClr>
            </a:pPr>
            <a:r>
              <a:rPr lang="en-US" dirty="0"/>
              <a:t>Install the power cord to pump pigtail HAND TIGHT ONLY. </a:t>
            </a:r>
          </a:p>
          <a:p>
            <a:pPr lvl="1">
              <a:buClr>
                <a:srgbClr val="FF0000"/>
              </a:buClr>
            </a:pPr>
            <a:endParaRPr lang="en-US" dirty="0"/>
          </a:p>
          <a:p>
            <a:pPr lvl="1">
              <a:buClr>
                <a:srgbClr val="FF0000"/>
              </a:buClr>
            </a:pPr>
            <a:r>
              <a:rPr lang="en-US" dirty="0"/>
              <a:t>Do NOT use any tools (pliers, channel locks etc.) to tighten the connection.</a:t>
            </a:r>
          </a:p>
        </p:txBody>
      </p:sp>
      <p:pic>
        <p:nvPicPr>
          <p:cNvPr id="484354" name="Picture 2" descr="PSC-100 being installed on pump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038" y="840184"/>
            <a:ext cx="4627562" cy="602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7771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
        <p:nvSpPr>
          <p:cNvPr id="607235" name="Rectangle 3"/>
          <p:cNvSpPr>
            <a:spLocks noGrp="1" noChangeArrowheads="1"/>
          </p:cNvSpPr>
          <p:nvPr>
            <p:ph idx="1"/>
          </p:nvPr>
        </p:nvSpPr>
        <p:spPr>
          <a:xfrm>
            <a:off x="0" y="1676400"/>
            <a:ext cx="4267200" cy="5181600"/>
          </a:xfrm>
        </p:spPr>
        <p:txBody>
          <a:bodyPr/>
          <a:lstStyle/>
          <a:p>
            <a:pPr>
              <a:buClr>
                <a:srgbClr val="FF0000"/>
              </a:buClr>
            </a:pPr>
            <a:r>
              <a:rPr lang="en-US"/>
              <a:t>Pre Start up:</a:t>
            </a:r>
          </a:p>
          <a:p>
            <a:pPr lvl="1">
              <a:buClr>
                <a:srgbClr val="FF0000"/>
              </a:buClr>
            </a:pPr>
            <a:r>
              <a:rPr lang="en-US"/>
              <a:t>Once the power cord is installed, zip tie it to the vertical section of the pump discharge.</a:t>
            </a:r>
          </a:p>
          <a:p>
            <a:pPr lvl="1">
              <a:buClr>
                <a:srgbClr val="FF0000"/>
              </a:buClr>
            </a:pPr>
            <a:endParaRPr lang="en-US"/>
          </a:p>
        </p:txBody>
      </p:sp>
      <p:pic>
        <p:nvPicPr>
          <p:cNvPr id="485378" name="Picture 2" descr="PP-260S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1" y="57326"/>
            <a:ext cx="2957286" cy="67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6" name="Line 6"/>
          <p:cNvSpPr>
            <a:spLocks noChangeShapeType="1"/>
          </p:cNvSpPr>
          <p:nvPr/>
        </p:nvSpPr>
        <p:spPr bwMode="auto">
          <a:xfrm flipV="1">
            <a:off x="4978400" y="1905000"/>
            <a:ext cx="1676400" cy="762000"/>
          </a:xfrm>
          <a:prstGeom prst="line">
            <a:avLst/>
          </a:prstGeom>
          <a:noFill/>
          <a:ln w="88900">
            <a:solidFill>
              <a:srgbClr val="FF0000"/>
            </a:solidFill>
            <a:round/>
            <a:headEnd/>
            <a:tailEnd type="triangle" w="med" len="med"/>
          </a:ln>
        </p:spPr>
        <p:txBody>
          <a:bodyP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594947" name="Rectangle 3"/>
          <p:cNvSpPr>
            <a:spLocks noGrp="1" noChangeArrowheads="1"/>
          </p:cNvSpPr>
          <p:nvPr>
            <p:ph idx="1"/>
          </p:nvPr>
        </p:nvSpPr>
        <p:spPr>
          <a:xfrm>
            <a:off x="0" y="1676400"/>
            <a:ext cx="4495800" cy="5181600"/>
          </a:xfrm>
        </p:spPr>
        <p:txBody>
          <a:bodyPr/>
          <a:lstStyle/>
          <a:p>
            <a:pPr>
              <a:buClr>
                <a:srgbClr val="FF0000"/>
              </a:buClr>
            </a:pPr>
            <a:r>
              <a:rPr lang="en-US" dirty="0"/>
              <a:t>Pre Start up CB-260:</a:t>
            </a:r>
          </a:p>
          <a:p>
            <a:pPr lvl="1">
              <a:buClr>
                <a:srgbClr val="FF0000"/>
              </a:buClr>
            </a:pPr>
            <a:r>
              <a:rPr lang="en-US" dirty="0"/>
              <a:t>Mount CB-260 Control Box to UT-10 control panel (3 mounting screws)</a:t>
            </a:r>
          </a:p>
          <a:p>
            <a:pPr lvl="1">
              <a:buClr>
                <a:srgbClr val="FF0000"/>
              </a:buClr>
            </a:pPr>
            <a:r>
              <a:rPr lang="en-US" dirty="0"/>
              <a:t>Connect the pump power cable and the line power to the control box</a:t>
            </a:r>
          </a:p>
        </p:txBody>
      </p:sp>
      <p:pic>
        <p:nvPicPr>
          <p:cNvPr id="624643" name="Picture 4" descr="100_3655"/>
          <p:cNvPicPr>
            <a:picLocks noChangeAspect="1" noChangeArrowheads="1"/>
          </p:cNvPicPr>
          <p:nvPr/>
        </p:nvPicPr>
        <p:blipFill>
          <a:blip r:embed="rId3"/>
          <a:srcRect/>
          <a:stretch>
            <a:fillRect/>
          </a:stretch>
        </p:blipFill>
        <p:spPr bwMode="auto">
          <a:xfrm>
            <a:off x="4573588" y="0"/>
            <a:ext cx="4570412" cy="6858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17475" name="Rectangle 3"/>
          <p:cNvSpPr>
            <a:spLocks noGrp="1" noChangeArrowheads="1"/>
          </p:cNvSpPr>
          <p:nvPr>
            <p:ph idx="1"/>
          </p:nvPr>
        </p:nvSpPr>
        <p:spPr>
          <a:xfrm>
            <a:off x="0" y="1676400"/>
            <a:ext cx="4495800" cy="5181600"/>
          </a:xfrm>
        </p:spPr>
        <p:txBody>
          <a:bodyPr/>
          <a:lstStyle/>
          <a:p>
            <a:pPr>
              <a:buClr>
                <a:srgbClr val="FF0000"/>
              </a:buClr>
            </a:pPr>
            <a:r>
              <a:rPr lang="en-US" sz="2800" dirty="0"/>
              <a:t>Pre Start up of CB-PR-260-4XP or CB-260-FM: </a:t>
            </a:r>
          </a:p>
          <a:p>
            <a:pPr lvl="1">
              <a:buClr>
                <a:srgbClr val="FF0000"/>
              </a:buClr>
            </a:pPr>
            <a:r>
              <a:rPr lang="en-US" dirty="0"/>
              <a:t>Install the PC-50 line in Twist Lock Plug to the control box (shown on right)</a:t>
            </a:r>
          </a:p>
          <a:p>
            <a:pPr lvl="1">
              <a:buClr>
                <a:srgbClr val="FF0000"/>
              </a:buClr>
            </a:pPr>
            <a:r>
              <a:rPr lang="en-US" dirty="0"/>
              <a:t>Install the PSC-100P Pump Power Cable Twist Lock Plug to the control box (shown on left)</a:t>
            </a:r>
          </a:p>
        </p:txBody>
      </p:sp>
      <p:pic>
        <p:nvPicPr>
          <p:cNvPr id="486402" name="Picture 2" descr="101_05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1" y="791173"/>
            <a:ext cx="4572000" cy="608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836" name="AutoShape 7"/>
          <p:cNvSpPr>
            <a:spLocks noChangeArrowheads="1"/>
          </p:cNvSpPr>
          <p:nvPr/>
        </p:nvSpPr>
        <p:spPr bwMode="auto">
          <a:xfrm rot="9627451">
            <a:off x="4438701" y="4864769"/>
            <a:ext cx="1547480" cy="530490"/>
          </a:xfrm>
          <a:prstGeom prst="leftArrow">
            <a:avLst>
              <a:gd name="adj1" fmla="val 25000"/>
              <a:gd name="adj2" fmla="val 87832"/>
            </a:avLst>
          </a:prstGeom>
          <a:solidFill>
            <a:srgbClr val="FF0000"/>
          </a:solidFill>
          <a:ln w="0">
            <a:solidFill>
              <a:srgbClr val="000000"/>
            </a:solidFill>
            <a:miter lim="800000"/>
            <a:headEnd/>
            <a:tailEnd/>
          </a:ln>
        </p:spPr>
        <p:txBody>
          <a:bodyPr/>
          <a:lstStyle/>
          <a:p>
            <a:pPr eaLnBrk="0" hangingPunct="0"/>
            <a:endParaRPr lang="en-US"/>
          </a:p>
        </p:txBody>
      </p:sp>
      <p:sp>
        <p:nvSpPr>
          <p:cNvPr id="632837" name="AutoShape 8"/>
          <p:cNvSpPr>
            <a:spLocks noChangeArrowheads="1"/>
          </p:cNvSpPr>
          <p:nvPr/>
        </p:nvSpPr>
        <p:spPr bwMode="auto">
          <a:xfrm rot="-9610156">
            <a:off x="4404876" y="3679679"/>
            <a:ext cx="3344851" cy="400583"/>
          </a:xfrm>
          <a:prstGeom prst="leftArrow">
            <a:avLst>
              <a:gd name="adj1" fmla="val 25000"/>
              <a:gd name="adj2" fmla="val 136572"/>
            </a:avLst>
          </a:prstGeom>
          <a:solidFill>
            <a:srgbClr val="FF0000"/>
          </a:solidFill>
          <a:ln w="0">
            <a:solidFill>
              <a:srgbClr val="000000"/>
            </a:solidFill>
            <a:miter lim="800000"/>
            <a:headEnd/>
            <a:tailEnd/>
          </a:ln>
        </p:spPr>
        <p:txBody>
          <a:bodyPr/>
          <a:lstStyle/>
          <a:p>
            <a:pPr eaLnBrk="0" hangingPunct="0"/>
            <a:endParaRPr lang="en-US"/>
          </a:p>
        </p:txBody>
      </p:sp>
    </p:spTree>
    <p:extLst>
      <p:ext uri="{BB962C8B-B14F-4D97-AF65-F5344CB8AC3E}">
        <p14:creationId xmlns:p14="http://schemas.microsoft.com/office/powerpoint/2010/main" val="2175522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7" name="Rectangle 3"/>
          <p:cNvSpPr>
            <a:spLocks noGrp="1" noChangeArrowheads="1"/>
          </p:cNvSpPr>
          <p:nvPr>
            <p:ph type="title"/>
          </p:nvPr>
        </p:nvSpPr>
        <p:spPr>
          <a:xfrm>
            <a:off x="228600" y="152400"/>
            <a:ext cx="7772400" cy="609600"/>
          </a:xfrm>
        </p:spPr>
        <p:txBody>
          <a:bodyPr>
            <a:normAutofit fontScale="90000"/>
          </a:bodyPr>
          <a:lstStyle/>
          <a:p>
            <a:pPr fontAlgn="auto">
              <a:spcAft>
                <a:spcPts val="0"/>
              </a:spcAft>
              <a:buClr>
                <a:srgbClr val="FF0000"/>
              </a:buClr>
              <a:defRPr/>
            </a:pPr>
            <a:r>
              <a:rPr lang="en-US"/>
              <a:t>UFV-260</a:t>
            </a:r>
          </a:p>
        </p:txBody>
      </p:sp>
      <p:sp>
        <p:nvSpPr>
          <p:cNvPr id="164868" name="Rectangle 4"/>
          <p:cNvSpPr>
            <a:spLocks noGrp="1" noChangeArrowheads="1"/>
          </p:cNvSpPr>
          <p:nvPr>
            <p:ph idx="1"/>
          </p:nvPr>
        </p:nvSpPr>
        <p:spPr>
          <a:xfrm>
            <a:off x="4572000" y="990600"/>
            <a:ext cx="4343400" cy="5638800"/>
          </a:xfrm>
        </p:spPr>
        <p:txBody>
          <a:bodyPr/>
          <a:lstStyle/>
          <a:p>
            <a:pPr>
              <a:buClr>
                <a:srgbClr val="FF0000"/>
              </a:buClr>
            </a:pPr>
            <a:r>
              <a:rPr lang="en-US" sz="2800" b="1" i="1" dirty="0"/>
              <a:t>Base:</a:t>
            </a:r>
            <a:r>
              <a:rPr lang="en-US" sz="2800" dirty="0"/>
              <a:t> 24" x 24"</a:t>
            </a:r>
          </a:p>
          <a:p>
            <a:pPr>
              <a:buClr>
                <a:srgbClr val="FF0000"/>
              </a:buClr>
            </a:pPr>
            <a:r>
              <a:rPr lang="en-US" sz="2800" b="1" i="1" dirty="0"/>
              <a:t>Height:</a:t>
            </a:r>
            <a:r>
              <a:rPr lang="en-US" sz="2800" dirty="0"/>
              <a:t> 70"</a:t>
            </a:r>
          </a:p>
          <a:p>
            <a:pPr>
              <a:buClr>
                <a:srgbClr val="FF0000"/>
              </a:buClr>
            </a:pPr>
            <a:r>
              <a:rPr lang="en-US" sz="2800" b="1" i="1" dirty="0"/>
              <a:t>Weight:</a:t>
            </a:r>
            <a:r>
              <a:rPr lang="en-US" sz="2800" dirty="0"/>
              <a:t> 250 </a:t>
            </a:r>
            <a:r>
              <a:rPr lang="en-US" sz="2800" dirty="0" err="1"/>
              <a:t>lbs</a:t>
            </a:r>
            <a:endParaRPr lang="en-US" sz="2800" dirty="0"/>
          </a:p>
          <a:p>
            <a:pPr>
              <a:buClr>
                <a:srgbClr val="FF0000"/>
              </a:buClr>
            </a:pPr>
            <a:r>
              <a:rPr lang="en-US" sz="2800" b="1" i="1" dirty="0"/>
              <a:t>System flow rate:</a:t>
            </a:r>
            <a:r>
              <a:rPr lang="en-US" sz="2800" dirty="0"/>
              <a:t> 260 GPM</a:t>
            </a:r>
          </a:p>
          <a:p>
            <a:pPr>
              <a:buClr>
                <a:srgbClr val="FF0000"/>
              </a:buClr>
              <a:buFont typeface="Monotype Sorts"/>
              <a:buNone/>
            </a:pPr>
            <a:r>
              <a:rPr lang="en-US" sz="2800" dirty="0"/>
              <a:t>	</a:t>
            </a:r>
            <a:r>
              <a:rPr lang="en-US" sz="2800" b="1" i="1" dirty="0"/>
              <a:t>Material:</a:t>
            </a:r>
            <a:r>
              <a:rPr lang="en-US" sz="2800" dirty="0"/>
              <a:t> </a:t>
            </a:r>
          </a:p>
          <a:p>
            <a:pPr lvl="1">
              <a:buClr>
                <a:srgbClr val="FF0000"/>
              </a:buClr>
              <a:buFontTx/>
              <a:buNone/>
            </a:pPr>
            <a:r>
              <a:rPr lang="en-US" sz="2000" dirty="0"/>
              <a:t>Main Housing:</a:t>
            </a:r>
          </a:p>
          <a:p>
            <a:pPr lvl="1">
              <a:buClr>
                <a:srgbClr val="FF0000"/>
              </a:buClr>
              <a:buFontTx/>
              <a:buNone/>
            </a:pPr>
            <a:r>
              <a:rPr lang="en-US" sz="2000" dirty="0"/>
              <a:t>       304 Stainless steel</a:t>
            </a:r>
          </a:p>
          <a:p>
            <a:pPr lvl="1">
              <a:buClr>
                <a:srgbClr val="FF0000"/>
              </a:buClr>
              <a:buFontTx/>
              <a:buNone/>
            </a:pPr>
            <a:r>
              <a:rPr lang="en-US" sz="2000" dirty="0"/>
              <a:t>2” </a:t>
            </a:r>
            <a:r>
              <a:rPr lang="en-US" sz="2000" dirty="0" err="1"/>
              <a:t>camlock</a:t>
            </a:r>
            <a:r>
              <a:rPr lang="en-US" sz="2000" dirty="0"/>
              <a:t> connectors:</a:t>
            </a:r>
          </a:p>
          <a:p>
            <a:pPr lvl="1">
              <a:buClr>
                <a:srgbClr val="FF0000"/>
              </a:buClr>
              <a:buFontTx/>
              <a:buNone/>
            </a:pPr>
            <a:r>
              <a:rPr lang="en-US" sz="2000" dirty="0"/>
              <a:t>        Polypropylene (prior to 2010)</a:t>
            </a:r>
          </a:p>
          <a:p>
            <a:pPr lvl="1">
              <a:buClr>
                <a:srgbClr val="FF0000"/>
              </a:buClr>
              <a:buFontTx/>
              <a:buNone/>
            </a:pPr>
            <a:r>
              <a:rPr lang="en-US" sz="2000" dirty="0"/>
              <a:t>		316 Stainless Steel (after 2010)</a:t>
            </a:r>
          </a:p>
          <a:p>
            <a:pPr lvl="1">
              <a:buClr>
                <a:srgbClr val="FF0000"/>
              </a:buClr>
              <a:buFontTx/>
              <a:buNone/>
            </a:pPr>
            <a:r>
              <a:rPr lang="en-US" sz="2000" dirty="0"/>
              <a:t>Filter tube sheet </a:t>
            </a:r>
            <a:r>
              <a:rPr lang="en-US" sz="2000" dirty="0" err="1"/>
              <a:t>o-ring</a:t>
            </a:r>
            <a:r>
              <a:rPr lang="en-US" sz="2000" dirty="0"/>
              <a:t>: Buna-N         </a:t>
            </a:r>
            <a:endParaRPr lang="en-US" dirty="0"/>
          </a:p>
        </p:txBody>
      </p:sp>
      <p:pic>
        <p:nvPicPr>
          <p:cNvPr id="453651" name="Picture 19" descr="UFV-260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2" y="914399"/>
            <a:ext cx="4477657" cy="598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19523" name="Rectangle 3"/>
          <p:cNvSpPr>
            <a:spLocks noGrp="1" noChangeArrowheads="1"/>
          </p:cNvSpPr>
          <p:nvPr>
            <p:ph idx="1"/>
          </p:nvPr>
        </p:nvSpPr>
        <p:spPr>
          <a:xfrm>
            <a:off x="0" y="1676400"/>
            <a:ext cx="4495800" cy="5181600"/>
          </a:xfrm>
        </p:spPr>
        <p:txBody>
          <a:bodyPr/>
          <a:lstStyle/>
          <a:p>
            <a:pPr>
              <a:lnSpc>
                <a:spcPct val="80000"/>
              </a:lnSpc>
              <a:buClr>
                <a:srgbClr val="FF0000"/>
              </a:buClr>
            </a:pPr>
            <a:r>
              <a:rPr lang="en-US" sz="2800"/>
              <a:t>Pre Start up:</a:t>
            </a:r>
          </a:p>
          <a:p>
            <a:pPr lvl="1">
              <a:lnSpc>
                <a:spcPct val="80000"/>
              </a:lnSpc>
              <a:buClr>
                <a:srgbClr val="FF0000"/>
              </a:buClr>
            </a:pPr>
            <a:r>
              <a:rPr lang="en-US"/>
              <a:t>Lay-out the 100 ft. of pump power cable and flow meter cable in a straight line. Tie the two cables together with "zip-ties" every 2 feet starting at the pump end.  </a:t>
            </a:r>
          </a:p>
          <a:p>
            <a:pPr lvl="1">
              <a:lnSpc>
                <a:spcPct val="80000"/>
              </a:lnSpc>
              <a:buClr>
                <a:srgbClr val="FF0000"/>
              </a:buClr>
            </a:pPr>
            <a:r>
              <a:rPr lang="en-US"/>
              <a:t>	Approx. 50 zip-ties are in a small plastic bag in the flow meter box.  These “zip-ties” are black in color and are made out of polypropylene.  They will float if accidentally dropped in the water.</a:t>
            </a:r>
          </a:p>
        </p:txBody>
      </p:sp>
      <p:pic>
        <p:nvPicPr>
          <p:cNvPr id="634883" name="Picture 7" descr="zip tie"/>
          <p:cNvPicPr>
            <a:picLocks noChangeAspect="1" noChangeArrowheads="1"/>
          </p:cNvPicPr>
          <p:nvPr/>
        </p:nvPicPr>
        <p:blipFill>
          <a:blip r:embed="rId3"/>
          <a:srcRect/>
          <a:stretch>
            <a:fillRect/>
          </a:stretch>
        </p:blipFill>
        <p:spPr bwMode="auto">
          <a:xfrm>
            <a:off x="5307013" y="0"/>
            <a:ext cx="2654300" cy="6862763"/>
          </a:xfrm>
          <a:prstGeom prst="rect">
            <a:avLst/>
          </a:prstGeom>
          <a:noFill/>
          <a:ln w="9525">
            <a:solidFill>
              <a:srgbClr val="000000"/>
            </a:solid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21571" name="Rectangle 3"/>
          <p:cNvSpPr>
            <a:spLocks noGrp="1" noChangeArrowheads="1"/>
          </p:cNvSpPr>
          <p:nvPr>
            <p:ph idx="1"/>
          </p:nvPr>
        </p:nvSpPr>
        <p:spPr>
          <a:xfrm>
            <a:off x="0" y="1676400"/>
            <a:ext cx="8839200" cy="5181600"/>
          </a:xfrm>
        </p:spPr>
        <p:txBody>
          <a:bodyPr/>
          <a:lstStyle/>
          <a:p>
            <a:pPr>
              <a:buClr>
                <a:srgbClr val="FF0000"/>
              </a:buClr>
            </a:pPr>
            <a:r>
              <a:rPr lang="en-US" dirty="0"/>
              <a:t>Pre Start up:</a:t>
            </a:r>
          </a:p>
          <a:p>
            <a:pPr lvl="1">
              <a:buClr>
                <a:srgbClr val="FF0000"/>
              </a:buClr>
              <a:buSzPct val="100000"/>
              <a:buFont typeface="Arial" pitchFamily="34" charset="0"/>
              <a:buChar char="•"/>
            </a:pPr>
            <a:r>
              <a:rPr lang="en-US" b="1" dirty="0"/>
              <a:t>Install Pump in Housing</a:t>
            </a:r>
          </a:p>
          <a:p>
            <a:pPr lvl="1">
              <a:buClr>
                <a:srgbClr val="FF0000"/>
              </a:buClr>
              <a:buSzPct val="100000"/>
              <a:buFont typeface="Arial" pitchFamily="34" charset="0"/>
              <a:buChar char="•"/>
            </a:pPr>
            <a:endParaRPr lang="en-US" b="1" dirty="0"/>
          </a:p>
          <a:p>
            <a:pPr lvl="1">
              <a:buClr>
                <a:srgbClr val="FF0000"/>
              </a:buClr>
              <a:buSzPct val="100000"/>
              <a:buFont typeface="Arial" pitchFamily="34" charset="0"/>
              <a:buChar char="•"/>
            </a:pPr>
            <a:r>
              <a:rPr lang="en-US" b="1" dirty="0"/>
              <a:t>	</a:t>
            </a:r>
            <a:r>
              <a:rPr lang="en-US" dirty="0"/>
              <a:t>After the pre start up checks of section have been performed, lower the PP-260SC pump into the housing using the UT-14 Pump Lift Hook.  </a:t>
            </a:r>
          </a:p>
          <a:p>
            <a:pPr lvl="1">
              <a:buClr>
                <a:srgbClr val="FF0000"/>
              </a:buClr>
              <a:buSzPct val="100000"/>
              <a:buFont typeface="Arial" pitchFamily="34" charset="0"/>
              <a:buChar char="•"/>
            </a:pPr>
            <a:endParaRPr lang="en-US" dirty="0"/>
          </a:p>
          <a:p>
            <a:pPr lvl="1">
              <a:buClr>
                <a:srgbClr val="FF0000"/>
              </a:buClr>
              <a:buSzPct val="100000"/>
              <a:buFont typeface="Arial" pitchFamily="34" charset="0"/>
              <a:buChar char="•"/>
            </a:pPr>
            <a:r>
              <a:rPr lang="en-US" dirty="0"/>
              <a:t>NOTE:  The pump can be installed AFTER the unit is lowered into the pool.</a:t>
            </a:r>
          </a:p>
        </p:txBody>
      </p:sp>
    </p:spTree>
    <p:extLst>
      <p:ext uri="{BB962C8B-B14F-4D97-AF65-F5344CB8AC3E}">
        <p14:creationId xmlns:p14="http://schemas.microsoft.com/office/powerpoint/2010/main" val="2294086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0018" name="Picture 2" descr="F:\SDrive\PHOTOGRAPHS\Green Screen Photos\UFV-260\101_0359.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 y="50799"/>
            <a:ext cx="5105400" cy="6807201"/>
          </a:xfrm>
          <a:prstGeom prst="rect">
            <a:avLst/>
          </a:prstGeom>
          <a:noFill/>
          <a:extLst>
            <a:ext uri="{909E8E84-426E-40DD-AFC4-6F175D3DCCD1}">
              <a14:hiddenFill xmlns:a14="http://schemas.microsoft.com/office/drawing/2010/main">
                <a:solidFill>
                  <a:srgbClr val="FFFFFF"/>
                </a:solidFill>
              </a14:hiddenFill>
            </a:ext>
          </a:extLst>
        </p:spPr>
      </p:pic>
      <p:sp>
        <p:nvSpPr>
          <p:cNvPr id="638977" name="Text Box 2"/>
          <p:cNvSpPr txBox="1">
            <a:spLocks noChangeArrowheads="1"/>
          </p:cNvSpPr>
          <p:nvPr/>
        </p:nvSpPr>
        <p:spPr bwMode="auto">
          <a:xfrm>
            <a:off x="5715000" y="1905000"/>
            <a:ext cx="2743200" cy="4031873"/>
          </a:xfrm>
          <a:prstGeom prst="rect">
            <a:avLst/>
          </a:prstGeom>
          <a:noFill/>
          <a:ln w="9525">
            <a:noFill/>
            <a:miter lim="800000"/>
            <a:headEnd/>
            <a:tailEnd/>
          </a:ln>
        </p:spPr>
        <p:txBody>
          <a:bodyPr>
            <a:spAutoFit/>
          </a:bodyPr>
          <a:lstStyle/>
          <a:p>
            <a:pPr algn="ctr" eaLnBrk="0" hangingPunct="0">
              <a:spcBef>
                <a:spcPct val="50000"/>
              </a:spcBef>
            </a:pPr>
            <a:r>
              <a:rPr lang="en-US" sz="3200" b="1" dirty="0"/>
              <a:t>Pump entering the UFV-260 housing</a:t>
            </a:r>
          </a:p>
          <a:p>
            <a:pPr algn="ctr" eaLnBrk="0" hangingPunct="0">
              <a:spcBef>
                <a:spcPct val="50000"/>
              </a:spcBef>
            </a:pPr>
            <a:r>
              <a:rPr lang="en-US" sz="3200" b="1" dirty="0"/>
              <a:t>UD-48A similar</a:t>
            </a:r>
          </a:p>
          <a:p>
            <a:pPr algn="ctr" eaLnBrk="0" hangingPunct="0">
              <a:spcBef>
                <a:spcPct val="50000"/>
              </a:spcBef>
            </a:pPr>
            <a:endParaRPr lang="en-US" sz="3200" b="1" dirty="0"/>
          </a:p>
        </p:txBody>
      </p:sp>
      <p:sp>
        <p:nvSpPr>
          <p:cNvPr id="638979" name="Line 4"/>
          <p:cNvSpPr>
            <a:spLocks noChangeShapeType="1"/>
          </p:cNvSpPr>
          <p:nvPr/>
        </p:nvSpPr>
        <p:spPr bwMode="auto">
          <a:xfrm flipH="1">
            <a:off x="2971800" y="3200400"/>
            <a:ext cx="3048000" cy="1447800"/>
          </a:xfrm>
          <a:prstGeom prst="line">
            <a:avLst/>
          </a:prstGeom>
          <a:noFill/>
          <a:ln w="25400">
            <a:solidFill>
              <a:srgbClr val="FF0000"/>
            </a:solidFill>
            <a:round/>
            <a:headEnd/>
            <a:tailEnd type="triangle" w="lg" len="med"/>
          </a:ln>
        </p:spPr>
        <p:txBody>
          <a:bodyPr/>
          <a:lstStyle/>
          <a:p>
            <a:endParaRPr lang="en-US"/>
          </a:p>
        </p:txBody>
      </p:sp>
    </p:spTree>
    <p:extLst>
      <p:ext uri="{BB962C8B-B14F-4D97-AF65-F5344CB8AC3E}">
        <p14:creationId xmlns:p14="http://schemas.microsoft.com/office/powerpoint/2010/main" val="172235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42" name="Picture 2" descr="F:\SDrive\PHOTOGRAPHS\Green Screen Photos\UFV-260\101_035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097" t="2901" r="11992"/>
          <a:stretch/>
        </p:blipFill>
        <p:spPr bwMode="auto">
          <a:xfrm>
            <a:off x="76200" y="-1422"/>
            <a:ext cx="3810000" cy="6859422"/>
          </a:xfrm>
          <a:prstGeom prst="rect">
            <a:avLst/>
          </a:prstGeom>
          <a:noFill/>
          <a:extLst>
            <a:ext uri="{909E8E84-426E-40DD-AFC4-6F175D3DCCD1}">
              <a14:hiddenFill xmlns:a14="http://schemas.microsoft.com/office/drawing/2010/main">
                <a:solidFill>
                  <a:srgbClr val="FFFFFF"/>
                </a:solidFill>
              </a14:hiddenFill>
            </a:ext>
          </a:extLst>
        </p:spPr>
      </p:pic>
      <p:sp>
        <p:nvSpPr>
          <p:cNvPr id="641025" name="Text Box 2"/>
          <p:cNvSpPr txBox="1">
            <a:spLocks noChangeArrowheads="1"/>
          </p:cNvSpPr>
          <p:nvPr/>
        </p:nvSpPr>
        <p:spPr bwMode="auto">
          <a:xfrm>
            <a:off x="5867400" y="4114800"/>
            <a:ext cx="2743200" cy="1552575"/>
          </a:xfrm>
          <a:prstGeom prst="rect">
            <a:avLst/>
          </a:prstGeom>
          <a:noFill/>
          <a:ln w="9525">
            <a:noFill/>
            <a:miter lim="800000"/>
            <a:headEnd/>
            <a:tailEnd/>
          </a:ln>
        </p:spPr>
        <p:txBody>
          <a:bodyPr>
            <a:spAutoFit/>
          </a:bodyPr>
          <a:lstStyle/>
          <a:p>
            <a:pPr eaLnBrk="0" hangingPunct="0">
              <a:spcBef>
                <a:spcPct val="50000"/>
              </a:spcBef>
            </a:pPr>
            <a:r>
              <a:rPr lang="en-US"/>
              <a:t>(4) Pump Guides help self center the pump during instillation</a:t>
            </a:r>
          </a:p>
        </p:txBody>
      </p:sp>
      <p:sp>
        <p:nvSpPr>
          <p:cNvPr id="641027" name="Line 4"/>
          <p:cNvSpPr>
            <a:spLocks noChangeShapeType="1"/>
          </p:cNvSpPr>
          <p:nvPr/>
        </p:nvSpPr>
        <p:spPr bwMode="auto">
          <a:xfrm flipH="1" flipV="1">
            <a:off x="2819400" y="3733800"/>
            <a:ext cx="3124200" cy="838200"/>
          </a:xfrm>
          <a:prstGeom prst="line">
            <a:avLst/>
          </a:prstGeom>
          <a:noFill/>
          <a:ln w="25400">
            <a:solidFill>
              <a:srgbClr val="FF0000"/>
            </a:solidFill>
            <a:round/>
            <a:headEnd/>
            <a:tailEnd type="triangle" w="lg" len="med"/>
          </a:ln>
        </p:spPr>
        <p:txBody>
          <a:bodyPr/>
          <a:lstStyle/>
          <a:p>
            <a:endParaRPr lang="en-US"/>
          </a:p>
        </p:txBody>
      </p:sp>
    </p:spTree>
    <p:extLst>
      <p:ext uri="{BB962C8B-B14F-4D97-AF65-F5344CB8AC3E}">
        <p14:creationId xmlns:p14="http://schemas.microsoft.com/office/powerpoint/2010/main" val="7955785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2066" name="Picture 2" descr="F:\SDrive\PHOTOGRAPHS\Green Screen Photos\UFV-260\101_0355.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153" y="101600"/>
            <a:ext cx="5023247" cy="6697663"/>
          </a:xfrm>
          <a:prstGeom prst="rect">
            <a:avLst/>
          </a:prstGeom>
          <a:noFill/>
          <a:extLst>
            <a:ext uri="{909E8E84-426E-40DD-AFC4-6F175D3DCCD1}">
              <a14:hiddenFill xmlns:a14="http://schemas.microsoft.com/office/drawing/2010/main">
                <a:solidFill>
                  <a:srgbClr val="FFFFFF"/>
                </a:solidFill>
              </a14:hiddenFill>
            </a:ext>
          </a:extLst>
        </p:spPr>
      </p:pic>
      <p:sp>
        <p:nvSpPr>
          <p:cNvPr id="643073" name="Text Box 2"/>
          <p:cNvSpPr txBox="1">
            <a:spLocks noChangeArrowheads="1"/>
          </p:cNvSpPr>
          <p:nvPr/>
        </p:nvSpPr>
        <p:spPr bwMode="auto">
          <a:xfrm>
            <a:off x="5867400" y="4114800"/>
            <a:ext cx="2743200" cy="1552575"/>
          </a:xfrm>
          <a:prstGeom prst="rect">
            <a:avLst/>
          </a:prstGeom>
          <a:noFill/>
          <a:ln w="9525">
            <a:noFill/>
            <a:miter lim="800000"/>
            <a:headEnd/>
            <a:tailEnd/>
          </a:ln>
        </p:spPr>
        <p:txBody>
          <a:bodyPr>
            <a:spAutoFit/>
          </a:bodyPr>
          <a:lstStyle/>
          <a:p>
            <a:pPr eaLnBrk="0" hangingPunct="0">
              <a:spcBef>
                <a:spcPct val="50000"/>
              </a:spcBef>
            </a:pPr>
            <a:r>
              <a:rPr lang="en-US"/>
              <a:t>(4) Pump Guides help self center the pump during instillation</a:t>
            </a:r>
          </a:p>
        </p:txBody>
      </p:sp>
      <p:sp>
        <p:nvSpPr>
          <p:cNvPr id="643075" name="Line 4"/>
          <p:cNvSpPr>
            <a:spLocks noChangeShapeType="1"/>
          </p:cNvSpPr>
          <p:nvPr/>
        </p:nvSpPr>
        <p:spPr bwMode="auto">
          <a:xfrm flipH="1">
            <a:off x="3428999" y="4572000"/>
            <a:ext cx="2515737" cy="1371600"/>
          </a:xfrm>
          <a:prstGeom prst="line">
            <a:avLst/>
          </a:prstGeom>
          <a:noFill/>
          <a:ln w="25400">
            <a:solidFill>
              <a:srgbClr val="FF0000"/>
            </a:solidFill>
            <a:round/>
            <a:headEnd/>
            <a:tailEnd type="triangle" w="lg" len="med"/>
          </a:ln>
        </p:spPr>
        <p:txBody>
          <a:bodyPr/>
          <a:lstStyle/>
          <a:p>
            <a:endParaRPr lang="en-US"/>
          </a:p>
        </p:txBody>
      </p:sp>
    </p:spTree>
    <p:extLst>
      <p:ext uri="{BB962C8B-B14F-4D97-AF65-F5344CB8AC3E}">
        <p14:creationId xmlns:p14="http://schemas.microsoft.com/office/powerpoint/2010/main" val="4782360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3090" name="Picture 2" descr="F:\SDrive\PHOTOGRAPHS\Green Screen Photos\UFV-260\101_0352.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1"/>
            <a:ext cx="5143501" cy="6858000"/>
          </a:xfrm>
          <a:prstGeom prst="rect">
            <a:avLst/>
          </a:prstGeom>
          <a:solidFill>
            <a:schemeClr val="bg1"/>
          </a:solidFill>
        </p:spPr>
      </p:pic>
      <p:sp>
        <p:nvSpPr>
          <p:cNvPr id="645121" name="Text Box 2"/>
          <p:cNvSpPr txBox="1">
            <a:spLocks noChangeArrowheads="1"/>
          </p:cNvSpPr>
          <p:nvPr/>
        </p:nvSpPr>
        <p:spPr bwMode="auto">
          <a:xfrm>
            <a:off x="5867400" y="4343400"/>
            <a:ext cx="2743200" cy="457200"/>
          </a:xfrm>
          <a:prstGeom prst="rect">
            <a:avLst/>
          </a:prstGeom>
          <a:noFill/>
          <a:ln w="9525">
            <a:noFill/>
            <a:miter lim="800000"/>
            <a:headEnd/>
            <a:tailEnd/>
          </a:ln>
        </p:spPr>
        <p:txBody>
          <a:bodyPr>
            <a:spAutoFit/>
          </a:bodyPr>
          <a:lstStyle/>
          <a:p>
            <a:pPr eaLnBrk="0" hangingPunct="0">
              <a:spcBef>
                <a:spcPct val="50000"/>
              </a:spcBef>
            </a:pPr>
            <a:r>
              <a:rPr lang="en-US"/>
              <a:t>Pump in pump tube</a:t>
            </a:r>
          </a:p>
        </p:txBody>
      </p:sp>
      <p:sp>
        <p:nvSpPr>
          <p:cNvPr id="645123" name="Line 4"/>
          <p:cNvSpPr>
            <a:spLocks noChangeShapeType="1"/>
          </p:cNvSpPr>
          <p:nvPr/>
        </p:nvSpPr>
        <p:spPr bwMode="auto">
          <a:xfrm flipH="1">
            <a:off x="3886200" y="4572000"/>
            <a:ext cx="2057400" cy="838200"/>
          </a:xfrm>
          <a:prstGeom prst="line">
            <a:avLst/>
          </a:prstGeom>
          <a:noFill/>
          <a:ln w="25400">
            <a:solidFill>
              <a:srgbClr val="FF0000"/>
            </a:solidFill>
            <a:round/>
            <a:headEnd/>
            <a:tailEnd type="triangle" w="lg" len="med"/>
          </a:ln>
        </p:spPr>
        <p:txBody>
          <a:bodyPr/>
          <a:lstStyle/>
          <a:p>
            <a:endParaRPr lang="en-US"/>
          </a:p>
        </p:txBody>
      </p:sp>
    </p:spTree>
    <p:extLst>
      <p:ext uri="{BB962C8B-B14F-4D97-AF65-F5344CB8AC3E}">
        <p14:creationId xmlns:p14="http://schemas.microsoft.com/office/powerpoint/2010/main" val="5638240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
        <p:nvSpPr>
          <p:cNvPr id="623619" name="Rectangle 3"/>
          <p:cNvSpPr>
            <a:spLocks noGrp="1" noChangeArrowheads="1"/>
          </p:cNvSpPr>
          <p:nvPr>
            <p:ph idx="1"/>
          </p:nvPr>
        </p:nvSpPr>
        <p:spPr>
          <a:xfrm>
            <a:off x="0" y="1676400"/>
            <a:ext cx="4495800" cy="5181600"/>
          </a:xfrm>
        </p:spPr>
        <p:txBody>
          <a:bodyPr/>
          <a:lstStyle/>
          <a:p>
            <a:pPr>
              <a:lnSpc>
                <a:spcPct val="90000"/>
              </a:lnSpc>
              <a:buClr>
                <a:srgbClr val="FF0000"/>
              </a:buClr>
            </a:pPr>
            <a:r>
              <a:rPr lang="en-US" sz="2400" dirty="0"/>
              <a:t>Pre Start up:</a:t>
            </a:r>
          </a:p>
          <a:p>
            <a:pPr lvl="1">
              <a:lnSpc>
                <a:spcPct val="90000"/>
              </a:lnSpc>
              <a:buClr>
                <a:srgbClr val="FF0000"/>
              </a:buClr>
            </a:pPr>
            <a:r>
              <a:rPr lang="en-US" sz="2000" dirty="0"/>
              <a:t>Couple the two 50 ft. long by 2” diameter suction hoses to the suction ports on the UFV-260 housing.  Ensure that the suction hose stand-offs (UT-11) are installed on the end of the hoses when vacuuming attachments are not used.  This will prevent the hose from “deadheading” on the pool floor or wall.</a:t>
            </a:r>
          </a:p>
          <a:p>
            <a:pPr marL="393700" lvl="1" indent="0">
              <a:lnSpc>
                <a:spcPct val="90000"/>
              </a:lnSpc>
              <a:buClr>
                <a:srgbClr val="FF0000"/>
              </a:buClr>
              <a:buNone/>
            </a:pPr>
            <a:endParaRPr lang="en-US" sz="2000" dirty="0"/>
          </a:p>
          <a:p>
            <a:pPr marL="393700" lvl="1" indent="0">
              <a:lnSpc>
                <a:spcPct val="90000"/>
              </a:lnSpc>
              <a:buClr>
                <a:srgbClr val="FF0000"/>
              </a:buClr>
              <a:buNone/>
            </a:pPr>
            <a:r>
              <a:rPr lang="en-US" sz="2000" dirty="0"/>
              <a:t>NOTE:</a:t>
            </a:r>
          </a:p>
          <a:p>
            <a:pPr marL="393700" lvl="1" indent="0">
              <a:lnSpc>
                <a:spcPct val="90000"/>
              </a:lnSpc>
              <a:buClr>
                <a:srgbClr val="FF0000"/>
              </a:buClr>
              <a:buNone/>
            </a:pPr>
            <a:r>
              <a:rPr lang="en-US" sz="2000" dirty="0">
                <a:solidFill>
                  <a:srgbClr val="FF0000"/>
                </a:solidFill>
              </a:rPr>
              <a:t>Running the unit without hoses will not produce desired results in pool filtration or water clarity.</a:t>
            </a:r>
          </a:p>
        </p:txBody>
      </p:sp>
      <p:pic>
        <p:nvPicPr>
          <p:cNvPr id="463874" name="Picture 2" descr="D:\SDrive\PHOTOGRAPHS\++ PHOTOS to File\Photos\UFV-260\101_03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453" y="1"/>
            <a:ext cx="4689547" cy="6842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25667" name="Rectangle 3"/>
          <p:cNvSpPr>
            <a:spLocks noGrp="1" noChangeArrowheads="1"/>
          </p:cNvSpPr>
          <p:nvPr>
            <p:ph idx="1"/>
          </p:nvPr>
        </p:nvSpPr>
        <p:spPr>
          <a:xfrm>
            <a:off x="0" y="1676400"/>
            <a:ext cx="4495800" cy="5181600"/>
          </a:xfrm>
        </p:spPr>
        <p:txBody>
          <a:bodyPr/>
          <a:lstStyle/>
          <a:p>
            <a:pPr>
              <a:buClr>
                <a:srgbClr val="FF0000"/>
              </a:buClr>
            </a:pPr>
            <a:r>
              <a:rPr lang="en-US"/>
              <a:t>Pre Start up:</a:t>
            </a:r>
          </a:p>
          <a:p>
            <a:pPr lvl="1">
              <a:buClr>
                <a:srgbClr val="FF0000"/>
              </a:buClr>
            </a:pPr>
            <a:r>
              <a:rPr lang="en-US"/>
              <a:t>If only one hose is required for operation, the 1in orifice cap (P/N UT-12) MUST be installed on the other suction port.  </a:t>
            </a:r>
          </a:p>
        </p:txBody>
      </p:sp>
      <p:pic>
        <p:nvPicPr>
          <p:cNvPr id="464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306" y="1143000"/>
            <a:ext cx="468769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TNC-002-02 Rev. A - UFV-26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552" t="13175" r="18449" b="2428"/>
          <a:stretch/>
        </p:blipFill>
        <p:spPr>
          <a:xfrm>
            <a:off x="144930" y="0"/>
            <a:ext cx="8922870" cy="6845995"/>
          </a:xfrm>
          <a:prstGeom prst="rect">
            <a:avLst/>
          </a:prstGeom>
        </p:spPr>
      </p:pic>
    </p:spTree>
    <p:extLst>
      <p:ext uri="{BB962C8B-B14F-4D97-AF65-F5344CB8AC3E}">
        <p14:creationId xmlns:p14="http://schemas.microsoft.com/office/powerpoint/2010/main" val="3855535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xfrm>
            <a:off x="228600" y="76200"/>
            <a:ext cx="8915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29763" name="Rectangle 3"/>
          <p:cNvSpPr>
            <a:spLocks noGrp="1" noChangeArrowheads="1"/>
          </p:cNvSpPr>
          <p:nvPr>
            <p:ph idx="1"/>
          </p:nvPr>
        </p:nvSpPr>
        <p:spPr>
          <a:xfrm>
            <a:off x="0" y="1371600"/>
            <a:ext cx="9144000" cy="5181600"/>
          </a:xfrm>
        </p:spPr>
        <p:txBody>
          <a:bodyPr/>
          <a:lstStyle/>
          <a:p>
            <a:pPr marL="609600" indent="-609600" algn="ctr">
              <a:buClr>
                <a:srgbClr val="FF0000"/>
              </a:buClr>
              <a:buFont typeface="Monotype Sorts"/>
              <a:buNone/>
            </a:pPr>
            <a:endParaRPr lang="en-US" dirty="0"/>
          </a:p>
          <a:p>
            <a:pPr marL="609600" indent="-609600">
              <a:buClr>
                <a:srgbClr val="FF0000"/>
              </a:buClr>
              <a:buSzTx/>
            </a:pPr>
            <a:r>
              <a:rPr lang="en-US" b="1" dirty="0"/>
              <a:t>Pre Start up:</a:t>
            </a:r>
            <a:r>
              <a:rPr lang="en-US" dirty="0"/>
              <a:t> </a:t>
            </a:r>
          </a:p>
          <a:p>
            <a:pPr marL="609600" indent="-609600">
              <a:buClr>
                <a:srgbClr val="FF0000"/>
              </a:buClr>
              <a:buSzTx/>
            </a:pPr>
            <a:endParaRPr lang="en-US" dirty="0"/>
          </a:p>
          <a:p>
            <a:pPr marL="609600" indent="-609600">
              <a:buClr>
                <a:srgbClr val="FF0000"/>
              </a:buClr>
              <a:buSzTx/>
            </a:pPr>
            <a:r>
              <a:rPr lang="en-US" b="1" dirty="0"/>
              <a:t>Install Filter cartridges in the UFV-260 unit</a:t>
            </a:r>
          </a:p>
          <a:p>
            <a:pPr marL="609600" indent="-609600">
              <a:buClr>
                <a:srgbClr val="FF0000"/>
              </a:buClr>
              <a:buSzTx/>
            </a:pPr>
            <a:endParaRPr lang="en-US" b="1" dirty="0"/>
          </a:p>
          <a:p>
            <a:pPr marL="990600" lvl="1" indent="-533400">
              <a:buClr>
                <a:srgbClr val="FF0000"/>
              </a:buClr>
            </a:pPr>
            <a:r>
              <a:rPr lang="en-US" dirty="0"/>
              <a:t>Filters may be installed after unit is lowered into the pool</a:t>
            </a:r>
          </a:p>
          <a:p>
            <a:pPr marL="990600" lvl="1" indent="-533400">
              <a:buClr>
                <a:srgbClr val="FF0000"/>
              </a:buClr>
            </a:pPr>
            <a:endParaRPr lang="en-US" dirty="0"/>
          </a:p>
          <a:p>
            <a:pPr marL="990600" lvl="1" indent="-533400">
              <a:buClr>
                <a:srgbClr val="FF0000"/>
              </a:buClr>
            </a:pPr>
            <a:r>
              <a:rPr lang="en-US" dirty="0"/>
              <a:t>Pre Soaking filter for ~10 minutes in clean water greatly minimizes time spent changing out filters.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NC-002-02 Rev. A - UFV-26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046" t="13439" r="18283" b="1502"/>
          <a:stretch/>
        </p:blipFill>
        <p:spPr>
          <a:xfrm>
            <a:off x="82547" y="-22846"/>
            <a:ext cx="8978906" cy="6866279"/>
          </a:xfrm>
          <a:prstGeom prst="rect">
            <a:avLst/>
          </a:prstGeom>
        </p:spPr>
      </p:pic>
    </p:spTree>
    <p:extLst>
      <p:ext uri="{BB962C8B-B14F-4D97-AF65-F5344CB8AC3E}">
        <p14:creationId xmlns:p14="http://schemas.microsoft.com/office/powerpoint/2010/main" val="37000213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228600" y="76200"/>
            <a:ext cx="8915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47171" name="Rectangle 3"/>
          <p:cNvSpPr>
            <a:spLocks noGrp="1" noChangeArrowheads="1"/>
          </p:cNvSpPr>
          <p:nvPr>
            <p:ph idx="1"/>
          </p:nvPr>
        </p:nvSpPr>
        <p:spPr>
          <a:xfrm>
            <a:off x="0" y="1371600"/>
            <a:ext cx="9144000" cy="5181600"/>
          </a:xfrm>
        </p:spPr>
        <p:txBody>
          <a:bodyPr/>
          <a:lstStyle/>
          <a:p>
            <a:pPr marL="609600" indent="-609600" algn="ctr">
              <a:buClr>
                <a:srgbClr val="FF0000"/>
              </a:buClr>
              <a:buFont typeface="Monotype Sorts"/>
              <a:buNone/>
            </a:pPr>
            <a:endParaRPr lang="en-US" sz="2800"/>
          </a:p>
          <a:p>
            <a:pPr marL="609600" indent="-609600">
              <a:buClr>
                <a:srgbClr val="FF0000"/>
              </a:buClr>
              <a:buSzTx/>
            </a:pPr>
            <a:r>
              <a:rPr lang="en-US" sz="2800" b="1"/>
              <a:t>Pre Start up:</a:t>
            </a:r>
            <a:r>
              <a:rPr lang="en-US" sz="2800"/>
              <a:t> </a:t>
            </a:r>
          </a:p>
          <a:p>
            <a:pPr marL="609600" indent="-609600">
              <a:buClr>
                <a:srgbClr val="FF0000"/>
              </a:buClr>
              <a:buSzTx/>
            </a:pPr>
            <a:r>
              <a:rPr lang="en-US" sz="2800" b="1"/>
              <a:t>Proper Filter Selection is “a must” in order to achieve desired results.</a:t>
            </a:r>
            <a:r>
              <a:rPr lang="en-US" sz="2800"/>
              <a:t> </a:t>
            </a:r>
          </a:p>
          <a:p>
            <a:pPr marL="609600" indent="-609600">
              <a:buClr>
                <a:srgbClr val="FF0000"/>
              </a:buClr>
              <a:buSzTx/>
            </a:pPr>
            <a:r>
              <a:rPr lang="en-US" sz="2800"/>
              <a:t>Guidelines for filter selection:</a:t>
            </a:r>
          </a:p>
          <a:p>
            <a:pPr marL="1371600" lvl="2" indent="-457200">
              <a:buClr>
                <a:srgbClr val="FF0000"/>
              </a:buClr>
              <a:buSzTx/>
            </a:pPr>
            <a:r>
              <a:rPr lang="en-US" sz="2000"/>
              <a:t>The 10 micron filter VCPH-10PE is normally chosen for high dirt loading when vacuuming settled particulate.</a:t>
            </a:r>
          </a:p>
          <a:p>
            <a:pPr marL="1371600" lvl="2" indent="-457200">
              <a:buClr>
                <a:srgbClr val="FF0000"/>
              </a:buClr>
              <a:buSzTx/>
            </a:pPr>
            <a:r>
              <a:rPr lang="en-US" sz="2000"/>
              <a:t>The 5 micron filter VCPH-5PE will capture material that might bypass the 10 micron during vacuuming.</a:t>
            </a:r>
          </a:p>
          <a:p>
            <a:pPr marL="1371600" lvl="2" indent="-457200">
              <a:buClr>
                <a:srgbClr val="FF0000"/>
              </a:buClr>
              <a:buSzTx/>
            </a:pPr>
            <a:r>
              <a:rPr lang="en-US" sz="2000"/>
              <a:t>The 1 micron filter VCPH-1PE is excellent for water clarity issues.</a:t>
            </a:r>
          </a:p>
          <a:p>
            <a:pPr marL="1371600" lvl="2" indent="-457200">
              <a:buClr>
                <a:srgbClr val="FF0000"/>
              </a:buClr>
              <a:buSzTx/>
            </a:pPr>
            <a:r>
              <a:rPr lang="en-US" sz="2000"/>
              <a:t>The 0.3 micron VCPH-0.3PE filter is used for “polishing” when water clarity is “a must”.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31811" name="Rectangle 3"/>
          <p:cNvSpPr>
            <a:spLocks noGrp="1" noChangeArrowheads="1"/>
          </p:cNvSpPr>
          <p:nvPr>
            <p:ph idx="1"/>
          </p:nvPr>
        </p:nvSpPr>
        <p:spPr>
          <a:xfrm>
            <a:off x="0" y="1676400"/>
            <a:ext cx="4495800" cy="5181600"/>
          </a:xfrm>
        </p:spPr>
        <p:txBody>
          <a:bodyPr/>
          <a:lstStyle/>
          <a:p>
            <a:pPr>
              <a:lnSpc>
                <a:spcPct val="90000"/>
              </a:lnSpc>
              <a:buClr>
                <a:srgbClr val="FF0000"/>
              </a:buClr>
            </a:pPr>
            <a:r>
              <a:rPr lang="en-US" sz="2400" dirty="0"/>
              <a:t>Pre Start up:</a:t>
            </a:r>
          </a:p>
          <a:p>
            <a:pPr lvl="1">
              <a:lnSpc>
                <a:spcPct val="90000"/>
              </a:lnSpc>
              <a:buClr>
                <a:srgbClr val="FF0000"/>
              </a:buClr>
            </a:pPr>
            <a:r>
              <a:rPr lang="en-US" sz="2000" dirty="0"/>
              <a:t>Attach rigging lines (supplied by purchaser) to the main unit, and carefully lower the assembly to the bottom of the pool and tie-off the lifting line to the side of the pool. </a:t>
            </a:r>
          </a:p>
          <a:p>
            <a:pPr lvl="1">
              <a:lnSpc>
                <a:spcPct val="90000"/>
              </a:lnSpc>
              <a:buClr>
                <a:srgbClr val="FF0000"/>
              </a:buClr>
            </a:pPr>
            <a:endParaRPr lang="en-US" sz="2000" dirty="0"/>
          </a:p>
          <a:p>
            <a:pPr lvl="1">
              <a:lnSpc>
                <a:spcPct val="90000"/>
              </a:lnSpc>
              <a:buClr>
                <a:srgbClr val="FF0000"/>
              </a:buClr>
            </a:pPr>
            <a:r>
              <a:rPr lang="en-US" sz="2000" dirty="0"/>
              <a:t> The pump assembly may be lowered and installed separately from the main unit using the pump lifting tool, or it may be installed in the unit before lowering it into the water.</a:t>
            </a:r>
          </a:p>
        </p:txBody>
      </p:sp>
      <p:pic>
        <p:nvPicPr>
          <p:cNvPr id="465922" name="Picture 2" descr="101_03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6200"/>
            <a:ext cx="4572001" cy="66742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xfrm>
            <a:off x="228600" y="533400"/>
            <a:ext cx="8915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Phase Rotation Check – with CB-260  control boxes</a:t>
            </a:r>
          </a:p>
        </p:txBody>
      </p:sp>
      <p:sp>
        <p:nvSpPr>
          <p:cNvPr id="485379" name="Rectangle 3"/>
          <p:cNvSpPr>
            <a:spLocks noGrp="1" noChangeArrowheads="1"/>
          </p:cNvSpPr>
          <p:nvPr>
            <p:ph idx="1"/>
          </p:nvPr>
        </p:nvSpPr>
        <p:spPr>
          <a:xfrm>
            <a:off x="685800" y="1905000"/>
            <a:ext cx="7772400" cy="4953000"/>
          </a:xfrm>
        </p:spPr>
        <p:txBody>
          <a:bodyPr/>
          <a:lstStyle/>
          <a:p>
            <a:pPr marL="339725" indent="-339725">
              <a:buClr>
                <a:srgbClr val="FF0000"/>
              </a:buClr>
            </a:pPr>
            <a:r>
              <a:rPr lang="en-US" i="1" dirty="0"/>
              <a:t>Start the pump and record the flow rate.</a:t>
            </a:r>
          </a:p>
          <a:p>
            <a:pPr marL="339725" indent="-339725">
              <a:buClr>
                <a:srgbClr val="FF0000"/>
              </a:buClr>
            </a:pPr>
            <a:endParaRPr lang="en-US" i="1" dirty="0"/>
          </a:p>
          <a:p>
            <a:pPr marL="339725" indent="-339725">
              <a:buClr>
                <a:srgbClr val="FF0000"/>
              </a:buClr>
            </a:pPr>
            <a:r>
              <a:rPr lang="en-US" i="1" dirty="0"/>
              <a:t>Reverse two of the three motor leads in the control box to reverse the phase.</a:t>
            </a:r>
          </a:p>
          <a:p>
            <a:pPr marL="339725" indent="-339725">
              <a:buClr>
                <a:srgbClr val="FF0000"/>
              </a:buClr>
            </a:pPr>
            <a:endParaRPr lang="en-US" i="1" dirty="0"/>
          </a:p>
          <a:p>
            <a:pPr marL="339725" indent="-339725">
              <a:buClr>
                <a:srgbClr val="FF0000"/>
              </a:buClr>
            </a:pPr>
            <a:r>
              <a:rPr lang="en-US" i="1" dirty="0"/>
              <a:t>Start the pump and record again the flow rate. </a:t>
            </a:r>
          </a:p>
          <a:p>
            <a:pPr marL="339725" indent="-339725">
              <a:buClr>
                <a:srgbClr val="FF0000"/>
              </a:buClr>
            </a:pPr>
            <a:endParaRPr lang="en-US" i="1" dirty="0"/>
          </a:p>
          <a:p>
            <a:pPr marL="339725" indent="-339725">
              <a:buClr>
                <a:srgbClr val="FF0000"/>
              </a:buClr>
            </a:pPr>
            <a:r>
              <a:rPr lang="en-US" i="1" dirty="0"/>
              <a:t>The proper phasing will give the higher flow rate.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xfrm>
            <a:off x="228600" y="1143000"/>
            <a:ext cx="8915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Phase Rotation Check – with the CB-PR-260-4X, CB-PR-260-4XP and CB-260-FM control boxes</a:t>
            </a:r>
          </a:p>
        </p:txBody>
      </p:sp>
      <p:sp>
        <p:nvSpPr>
          <p:cNvPr id="485379" name="Rectangle 3"/>
          <p:cNvSpPr>
            <a:spLocks noGrp="1" noChangeArrowheads="1"/>
          </p:cNvSpPr>
          <p:nvPr>
            <p:ph idx="1"/>
          </p:nvPr>
        </p:nvSpPr>
        <p:spPr>
          <a:xfrm>
            <a:off x="685800" y="2819400"/>
            <a:ext cx="7772400" cy="4038600"/>
          </a:xfrm>
        </p:spPr>
        <p:txBody>
          <a:bodyPr/>
          <a:lstStyle/>
          <a:p>
            <a:pPr marL="339725" indent="-339725">
              <a:buClr>
                <a:srgbClr val="FF0000"/>
              </a:buClr>
            </a:pPr>
            <a:r>
              <a:rPr lang="en-US" i="1" dirty="0"/>
              <a:t>Start the pump and record the flow rate.</a:t>
            </a:r>
          </a:p>
          <a:p>
            <a:pPr marL="339725" indent="-339725">
              <a:buClr>
                <a:srgbClr val="FF0000"/>
              </a:buClr>
            </a:pPr>
            <a:r>
              <a:rPr lang="en-US" i="1" dirty="0"/>
              <a:t>Stop the pump, open the safety cover on the Phase Reversing Switch</a:t>
            </a:r>
          </a:p>
          <a:p>
            <a:pPr marL="339725" indent="-339725">
              <a:buClr>
                <a:srgbClr val="FF0000"/>
              </a:buClr>
            </a:pPr>
            <a:r>
              <a:rPr lang="en-US" i="1" dirty="0"/>
              <a:t>Turn the Phase Reversing Switch to the opposite Phase “A” or “B”</a:t>
            </a:r>
          </a:p>
          <a:p>
            <a:pPr marL="339725" indent="-339725">
              <a:buClr>
                <a:srgbClr val="FF0000"/>
              </a:buClr>
            </a:pPr>
            <a:r>
              <a:rPr lang="en-US" i="1" dirty="0"/>
              <a:t>Restart the pump and record flow rate</a:t>
            </a:r>
          </a:p>
          <a:p>
            <a:pPr marL="1143000" lvl="2" indent="-228600">
              <a:buClr>
                <a:srgbClr val="FF0000"/>
              </a:buClr>
            </a:pPr>
            <a:r>
              <a:rPr lang="en-US" i="1" dirty="0"/>
              <a:t>Do not start the pump more than 1x every 2 minutes to prevent damage to the motor windings.</a:t>
            </a:r>
          </a:p>
          <a:p>
            <a:pPr marL="339725" indent="-339725">
              <a:buClr>
                <a:srgbClr val="FF0000"/>
              </a:buClr>
            </a:pPr>
            <a:r>
              <a:rPr lang="en-US" i="1" dirty="0"/>
              <a:t>The proper phasing will give the higher flow rate.</a:t>
            </a:r>
          </a:p>
        </p:txBody>
      </p:sp>
    </p:spTree>
    <p:extLst>
      <p:ext uri="{BB962C8B-B14F-4D97-AF65-F5344CB8AC3E}">
        <p14:creationId xmlns:p14="http://schemas.microsoft.com/office/powerpoint/2010/main" val="16460529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Phase Rotation Check</a:t>
            </a:r>
          </a:p>
        </p:txBody>
      </p:sp>
      <p:sp>
        <p:nvSpPr>
          <p:cNvPr id="487427" name="Rectangle 3"/>
          <p:cNvSpPr>
            <a:spLocks noGrp="1" noChangeArrowheads="1"/>
          </p:cNvSpPr>
          <p:nvPr>
            <p:ph idx="1"/>
          </p:nvPr>
        </p:nvSpPr>
        <p:spPr>
          <a:xfrm>
            <a:off x="685800" y="1905000"/>
            <a:ext cx="7772400" cy="4953000"/>
          </a:xfrm>
        </p:spPr>
        <p:txBody>
          <a:bodyPr/>
          <a:lstStyle/>
          <a:p>
            <a:pPr marL="339725" indent="-339725">
              <a:buClr>
                <a:srgbClr val="FF0000"/>
              </a:buClr>
            </a:pPr>
            <a:r>
              <a:rPr lang="en-US" i="1" dirty="0"/>
              <a:t>Phased correctly the UFV-260 flow meter should read around 260 GPM  with clean filters installed.</a:t>
            </a:r>
          </a:p>
          <a:p>
            <a:pPr marL="339725" indent="-339725">
              <a:buClr>
                <a:srgbClr val="FF0000"/>
              </a:buClr>
            </a:pPr>
            <a:endParaRPr lang="en-US" i="1" dirty="0"/>
          </a:p>
          <a:p>
            <a:pPr marL="339725" indent="-339725">
              <a:buClr>
                <a:srgbClr val="FF0000"/>
              </a:buClr>
            </a:pPr>
            <a:r>
              <a:rPr lang="en-US" i="1" dirty="0"/>
              <a:t>Phased incorrectly (backwards) the flow can be as low as 100 GPM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Phase Rotation Check</a:t>
            </a:r>
          </a:p>
        </p:txBody>
      </p:sp>
      <p:sp>
        <p:nvSpPr>
          <p:cNvPr id="499715" name="Rectangle 3"/>
          <p:cNvSpPr>
            <a:spLocks noGrp="1" noChangeArrowheads="1"/>
          </p:cNvSpPr>
          <p:nvPr>
            <p:ph idx="1"/>
          </p:nvPr>
        </p:nvSpPr>
        <p:spPr>
          <a:xfrm>
            <a:off x="685800" y="1905000"/>
            <a:ext cx="7772400" cy="4953000"/>
          </a:xfrm>
        </p:spPr>
        <p:txBody>
          <a:bodyPr/>
          <a:lstStyle/>
          <a:p>
            <a:pPr marL="339725" indent="-339725">
              <a:lnSpc>
                <a:spcPct val="90000"/>
              </a:lnSpc>
              <a:buClr>
                <a:srgbClr val="FF0000"/>
              </a:buClr>
            </a:pPr>
            <a:r>
              <a:rPr lang="en-US" i="1" dirty="0"/>
              <a:t>A Phase Rotation Check is necessary because a 3 phase AC pump can run both backwards &amp; forwards.  </a:t>
            </a:r>
          </a:p>
          <a:p>
            <a:pPr marL="339725" indent="-339725">
              <a:lnSpc>
                <a:spcPct val="90000"/>
              </a:lnSpc>
              <a:buClr>
                <a:srgbClr val="FF0000"/>
              </a:buClr>
            </a:pPr>
            <a:endParaRPr lang="en-US" i="1" dirty="0"/>
          </a:p>
          <a:p>
            <a:pPr marL="339725" indent="-339725">
              <a:lnSpc>
                <a:spcPct val="90000"/>
              </a:lnSpc>
              <a:buClr>
                <a:srgbClr val="FF0000"/>
              </a:buClr>
            </a:pPr>
            <a:r>
              <a:rPr lang="en-US" i="1" dirty="0"/>
              <a:t>Running the pump backwards for long periods of time will damage the pumps upper thrust bearing and cause premature failure. </a:t>
            </a:r>
          </a:p>
          <a:p>
            <a:pPr marL="339725" indent="-339725">
              <a:lnSpc>
                <a:spcPct val="90000"/>
              </a:lnSpc>
              <a:buClr>
                <a:srgbClr val="FF0000"/>
              </a:buClr>
            </a:pPr>
            <a:endParaRPr lang="en-US" i="1" dirty="0"/>
          </a:p>
          <a:p>
            <a:pPr marL="339725" indent="-339725">
              <a:lnSpc>
                <a:spcPct val="90000"/>
              </a:lnSpc>
              <a:buClr>
                <a:srgbClr val="FF0000"/>
              </a:buClr>
            </a:pPr>
            <a:r>
              <a:rPr lang="en-US" i="1" dirty="0"/>
              <a:t>Perform a Phase Rotation Check whenever a pump is disconnected from its electrical power source!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469003" name="Rectangle 11"/>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buFont typeface="Monotype Sorts"/>
              <a:buNone/>
            </a:pPr>
            <a:r>
              <a:rPr lang="en-US" sz="3600" dirty="0"/>
              <a:t>  The UT-9 Rope Filter Lift tool is designed </a:t>
            </a:r>
          </a:p>
          <a:p>
            <a:pPr>
              <a:buFont typeface="Monotype Sorts"/>
              <a:buNone/>
            </a:pPr>
            <a:r>
              <a:rPr lang="en-US" sz="3600" dirty="0"/>
              <a:t>  to remotely change out expended filter cartridges.  </a:t>
            </a:r>
          </a:p>
          <a:p>
            <a:pPr>
              <a:buFont typeface="Monotype Sorts"/>
              <a:buNone/>
            </a:pPr>
            <a:endParaRPr lang="en-US" sz="3600" dirty="0"/>
          </a:p>
          <a:p>
            <a:pPr>
              <a:buFont typeface="Monotype Sorts"/>
              <a:buNone/>
            </a:pPr>
            <a:r>
              <a:rPr lang="en-US" sz="3600" dirty="0"/>
              <a:t>  Use the 50ft </a:t>
            </a:r>
            <a:r>
              <a:rPr lang="en-US" sz="3600" dirty="0" err="1"/>
              <a:t>lg</a:t>
            </a:r>
            <a:r>
              <a:rPr lang="en-US" sz="3600" dirty="0"/>
              <a:t> SS UT-15 Utility Chain  to operate the UT-9  Rope Filter Lift Tool</a:t>
            </a:r>
          </a:p>
          <a:p>
            <a:pPr>
              <a:buFont typeface="Monotype Sorts"/>
              <a:buNone/>
            </a:pPr>
            <a:r>
              <a:rPr lang="en-US" sz="3600" dirty="0"/>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507907"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lgn="ctr">
              <a:buFont typeface="Monotype Sorts"/>
              <a:buNone/>
            </a:pPr>
            <a:endParaRPr lang="en-US" sz="3600" b="1" i="1" dirty="0"/>
          </a:p>
          <a:p>
            <a:pPr>
              <a:buClr>
                <a:srgbClr val="FF0000"/>
              </a:buClr>
            </a:pPr>
            <a:r>
              <a:rPr lang="en-US" sz="2800" dirty="0"/>
              <a:t>Open the filter tube cover using the bottom hook on the RFLT</a:t>
            </a:r>
          </a:p>
          <a:p>
            <a:pPr>
              <a:buClr>
                <a:srgbClr val="FF0000"/>
              </a:buClr>
            </a:pPr>
            <a:endParaRPr lang="en-US" sz="2800" dirty="0"/>
          </a:p>
          <a:p>
            <a:pPr>
              <a:buClr>
                <a:srgbClr val="FF0000"/>
              </a:buClr>
            </a:pPr>
            <a:r>
              <a:rPr lang="en-US" sz="2800" dirty="0"/>
              <a:t>Only one cover may be opened at a time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pic>
        <p:nvPicPr>
          <p:cNvPr id="462851" name="Picture 3" descr="RFLT Opening Cover"/>
          <p:cNvPicPr>
            <a:picLocks noChangeAspect="1" noChangeArrowheads="1"/>
          </p:cNvPicPr>
          <p:nvPr/>
        </p:nvPicPr>
        <p:blipFill>
          <a:blip r:embed="rId3"/>
          <a:srcRect l="32986" r="12152" b="9259"/>
          <a:stretch>
            <a:fillRect/>
          </a:stretch>
        </p:blipFill>
        <p:spPr bwMode="auto">
          <a:xfrm>
            <a:off x="76200" y="1828800"/>
            <a:ext cx="3257550" cy="4038600"/>
          </a:xfrm>
          <a:prstGeom prst="rect">
            <a:avLst/>
          </a:prstGeom>
          <a:noFill/>
          <a:ln w="9525">
            <a:noFill/>
            <a:miter lim="800000"/>
            <a:headEnd/>
            <a:tailEnd/>
          </a:ln>
        </p:spPr>
      </p:pic>
      <p:pic>
        <p:nvPicPr>
          <p:cNvPr id="462852" name="Picture 4" descr="RFLT Opening Cover #2"/>
          <p:cNvPicPr>
            <a:picLocks noChangeAspect="1" noChangeArrowheads="1"/>
          </p:cNvPicPr>
          <p:nvPr/>
        </p:nvPicPr>
        <p:blipFill>
          <a:blip r:embed="rId4"/>
          <a:srcRect l="25000" r="8333" b="18750"/>
          <a:stretch>
            <a:fillRect/>
          </a:stretch>
        </p:blipFill>
        <p:spPr bwMode="auto">
          <a:xfrm>
            <a:off x="3581400" y="1828800"/>
            <a:ext cx="2482850" cy="4033838"/>
          </a:xfrm>
          <a:prstGeom prst="rect">
            <a:avLst/>
          </a:prstGeom>
          <a:noFill/>
          <a:ln w="9525">
            <a:noFill/>
            <a:miter lim="800000"/>
            <a:headEnd/>
            <a:tailEnd/>
          </a:ln>
        </p:spPr>
      </p:pic>
      <p:pic>
        <p:nvPicPr>
          <p:cNvPr id="462853" name="Picture 5" descr="RFLT Opening Cover #5"/>
          <p:cNvPicPr>
            <a:picLocks noChangeAspect="1" noChangeArrowheads="1"/>
          </p:cNvPicPr>
          <p:nvPr/>
        </p:nvPicPr>
        <p:blipFill>
          <a:blip r:embed="rId5"/>
          <a:srcRect l="12500" t="12500" r="25000" b="12500"/>
          <a:stretch>
            <a:fillRect/>
          </a:stretch>
        </p:blipFill>
        <p:spPr bwMode="auto">
          <a:xfrm>
            <a:off x="6324600" y="1828800"/>
            <a:ext cx="2493963" cy="3989388"/>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505859"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a:t>Rope Filter Lift Tool (RFLT) Model UT-9</a:t>
            </a:r>
          </a:p>
          <a:p>
            <a:pPr algn="ctr">
              <a:buFont typeface="Monotype Sorts"/>
              <a:buNone/>
            </a:pPr>
            <a:r>
              <a:rPr lang="en-US" sz="3500" b="1" i="1"/>
              <a:t>Operating Instructions</a:t>
            </a:r>
            <a:r>
              <a:rPr lang="en-US" sz="3600" b="1" i="1"/>
              <a:t> </a:t>
            </a:r>
          </a:p>
          <a:p>
            <a:pPr algn="ctr">
              <a:buFont typeface="Monotype Sorts"/>
              <a:buNone/>
            </a:pPr>
            <a:endParaRPr lang="en-US" sz="3600" b="1" i="1"/>
          </a:p>
          <a:p>
            <a:pPr>
              <a:buClr>
                <a:srgbClr val="FF0000"/>
              </a:buClr>
            </a:pPr>
            <a:r>
              <a:rPr lang="en-US"/>
              <a:t>As the top pull rod is operated up or down in the tool housing, the hinged arms rotating  on an internal cam will extend either in or out through the two open slots. The hinged arms will capture the filter for lifting, or release it for withdrawal of the tool.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6229</TotalTime>
  <Words>7671</Words>
  <Application>Microsoft Office PowerPoint</Application>
  <PresentationFormat>On-screen Show (4:3)</PresentationFormat>
  <Paragraphs>984</Paragraphs>
  <Slides>138</Slides>
  <Notes>138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138</vt:i4>
      </vt:variant>
    </vt:vector>
  </HeadingPairs>
  <TitlesOfParts>
    <vt:vector size="148" baseType="lpstr">
      <vt:lpstr>Arial</vt:lpstr>
      <vt:lpstr>Calibri</vt:lpstr>
      <vt:lpstr>Constantia</vt:lpstr>
      <vt:lpstr>Monotype Sorts</vt:lpstr>
      <vt:lpstr>Tahoma</vt:lpstr>
      <vt:lpstr>Times New Roman</vt:lpstr>
      <vt:lpstr>Wingdings 2</vt:lpstr>
      <vt:lpstr>Flow</vt:lpstr>
      <vt:lpstr>Drawing</vt:lpstr>
      <vt:lpstr>Document</vt:lpstr>
      <vt:lpstr>Underwater Filter/Vacuum Model UFV-260</vt:lpstr>
      <vt:lpstr>Training Objectives</vt:lpstr>
      <vt:lpstr>References</vt:lpstr>
      <vt:lpstr>UFV-260 Principals of Operation</vt:lpstr>
      <vt:lpstr>UFV-260 Principals of Operation</vt:lpstr>
      <vt:lpstr>UFV-260 Principals of Operation</vt:lpstr>
      <vt:lpstr>UFV-260 Principals of Operation</vt:lpstr>
      <vt:lpstr>UFV-260</vt:lpstr>
      <vt:lpstr>PowerPoint Presentation</vt:lpstr>
      <vt:lpstr>PowerPoint Presentation</vt:lpstr>
      <vt:lpstr>PowerPoint Presentation</vt:lpstr>
      <vt:lpstr>Detailed Description:    UFV-260</vt:lpstr>
      <vt:lpstr>Detailed Description:    UFV-260</vt:lpstr>
      <vt:lpstr>Detailed Description:    UFV-260</vt:lpstr>
      <vt:lpstr>Detailed Description:  UFV-260 </vt:lpstr>
      <vt:lpstr>PowerPoint Presentation</vt:lpstr>
      <vt:lpstr>PP-260SC Pump/Motor Assembly</vt:lpstr>
      <vt:lpstr>Detailed Description:   PP-260SC Pump &amp; Motor</vt:lpstr>
      <vt:lpstr>PowerPoint Presentation</vt:lpstr>
      <vt:lpstr>Detailed Description:   PP-260SC Pump &amp; Motor</vt:lpstr>
      <vt:lpstr>PowerPoint Presentation</vt:lpstr>
      <vt:lpstr>PowerPoint Presentation</vt:lpstr>
      <vt:lpstr>PowerPoint Presentation</vt:lpstr>
      <vt:lpstr>Detailed Description:  Pump Control Boxes</vt:lpstr>
      <vt:lpstr>Detailed Description: Control Box – CB-***; Prior to May 2005</vt:lpstr>
      <vt:lpstr>PowerPoint Presentation</vt:lpstr>
      <vt:lpstr>PowerPoint Presentation</vt:lpstr>
      <vt:lpstr>Detailed Description:  Power Cable (before 2001)</vt:lpstr>
      <vt:lpstr>UFV Operations Setup</vt:lpstr>
      <vt:lpstr>Detailed Description: Phase Reversing Control Box, CB-PR-260-4XP </vt:lpstr>
      <vt:lpstr>Detailed Description: Phase Reversing Control Box with twistlock plugs, CB-PR-260-4XP</vt:lpstr>
      <vt:lpstr>PowerPoint Presentation</vt:lpstr>
      <vt:lpstr>PowerPoint Presentation</vt:lpstr>
      <vt:lpstr>Detailed Description: Phase Reversing Control Box with twistlock plugs, CB-PR-260-4XP</vt:lpstr>
      <vt:lpstr>Detailed Description: Phase Reversing Control Box with twistlock plugs and integrated flow meter, CB-260-FM</vt:lpstr>
      <vt:lpstr>Detailed Description:   PSC-100P Power Cable    </vt:lpstr>
      <vt:lpstr>Detailed Description:   PC-50 Drop Cable  </vt:lpstr>
      <vt:lpstr>Detailed Description:  Flow Meter &amp; Flow Sensor</vt:lpstr>
      <vt:lpstr>Tri Nuclear Flow Meter</vt:lpstr>
      <vt:lpstr>Tri Nuclear Flow Meter</vt:lpstr>
      <vt:lpstr>Tri Nuclear Flow Meter</vt:lpstr>
      <vt:lpstr>Tooling/Accessories  for the  UFV-260</vt:lpstr>
      <vt:lpstr>PowerPoint Presentation</vt:lpstr>
      <vt:lpstr>PowerPoint Presentation</vt:lpstr>
      <vt:lpstr>UFV-260 Tooling</vt:lpstr>
      <vt:lpstr>UFV-260 Tooling</vt:lpstr>
      <vt:lpstr>UFV-260 Tooling</vt:lpstr>
      <vt:lpstr>UFV-260 Tooling</vt:lpstr>
      <vt:lpstr>UFV-260 Tooling</vt:lpstr>
      <vt:lpstr>UFV-260Tooling</vt:lpstr>
      <vt:lpstr>UFV-260 Tooling</vt:lpstr>
      <vt:lpstr>UFV-260 Tooling</vt:lpstr>
      <vt:lpstr>UFV-260 Tooling</vt:lpstr>
      <vt:lpstr>UFV-260 Tooling</vt:lpstr>
      <vt:lpstr>UFV-260 Tooling</vt:lpstr>
      <vt:lpstr>UFV-260 Tooling</vt:lpstr>
      <vt:lpstr>UFV-260 Tooling</vt:lpstr>
      <vt:lpstr>UFV-260 Tooling</vt:lpstr>
      <vt:lpstr>UFV-260 Tooling</vt:lpstr>
      <vt:lpstr>UFV-260 Tooling</vt:lpstr>
      <vt:lpstr>Tri Nuclear Corp.    Assembly &amp; Installation in the Pool </vt:lpstr>
      <vt:lpstr>UFV Operations Setup</vt:lpstr>
      <vt:lpstr>Tri Nuclear Flow Meter</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PowerPoint Presentation</vt:lpstr>
      <vt:lpstr>PowerPoint Presentation</vt:lpstr>
      <vt:lpstr>PowerPoint Presentation</vt:lpstr>
      <vt:lpstr>PowerPoint Presentation</vt:lpstr>
      <vt:lpstr>UFV Operations Setup</vt:lpstr>
      <vt:lpstr>UFV Operations Setup</vt:lpstr>
      <vt:lpstr>PowerPoint Presentation</vt:lpstr>
      <vt:lpstr>UFV Operations Setup</vt:lpstr>
      <vt:lpstr>UFV Operations Setup</vt:lpstr>
      <vt:lpstr>UFV Operations Setup</vt:lpstr>
      <vt:lpstr>UFV Operations Phase Rotation Check – with CB-260  control boxes</vt:lpstr>
      <vt:lpstr>UFV Operations Phase Rotation Check – with the CB-PR-260-4X, CB-PR-260-4XP and CB-260-FM control boxes</vt:lpstr>
      <vt:lpstr>UFV Operations Phase Rotation Check</vt:lpstr>
      <vt:lpstr>UFV Operations Phase Rotation Check</vt:lpstr>
      <vt:lpstr>UFV Operations Installing Filter Cartridges</vt:lpstr>
      <vt:lpstr>UFV Operations Installing Filter Cartridges</vt:lpstr>
      <vt:lpstr>UFV Operations Installing Filter Cartridges</vt:lpstr>
      <vt:lpstr>UFV Operations Installing Filter Cartridges</vt:lpstr>
      <vt:lpstr>PowerPoint Presentation</vt:lpstr>
      <vt:lpstr>UFV Operations Installing Filter Cartridges</vt:lpstr>
      <vt:lpstr>UFV Operations Installing Filter Cartridges</vt:lpstr>
      <vt:lpstr>UFV Operations Installing Filter Cartridges</vt:lpstr>
      <vt:lpstr>UFV Operations Installing Filter Cartridges</vt:lpstr>
      <vt:lpstr>UFV Operations Installing Filter Cartridges</vt:lpstr>
      <vt:lpstr>UFV Operations Installing Filter Cartridges</vt:lpstr>
      <vt:lpstr>PowerPoint Presentation</vt:lpstr>
      <vt:lpstr>UFV Operations </vt:lpstr>
      <vt:lpstr>PowerPoint Presentation</vt:lpstr>
      <vt:lpstr>UFV Operations Water Clarity</vt:lpstr>
      <vt:lpstr>UFV Operations Water Clarity</vt:lpstr>
      <vt:lpstr>UFV Operations Vacuuming</vt:lpstr>
      <vt:lpstr>UFV Operations Vacuuming</vt:lpstr>
      <vt:lpstr>UFV Operations Vacuuming</vt:lpstr>
      <vt:lpstr>UFV Operations Vacuuming</vt:lpstr>
      <vt:lpstr>UFV Operations Vacuuming</vt:lpstr>
      <vt:lpstr>PowerPoint Presentation</vt:lpstr>
      <vt:lpstr>UFV Operations Vacuuming Strategy</vt:lpstr>
      <vt:lpstr>UFV Operations Single Hose Operations</vt:lpstr>
      <vt:lpstr>UFV Operations Single Hose Operations</vt:lpstr>
      <vt:lpstr>UFV Operations Filter Change Out</vt:lpstr>
      <vt:lpstr>Tri Nuclear Corp.    UFV Precautions &amp; Limitations</vt:lpstr>
      <vt:lpstr>UFV Operations Precautions &amp; Limitations</vt:lpstr>
      <vt:lpstr>UFV Precautions &amp; Limitations</vt:lpstr>
      <vt:lpstr>UFV Precautions &amp; Limitations</vt:lpstr>
      <vt:lpstr>UFV Precautions &amp; Limitations</vt:lpstr>
      <vt:lpstr>UFV Precautions &amp; Limitations</vt:lpstr>
      <vt:lpstr>UFV Precautions &amp; Limitations</vt:lpstr>
      <vt:lpstr>UFV Precautions &amp; Limitations</vt:lpstr>
      <vt:lpstr>UFV Precautions &amp; Limitations</vt:lpstr>
      <vt:lpstr>UFV Precautions &amp; Limitations</vt:lpstr>
      <vt:lpstr>UFV Precautions &amp; Limitations</vt:lpstr>
      <vt:lpstr>UFV Precautions &amp; Limitations</vt:lpstr>
      <vt:lpstr>UFV Precautions &amp; Limitations</vt:lpstr>
      <vt:lpstr>Tri Nuclear Corp.    UFV Recommended Spare Parts</vt:lpstr>
      <vt:lpstr>UFV Recommended Spare Parts</vt:lpstr>
      <vt:lpstr>Review / Training Objectives</vt:lpstr>
      <vt:lpstr>PowerPoint Presentation</vt:lpstr>
    </vt:vector>
  </TitlesOfParts>
  <Company>Tri-Nuclear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UFV-260 Training</dc:title>
  <dc:creator>John J. Flynn</dc:creator>
  <cp:lastModifiedBy>Chris</cp:lastModifiedBy>
  <cp:revision>145</cp:revision>
  <cp:lastPrinted>2013-01-09T16:35:31Z</cp:lastPrinted>
  <dcterms:created xsi:type="dcterms:W3CDTF">2000-01-18T22:10:09Z</dcterms:created>
  <dcterms:modified xsi:type="dcterms:W3CDTF">2019-04-04T19:10:31Z</dcterms:modified>
</cp:coreProperties>
</file>