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7" r:id="rId1"/>
  </p:sldMasterIdLst>
  <p:notesMasterIdLst>
    <p:notesMasterId r:id="rId134"/>
  </p:notesMasterIdLst>
  <p:handoutMasterIdLst>
    <p:handoutMasterId r:id="rId135"/>
  </p:handoutMasterIdLst>
  <p:sldIdLst>
    <p:sldId id="522" r:id="rId2"/>
    <p:sldId id="523" r:id="rId3"/>
    <p:sldId id="524" r:id="rId4"/>
    <p:sldId id="525" r:id="rId5"/>
    <p:sldId id="526" r:id="rId6"/>
    <p:sldId id="529" r:id="rId7"/>
    <p:sldId id="770" r:id="rId8"/>
    <p:sldId id="528" r:id="rId9"/>
    <p:sldId id="530" r:id="rId10"/>
    <p:sldId id="532" r:id="rId11"/>
    <p:sldId id="533" r:id="rId12"/>
    <p:sldId id="534" r:id="rId13"/>
    <p:sldId id="535" r:id="rId14"/>
    <p:sldId id="536" r:id="rId15"/>
    <p:sldId id="537" r:id="rId16"/>
    <p:sldId id="760" r:id="rId17"/>
    <p:sldId id="539" r:id="rId18"/>
    <p:sldId id="540" r:id="rId19"/>
    <p:sldId id="541" r:id="rId20"/>
    <p:sldId id="693" r:id="rId21"/>
    <p:sldId id="428" r:id="rId22"/>
    <p:sldId id="807" r:id="rId23"/>
    <p:sldId id="703" r:id="rId24"/>
    <p:sldId id="704" r:id="rId25"/>
    <p:sldId id="779" r:id="rId26"/>
    <p:sldId id="705" r:id="rId27"/>
    <p:sldId id="809" r:id="rId28"/>
    <p:sldId id="706" r:id="rId29"/>
    <p:sldId id="707" r:id="rId30"/>
    <p:sldId id="708" r:id="rId31"/>
    <p:sldId id="709" r:id="rId32"/>
    <p:sldId id="710" r:id="rId33"/>
    <p:sldId id="711" r:id="rId34"/>
    <p:sldId id="555" r:id="rId35"/>
    <p:sldId id="771" r:id="rId36"/>
    <p:sldId id="761" r:id="rId37"/>
    <p:sldId id="762" r:id="rId38"/>
    <p:sldId id="763" r:id="rId39"/>
    <p:sldId id="764" r:id="rId40"/>
    <p:sldId id="558" r:id="rId41"/>
    <p:sldId id="560" r:id="rId42"/>
    <p:sldId id="765" r:id="rId43"/>
    <p:sldId id="766" r:id="rId44"/>
    <p:sldId id="768" r:id="rId45"/>
    <p:sldId id="767" r:id="rId46"/>
    <p:sldId id="561" r:id="rId47"/>
    <p:sldId id="712" r:id="rId48"/>
    <p:sldId id="713" r:id="rId49"/>
    <p:sldId id="772" r:id="rId50"/>
    <p:sldId id="769" r:id="rId51"/>
    <p:sldId id="735" r:id="rId52"/>
    <p:sldId id="564" r:id="rId53"/>
    <p:sldId id="714" r:id="rId54"/>
    <p:sldId id="715" r:id="rId55"/>
    <p:sldId id="716" r:id="rId56"/>
    <p:sldId id="717" r:id="rId57"/>
    <p:sldId id="718" r:id="rId58"/>
    <p:sldId id="719" r:id="rId59"/>
    <p:sldId id="720" r:id="rId60"/>
    <p:sldId id="721" r:id="rId61"/>
    <p:sldId id="722" r:id="rId62"/>
    <p:sldId id="723" r:id="rId63"/>
    <p:sldId id="724" r:id="rId64"/>
    <p:sldId id="725" r:id="rId65"/>
    <p:sldId id="726" r:id="rId66"/>
    <p:sldId id="727" r:id="rId67"/>
    <p:sldId id="728" r:id="rId68"/>
    <p:sldId id="730" r:id="rId69"/>
    <p:sldId id="733" r:id="rId70"/>
    <p:sldId id="734" r:id="rId71"/>
    <p:sldId id="583" r:id="rId72"/>
    <p:sldId id="775" r:id="rId73"/>
    <p:sldId id="776" r:id="rId74"/>
    <p:sldId id="777" r:id="rId75"/>
    <p:sldId id="783" r:id="rId76"/>
    <p:sldId id="778" r:id="rId77"/>
    <p:sldId id="780" r:id="rId78"/>
    <p:sldId id="774" r:id="rId79"/>
    <p:sldId id="803" r:id="rId80"/>
    <p:sldId id="804" r:id="rId81"/>
    <p:sldId id="805" r:id="rId82"/>
    <p:sldId id="806" r:id="rId83"/>
    <p:sldId id="782" r:id="rId84"/>
    <p:sldId id="784" r:id="rId85"/>
    <p:sldId id="785" r:id="rId86"/>
    <p:sldId id="781" r:id="rId87"/>
    <p:sldId id="786" r:id="rId88"/>
    <p:sldId id="688" r:id="rId89"/>
    <p:sldId id="593" r:id="rId90"/>
    <p:sldId id="594" r:id="rId91"/>
    <p:sldId id="787" r:id="rId92"/>
    <p:sldId id="736" r:id="rId93"/>
    <p:sldId id="788" r:id="rId94"/>
    <p:sldId id="789" r:id="rId95"/>
    <p:sldId id="739" r:id="rId96"/>
    <p:sldId id="740" r:id="rId97"/>
    <p:sldId id="741" r:id="rId98"/>
    <p:sldId id="742" r:id="rId99"/>
    <p:sldId id="743" r:id="rId100"/>
    <p:sldId id="744" r:id="rId101"/>
    <p:sldId id="745" r:id="rId102"/>
    <p:sldId id="746" r:id="rId103"/>
    <p:sldId id="605" r:id="rId104"/>
    <p:sldId id="691" r:id="rId105"/>
    <p:sldId id="790" r:id="rId106"/>
    <p:sldId id="791" r:id="rId107"/>
    <p:sldId id="606" r:id="rId108"/>
    <p:sldId id="792" r:id="rId109"/>
    <p:sldId id="793" r:id="rId110"/>
    <p:sldId id="794" r:id="rId111"/>
    <p:sldId id="795" r:id="rId112"/>
    <p:sldId id="796" r:id="rId113"/>
    <p:sldId id="797" r:id="rId114"/>
    <p:sldId id="798" r:id="rId115"/>
    <p:sldId id="799" r:id="rId116"/>
    <p:sldId id="800" r:id="rId117"/>
    <p:sldId id="607" r:id="rId118"/>
    <p:sldId id="747" r:id="rId119"/>
    <p:sldId id="748" r:id="rId120"/>
    <p:sldId id="749" r:id="rId121"/>
    <p:sldId id="750" r:id="rId122"/>
    <p:sldId id="751" r:id="rId123"/>
    <p:sldId id="752" r:id="rId124"/>
    <p:sldId id="753" r:id="rId125"/>
    <p:sldId id="754" r:id="rId126"/>
    <p:sldId id="755" r:id="rId127"/>
    <p:sldId id="758" r:id="rId128"/>
    <p:sldId id="801" r:id="rId129"/>
    <p:sldId id="802" r:id="rId130"/>
    <p:sldId id="617" r:id="rId131"/>
    <p:sldId id="618" r:id="rId132"/>
    <p:sldId id="689" r:id="rId13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30" autoAdjust="0"/>
    <p:restoredTop sz="79877" autoAdjust="0"/>
  </p:normalViewPr>
  <p:slideViewPr>
    <p:cSldViewPr>
      <p:cViewPr varScale="1">
        <p:scale>
          <a:sx n="91" d="100"/>
          <a:sy n="91" d="100"/>
        </p:scale>
        <p:origin x="175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lvl1pPr>
          </a:lstStyle>
          <a:p>
            <a:pPr>
              <a:defRPr/>
            </a:pPr>
            <a:endParaRPr lang="en-US"/>
          </a:p>
        </p:txBody>
      </p:sp>
      <p:sp>
        <p:nvSpPr>
          <p:cNvPr id="30208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vl1pPr>
          </a:lstStyle>
          <a:p>
            <a:pPr>
              <a:defRPr/>
            </a:pPr>
            <a:endParaRPr lang="en-US"/>
          </a:p>
        </p:txBody>
      </p:sp>
      <p:sp>
        <p:nvSpPr>
          <p:cNvPr id="30208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lvl1pPr>
          </a:lstStyle>
          <a:p>
            <a:pPr>
              <a:defRPr/>
            </a:pPr>
            <a:endParaRPr lang="en-US"/>
          </a:p>
        </p:txBody>
      </p:sp>
      <p:sp>
        <p:nvSpPr>
          <p:cNvPr id="30208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vl1pPr>
          </a:lstStyle>
          <a:p>
            <a:pPr>
              <a:defRPr/>
            </a:pPr>
            <a:fld id="{78784037-CB44-4A21-9343-87A5FB52E7C2}" type="slidenum">
              <a:rPr lang="en-US"/>
              <a:pPr>
                <a:defRPr/>
              </a:pPr>
              <a:t>‹#›</a:t>
            </a:fld>
            <a:endParaRPr lang="en-US"/>
          </a:p>
        </p:txBody>
      </p:sp>
    </p:spTree>
    <p:extLst>
      <p:ext uri="{BB962C8B-B14F-4D97-AF65-F5344CB8AC3E}">
        <p14:creationId xmlns:p14="http://schemas.microsoft.com/office/powerpoint/2010/main" val="1210456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lvl1pPr>
          </a:lstStyle>
          <a:p>
            <a:pPr>
              <a:defRPr/>
            </a:pPr>
            <a:endParaRPr lang="en-US"/>
          </a:p>
        </p:txBody>
      </p:sp>
      <p:sp>
        <p:nvSpPr>
          <p:cNvPr id="3686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lvl1pPr>
          </a:lstStyle>
          <a:p>
            <a:pPr>
              <a:defRPr/>
            </a:pPr>
            <a:endParaRPr lang="en-US"/>
          </a:p>
        </p:txBody>
      </p:sp>
      <p:sp>
        <p:nvSpPr>
          <p:cNvPr id="3687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vl1pPr>
          </a:lstStyle>
          <a:p>
            <a:pPr>
              <a:defRPr/>
            </a:pPr>
            <a:fld id="{A268C3D7-2979-41BF-98C2-5EDA35EFB7A6}" type="slidenum">
              <a:rPr lang="en-US"/>
              <a:pPr>
                <a:defRPr/>
              </a:pPr>
              <a:t>‹#›</a:t>
            </a:fld>
            <a:endParaRPr lang="en-US"/>
          </a:p>
        </p:txBody>
      </p:sp>
    </p:spTree>
    <p:extLst>
      <p:ext uri="{BB962C8B-B14F-4D97-AF65-F5344CB8AC3E}">
        <p14:creationId xmlns:p14="http://schemas.microsoft.com/office/powerpoint/2010/main" val="521879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85C7FD89-9F23-4C1E-B2B9-6939DF5BC957}" type="slidenum">
              <a:rPr lang="en-US" smtClean="0"/>
              <a:pPr/>
              <a:t>1</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a:lnSpc>
                <a:spcPct val="90000"/>
              </a:lnSpc>
            </a:pPr>
            <a:r>
              <a:rPr lang="en-US" b="1" dirty="0"/>
              <a:t>Material to hand out:</a:t>
            </a:r>
          </a:p>
          <a:p>
            <a:pPr>
              <a:lnSpc>
                <a:spcPct val="90000"/>
              </a:lnSpc>
            </a:pPr>
            <a:r>
              <a:rPr lang="en-US" dirty="0"/>
              <a:t>PP Notes, </a:t>
            </a:r>
            <a:r>
              <a:rPr lang="en-US" dirty="0" err="1"/>
              <a:t>CD-Rom</a:t>
            </a:r>
            <a:r>
              <a:rPr lang="en-US" dirty="0"/>
              <a:t>, OI-3,5 &amp; 6</a:t>
            </a:r>
          </a:p>
          <a:p>
            <a:pPr>
              <a:lnSpc>
                <a:spcPct val="90000"/>
              </a:lnSpc>
            </a:pPr>
            <a:endParaRPr lang="en-US" dirty="0"/>
          </a:p>
          <a:p>
            <a:pPr>
              <a:lnSpc>
                <a:spcPct val="90000"/>
              </a:lnSpc>
            </a:pPr>
            <a:r>
              <a:rPr lang="en-US" b="1" dirty="0"/>
              <a:t>Training Aids needed:</a:t>
            </a:r>
          </a:p>
          <a:p>
            <a:pPr>
              <a:lnSpc>
                <a:spcPct val="90000"/>
              </a:lnSpc>
            </a:pPr>
            <a:r>
              <a:rPr lang="en-US" dirty="0"/>
              <a:t>-PP-600SC pigtail					-PP-600SC pigtail</a:t>
            </a:r>
          </a:p>
          <a:p>
            <a:pPr>
              <a:lnSpc>
                <a:spcPct val="90000"/>
              </a:lnSpc>
            </a:pPr>
            <a:r>
              <a:rPr lang="en-US" dirty="0"/>
              <a:t>-Filter Cartridges					-UT-1SPT</a:t>
            </a:r>
          </a:p>
          <a:p>
            <a:pPr>
              <a:lnSpc>
                <a:spcPct val="90000"/>
              </a:lnSpc>
            </a:pPr>
            <a:r>
              <a:rPr lang="en-US" dirty="0"/>
              <a:t>-Tube Sheet						-Flow meter fitting</a:t>
            </a:r>
            <a:endParaRPr lang="sv-SE" dirty="0"/>
          </a:p>
          <a:p>
            <a:pPr>
              <a:lnSpc>
                <a:spcPct val="90000"/>
              </a:lnSpc>
            </a:pPr>
            <a:r>
              <a:rPr lang="sv-SE" dirty="0"/>
              <a:t>-FM-600						-SC-P							</a:t>
            </a:r>
          </a:p>
          <a:p>
            <a:pPr>
              <a:lnSpc>
                <a:spcPct val="90000"/>
              </a:lnSpc>
            </a:pPr>
            <a:r>
              <a:rPr lang="en-US" dirty="0"/>
              <a:t>-PSC-100						-Franklin Pigtail connector	</a:t>
            </a:r>
          </a:p>
          <a:p>
            <a:pPr>
              <a:lnSpc>
                <a:spcPct val="90000"/>
              </a:lnSpc>
            </a:pPr>
            <a:r>
              <a:rPr lang="en-US" dirty="0"/>
              <a:t>-Filter Tube mock up				-CB-PR-600-4X</a:t>
            </a:r>
          </a:p>
          <a:p>
            <a:pPr>
              <a:lnSpc>
                <a:spcPct val="90000"/>
              </a:lnSpc>
            </a:pPr>
            <a:r>
              <a:rPr lang="en-US" dirty="0"/>
              <a:t>-UT-10A with CB-PR-600-4x			-UT-10 with CB-600-4x										</a:t>
            </a:r>
          </a:p>
        </p:txBody>
      </p:sp>
    </p:spTree>
    <p:extLst>
      <p:ext uri="{BB962C8B-B14F-4D97-AF65-F5344CB8AC3E}">
        <p14:creationId xmlns:p14="http://schemas.microsoft.com/office/powerpoint/2010/main" val="1701799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p:spPr>
        <p:txBody>
          <a:bodyPr/>
          <a:lstStyle/>
          <a:p>
            <a:fld id="{2FD08F6B-851F-47FB-9D60-8824CD84BB38}" type="slidenum">
              <a:rPr lang="en-US" smtClean="0"/>
              <a:pPr/>
              <a:t>10</a:t>
            </a:fld>
            <a:endParaRPr lang="en-US"/>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667103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p:spPr>
        <p:txBody>
          <a:bodyPr/>
          <a:lstStyle/>
          <a:p>
            <a:fld id="{2125F268-2404-4170-B501-854B0C475BB3}" type="slidenum">
              <a:rPr lang="en-US" smtClean="0"/>
              <a:pPr/>
              <a:t>100</a:t>
            </a:fld>
            <a:endParaRPr lang="en-US"/>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38368833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p:spPr>
        <p:txBody>
          <a:bodyPr/>
          <a:lstStyle/>
          <a:p>
            <a:fld id="{8C9065E7-EDBA-4751-81D2-F6377A9A6A23}" type="slidenum">
              <a:rPr lang="en-US" smtClean="0"/>
              <a:pPr/>
              <a:t>101</a:t>
            </a:fld>
            <a:endParaRPr lang="en-US"/>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11609481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p:spPr>
        <p:txBody>
          <a:bodyPr/>
          <a:lstStyle/>
          <a:p>
            <a:fld id="{0BF44ECA-C668-49B2-8A9F-FA58CA280BDC}" type="slidenum">
              <a:rPr lang="en-US" smtClean="0"/>
              <a:pPr/>
              <a:t>102</a:t>
            </a:fld>
            <a:endParaRPr lang="en-US"/>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31312068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a:spLocks noGrp="1" noChangeArrowheads="1"/>
          </p:cNvSpPr>
          <p:nvPr>
            <p:ph type="sldNum" sz="quarter" idx="5"/>
          </p:nvPr>
        </p:nvSpPr>
        <p:spPr>
          <a:noFill/>
        </p:spPr>
        <p:txBody>
          <a:bodyPr/>
          <a:lstStyle/>
          <a:p>
            <a:fld id="{1AA992A2-D84A-4F28-9936-0DD21FEA3545}" type="slidenum">
              <a:rPr lang="en-US" smtClean="0"/>
              <a:pPr/>
              <a:t>103</a:t>
            </a:fld>
            <a:endParaRPr lang="en-US"/>
          </a:p>
        </p:txBody>
      </p:sp>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637916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7834EE-1B93-4220-8D41-DC26D22277ED}" type="slidenum">
              <a:rPr lang="en-US"/>
              <a:pPr/>
              <a:t>104</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40522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p:spPr>
        <p:txBody>
          <a:bodyPr/>
          <a:lstStyle/>
          <a:p>
            <a:fld id="{4A0C6908-EC0C-41D7-BA80-B61C4E0B73E3}" type="slidenum">
              <a:rPr lang="en-US" smtClean="0"/>
              <a:pPr/>
              <a:t>105</a:t>
            </a:fld>
            <a:endParaRPr lang="en-US"/>
          </a:p>
        </p:txBody>
      </p:sp>
      <p:sp>
        <p:nvSpPr>
          <p:cNvPr id="698370" name="Rectangle 2"/>
          <p:cNvSpPr>
            <a:spLocks noGrp="1" noRot="1" noChangeAspect="1" noChangeArrowheads="1" noTextEdit="1"/>
          </p:cNvSpPr>
          <p:nvPr>
            <p:ph type="sldImg"/>
          </p:nvPr>
        </p:nvSpPr>
        <p:spPr>
          <a:ln/>
        </p:spPr>
      </p:sp>
      <p:sp>
        <p:nvSpPr>
          <p:cNvPr id="6983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546607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106</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043838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p:spPr>
        <p:txBody>
          <a:bodyPr/>
          <a:lstStyle/>
          <a:p>
            <a:fld id="{CD161FED-9DBD-449B-B325-8A16BD46AF84}" type="slidenum">
              <a:rPr lang="en-US" smtClean="0"/>
              <a:pPr/>
              <a:t>107</a:t>
            </a:fld>
            <a:endParaRPr lang="en-US"/>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975346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p:spPr>
        <p:txBody>
          <a:bodyPr/>
          <a:lstStyle/>
          <a:p>
            <a:fld id="{BB500A92-4E26-428D-AE49-3E5D6B2415A0}" type="slidenum">
              <a:rPr lang="en-US" smtClean="0"/>
              <a:pPr/>
              <a:t>108</a:t>
            </a:fld>
            <a:endParaRPr 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672449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p:spPr>
        <p:txBody>
          <a:bodyPr/>
          <a:lstStyle/>
          <a:p>
            <a:fld id="{47A0C156-189B-4DBF-AE17-5A9961585E1F}" type="slidenum">
              <a:rPr lang="en-US" smtClean="0"/>
              <a:pPr/>
              <a:t>109</a:t>
            </a:fld>
            <a:endParaRPr lang="en-US"/>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643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p:spPr>
        <p:txBody>
          <a:bodyPr/>
          <a:lstStyle/>
          <a:p>
            <a:fld id="{E24006A5-A5E0-49D2-AB62-623E6301D24D}" type="slidenum">
              <a:rPr lang="en-US" smtClean="0"/>
              <a:pPr/>
              <a:t>11</a:t>
            </a:fld>
            <a:endParaRPr lang="en-US"/>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149101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p:spPr>
        <p:txBody>
          <a:bodyPr/>
          <a:lstStyle/>
          <a:p>
            <a:fld id="{7DEF954E-66AF-42C3-9241-A2AB5EFC43A7}" type="slidenum">
              <a:rPr lang="en-US" smtClean="0"/>
              <a:pPr/>
              <a:t>110</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30580751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p:spPr>
        <p:txBody>
          <a:bodyPr/>
          <a:lstStyle/>
          <a:p>
            <a:fld id="{4BEA5AF3-7A21-4AA6-B2AC-7DC61C4DC4AB}" type="slidenum">
              <a:rPr lang="en-US" smtClean="0"/>
              <a:pPr/>
              <a:t>111</a:t>
            </a:fld>
            <a:endParaRPr lang="en-US"/>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p:spPr>
        <p:txBody>
          <a:bodyPr/>
          <a:lstStyle/>
          <a:p>
            <a:r>
              <a:rPr lang="en-US"/>
              <a:t>HOSE TO POLE CLAMP (UT-6SP)</a:t>
            </a:r>
          </a:p>
          <a:p>
            <a:r>
              <a:rPr lang="en-US"/>
              <a:t>This fixture attaches to the bottom pool pole, and holds the suction end of a vacuum hose or nozzle with two clamps at one of three orientations. (vertical, 45 deg., or horizontal)</a:t>
            </a:r>
          </a:p>
          <a:p>
            <a:r>
              <a:rPr lang="en-US"/>
              <a:t>	VACUUM NOZZLE (UT-7)</a:t>
            </a:r>
          </a:p>
          <a:p>
            <a:r>
              <a:rPr lang="en-US"/>
              <a:t>A 2"dia.x 18"lg. vacuum nozzle is connected to the end of a vacuum hose. The vacuum nozzle is used for vacuuming small areas requiring high water velocity for lifting. This is used with the UT-6 Hose To Pole Clamp.</a:t>
            </a:r>
          </a:p>
        </p:txBody>
      </p:sp>
    </p:spTree>
    <p:extLst>
      <p:ext uri="{BB962C8B-B14F-4D97-AF65-F5344CB8AC3E}">
        <p14:creationId xmlns:p14="http://schemas.microsoft.com/office/powerpoint/2010/main" val="16402590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p:spPr>
        <p:txBody>
          <a:bodyPr/>
          <a:lstStyle/>
          <a:p>
            <a:fld id="{557E5DFC-4129-47CC-9290-C6D9432992EF}" type="slidenum">
              <a:rPr lang="en-US" smtClean="0"/>
              <a:pPr/>
              <a:t>112</a:t>
            </a:fld>
            <a:endParaRPr 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28548911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p:spPr>
        <p:txBody>
          <a:bodyPr/>
          <a:lstStyle/>
          <a:p>
            <a:fld id="{557E5DFC-4129-47CC-9290-C6D9432992EF}" type="slidenum">
              <a:rPr lang="en-US" smtClean="0"/>
              <a:pPr/>
              <a:t>113</a:t>
            </a:fld>
            <a:endParaRPr 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14788904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114</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has developed a Buoyancy Chamber that slides over the pool pole.  It is a 6in x 18in long stainless steel chamber that provides positive buoyancy for the pool poles.  The effect of this positive buoyancy is to reduce the overall weight of the assembled pool poles for the operator.  Each Buoyancy Chamber reduces the weight of the pool by approximately half.   The BC-1 Buoyancy Chamber has a handle for ease of moving and installing on the pool pole.</a:t>
            </a:r>
          </a:p>
          <a:p>
            <a:r>
              <a:rPr lang="en-US" dirty="0"/>
              <a:t> </a:t>
            </a:r>
          </a:p>
        </p:txBody>
      </p:sp>
    </p:spTree>
    <p:extLst>
      <p:ext uri="{BB962C8B-B14F-4D97-AF65-F5344CB8AC3E}">
        <p14:creationId xmlns:p14="http://schemas.microsoft.com/office/powerpoint/2010/main" val="3900468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p:spPr>
        <p:txBody>
          <a:bodyPr/>
          <a:lstStyle/>
          <a:p>
            <a:fld id="{DE35AE40-9D7B-4F46-9DE8-58BAD516B178}" type="slidenum">
              <a:rPr lang="en-US" smtClean="0"/>
              <a:pPr/>
              <a:t>115</a:t>
            </a:fld>
            <a:endParaRPr 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211003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p:spPr>
        <p:txBody>
          <a:bodyPr/>
          <a:lstStyle/>
          <a:p>
            <a:fld id="{18725BE7-0F0A-436D-ACFC-1F34D0B69BF6}" type="slidenum">
              <a:rPr lang="en-US" smtClean="0"/>
              <a:pPr/>
              <a:t>116</a:t>
            </a:fld>
            <a:endParaRPr lang="en-US"/>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641914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p:spPr>
        <p:txBody>
          <a:bodyPr/>
          <a:lstStyle/>
          <a:p>
            <a:fld id="{6AA94BC0-491B-4FEC-9DDB-F74F84E233A0}" type="slidenum">
              <a:rPr lang="en-US" smtClean="0"/>
              <a:pPr/>
              <a:t>117</a:t>
            </a:fld>
            <a:endParaRPr lang="en-US"/>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312118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p:spPr>
        <p:txBody>
          <a:bodyPr/>
          <a:lstStyle/>
          <a:p>
            <a:fld id="{4827A472-D934-450B-A522-7FE6B6C1E29F}" type="slidenum">
              <a:rPr lang="en-US" smtClean="0"/>
              <a:pPr/>
              <a:t>118</a:t>
            </a:fld>
            <a:endParaRPr lang="en-US"/>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115574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p:spPr>
        <p:txBody>
          <a:bodyPr/>
          <a:lstStyle/>
          <a:p>
            <a:fld id="{68B7178F-A2FE-486F-911F-6BA1EC76ADF6}" type="slidenum">
              <a:rPr lang="en-US" smtClean="0"/>
              <a:pPr/>
              <a:t>119</a:t>
            </a:fld>
            <a:endParaRPr lang="en-US"/>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7572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p:spPr>
        <p:txBody>
          <a:bodyPr/>
          <a:lstStyle/>
          <a:p>
            <a:fld id="{0148BC99-D285-432B-AB92-948F442F41D7}" type="slidenum">
              <a:rPr lang="en-US" smtClean="0"/>
              <a:pPr/>
              <a:t>12</a:t>
            </a:fld>
            <a:endParaRPr lang="en-US"/>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197657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p:spPr>
        <p:txBody>
          <a:bodyPr/>
          <a:lstStyle/>
          <a:p>
            <a:fld id="{DC817781-D368-47EC-83F0-6F6CADA308DD}" type="slidenum">
              <a:rPr lang="en-US" smtClean="0"/>
              <a:pPr/>
              <a:t>120</a:t>
            </a:fld>
            <a:endParaRPr lang="en-US"/>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497420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p:spPr>
        <p:txBody>
          <a:bodyPr/>
          <a:lstStyle/>
          <a:p>
            <a:fld id="{4CC84E43-D2F7-434D-9344-7C876D787087}" type="slidenum">
              <a:rPr lang="en-US" smtClean="0"/>
              <a:pPr/>
              <a:t>121</a:t>
            </a:fld>
            <a:endParaRPr lang="en-US"/>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098408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p:spPr>
        <p:txBody>
          <a:bodyPr/>
          <a:lstStyle/>
          <a:p>
            <a:fld id="{596670AA-4409-4608-AD1B-D7C80DE92519}" type="slidenum">
              <a:rPr lang="en-US" smtClean="0"/>
              <a:pPr/>
              <a:t>122</a:t>
            </a:fld>
            <a:endParaRPr lang="en-US"/>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370897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p:spPr>
        <p:txBody>
          <a:bodyPr/>
          <a:lstStyle/>
          <a:p>
            <a:fld id="{76178F8B-08CF-4704-BB71-243DFBC69BD3}" type="slidenum">
              <a:rPr lang="en-US" smtClean="0"/>
              <a:pPr/>
              <a:t>123</a:t>
            </a:fld>
            <a:endParaRPr lang="en-US"/>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600607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p:spPr>
        <p:txBody>
          <a:bodyPr/>
          <a:lstStyle/>
          <a:p>
            <a:fld id="{FE1A2883-C4F0-44D1-961D-7044C72FD986}" type="slidenum">
              <a:rPr lang="en-US" smtClean="0"/>
              <a:pPr/>
              <a:t>124</a:t>
            </a:fld>
            <a:endParaRPr lang="en-US"/>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922916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p:spPr>
        <p:txBody>
          <a:bodyPr/>
          <a:lstStyle/>
          <a:p>
            <a:fld id="{0140674E-748F-4341-B467-5799B92DE867}" type="slidenum">
              <a:rPr lang="en-US" smtClean="0"/>
              <a:pPr/>
              <a:t>125</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39969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p:spPr>
        <p:txBody>
          <a:bodyPr/>
          <a:lstStyle/>
          <a:p>
            <a:fld id="{0140674E-748F-4341-B467-5799B92DE867}" type="slidenum">
              <a:rPr lang="en-US" smtClean="0"/>
              <a:pPr/>
              <a:t>126</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108922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p:spPr>
        <p:txBody>
          <a:bodyPr/>
          <a:lstStyle/>
          <a:p>
            <a:fld id="{8380FB49-2539-4EF6-B65B-DE3BFEBA35E0}" type="slidenum">
              <a:rPr lang="en-US" smtClean="0"/>
              <a:pPr/>
              <a:t>127</a:t>
            </a:fld>
            <a:endParaRPr 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686815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p:spPr>
        <p:txBody>
          <a:bodyPr/>
          <a:lstStyle/>
          <a:p>
            <a:fld id="{0140674E-748F-4341-B467-5799B92DE867}" type="slidenum">
              <a:rPr lang="en-US" smtClean="0"/>
              <a:pPr/>
              <a:t>128</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0621167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p:spPr>
        <p:txBody>
          <a:bodyPr/>
          <a:lstStyle/>
          <a:p>
            <a:fld id="{8380FB49-2539-4EF6-B65B-DE3BFEBA35E0}" type="slidenum">
              <a:rPr lang="en-US" smtClean="0"/>
              <a:pPr/>
              <a:t>129</a:t>
            </a:fld>
            <a:endParaRPr 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5669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p:spPr>
        <p:txBody>
          <a:bodyPr/>
          <a:lstStyle/>
          <a:p>
            <a:fld id="{82CCB3AD-32AC-4FDA-9C80-EF44ED1953B6}" type="slidenum">
              <a:rPr lang="en-US" smtClean="0"/>
              <a:pPr/>
              <a:t>13</a:t>
            </a:fld>
            <a:endParaRPr 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329454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p:spPr>
        <p:txBody>
          <a:bodyPr/>
          <a:lstStyle/>
          <a:p>
            <a:fld id="{3584102B-57F4-4A3E-96F5-78F0A4331871}" type="slidenum">
              <a:rPr lang="en-US" smtClean="0"/>
              <a:pPr/>
              <a:t>130</a:t>
            </a:fld>
            <a:endParaRPr lang="en-US"/>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721217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p:spPr>
        <p:txBody>
          <a:bodyPr/>
          <a:lstStyle/>
          <a:p>
            <a:fld id="{E8FC81F5-BA99-4F2A-B9E1-D0E6861C5E0E}" type="slidenum">
              <a:rPr lang="en-US" smtClean="0"/>
              <a:pPr/>
              <a:t>131</a:t>
            </a:fld>
            <a:endParaRPr lang="en-US"/>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851882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C7E8FF8B-8BD0-4163-99A0-4FF32AE9CB2F}" type="slidenum">
              <a:rPr lang="en-US" smtClean="0"/>
              <a:pPr/>
              <a:t>132</a:t>
            </a:fld>
            <a:endParaRPr lang="en-US"/>
          </a:p>
        </p:txBody>
      </p:sp>
      <p:sp>
        <p:nvSpPr>
          <p:cNvPr id="20482" name="Rectangle 2"/>
          <p:cNvSpPr>
            <a:spLocks noGrp="1" noRot="1" noChangeAspect="1" noChangeArrowheads="1" noTextEdit="1"/>
          </p:cNvSpPr>
          <p:nvPr>
            <p:ph type="sldImg"/>
          </p:nvPr>
        </p:nvSpPr>
        <p:spPr>
          <a:xfrm>
            <a:off x="1258888" y="720725"/>
            <a:ext cx="4800600" cy="3600450"/>
          </a:xfrm>
          <a:ln/>
        </p:spPr>
      </p:sp>
      <p:sp>
        <p:nvSpPr>
          <p:cNvPr id="2048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3012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p:spPr>
        <p:txBody>
          <a:bodyPr/>
          <a:lstStyle/>
          <a:p>
            <a:fld id="{2F1C224E-3A34-4358-901A-B257D51FF0DC}" type="slidenum">
              <a:rPr lang="en-US" smtClean="0"/>
              <a:pPr/>
              <a:t>14</a:t>
            </a:fld>
            <a:endParaRPr lang="en-US"/>
          </a:p>
        </p:txBody>
      </p:sp>
      <p:sp>
        <p:nvSpPr>
          <p:cNvPr id="484354" name="Rectangle 2"/>
          <p:cNvSpPr>
            <a:spLocks noGrp="1" noRot="1" noChangeAspect="1" noChangeArrowheads="1" noTextEdit="1"/>
          </p:cNvSpPr>
          <p:nvPr>
            <p:ph type="sldImg"/>
          </p:nvPr>
        </p:nvSpPr>
        <p:spPr>
          <a:xfrm>
            <a:off x="1258888" y="720725"/>
            <a:ext cx="4800600" cy="3600450"/>
          </a:xfrm>
          <a:ln/>
        </p:spPr>
      </p:sp>
      <p:sp>
        <p:nvSpPr>
          <p:cNvPr id="48435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1877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p:spPr>
        <p:txBody>
          <a:bodyPr/>
          <a:lstStyle/>
          <a:p>
            <a:fld id="{665AC816-6819-4E34-A8DB-96AC92756D9C}" type="slidenum">
              <a:rPr lang="en-US" smtClean="0"/>
              <a:pPr/>
              <a:t>15</a:t>
            </a:fld>
            <a:endParaRPr 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58946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p:spPr>
        <p:txBody>
          <a:bodyPr/>
          <a:lstStyle/>
          <a:p>
            <a:fld id="{2036BAE5-86D9-4C41-8748-87C5B7C78DB5}" type="slidenum">
              <a:rPr lang="en-US" smtClean="0"/>
              <a:pPr/>
              <a:t>16</a:t>
            </a:fld>
            <a:endParaRPr lang="en-US"/>
          </a:p>
        </p:txBody>
      </p:sp>
      <p:sp>
        <p:nvSpPr>
          <p:cNvPr id="488450" name="Rectangle 2"/>
          <p:cNvSpPr>
            <a:spLocks noGrp="1" noRot="1" noChangeAspect="1" noChangeArrowheads="1" noTextEdit="1"/>
          </p:cNvSpPr>
          <p:nvPr>
            <p:ph type="sldImg"/>
          </p:nvPr>
        </p:nvSpPr>
        <p:spPr>
          <a:xfrm>
            <a:off x="1258888" y="720725"/>
            <a:ext cx="4800600" cy="3600450"/>
          </a:xfrm>
          <a:ln/>
        </p:spPr>
      </p:sp>
      <p:sp>
        <p:nvSpPr>
          <p:cNvPr id="48845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04488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p:spPr>
        <p:txBody>
          <a:bodyPr/>
          <a:lstStyle/>
          <a:p>
            <a:fld id="{774A4815-9CF3-479A-A6B9-30EA08B660F7}" type="slidenum">
              <a:rPr lang="en-US" smtClean="0"/>
              <a:pPr/>
              <a:t>17</a:t>
            </a:fld>
            <a:endParaRPr lang="en-US"/>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56755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p:spPr>
        <p:txBody>
          <a:bodyPr/>
          <a:lstStyle/>
          <a:p>
            <a:fld id="{D1C2889C-3A4A-4CD1-852A-F583F1CFF536}" type="slidenum">
              <a:rPr lang="en-US" smtClean="0"/>
              <a:pPr/>
              <a:t>18</a:t>
            </a:fld>
            <a:endParaRPr lang="en-US"/>
          </a:p>
        </p:txBody>
      </p:sp>
      <p:sp>
        <p:nvSpPr>
          <p:cNvPr id="492546" name="Rectangle 2"/>
          <p:cNvSpPr>
            <a:spLocks noGrp="1" noRot="1" noChangeAspect="1" noChangeArrowheads="1" noTextEdit="1"/>
          </p:cNvSpPr>
          <p:nvPr>
            <p:ph type="sldImg"/>
          </p:nvPr>
        </p:nvSpPr>
        <p:spPr>
          <a:xfrm>
            <a:off x="1258888" y="720725"/>
            <a:ext cx="4800600" cy="3600450"/>
          </a:xfrm>
          <a:ln/>
        </p:spPr>
      </p:sp>
      <p:sp>
        <p:nvSpPr>
          <p:cNvPr id="4925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75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p:spPr>
        <p:txBody>
          <a:bodyPr/>
          <a:lstStyle/>
          <a:p>
            <a:fld id="{86083EBA-BCE2-4147-9F64-B8A3241821C8}" type="slidenum">
              <a:rPr lang="en-US" smtClean="0"/>
              <a:pPr/>
              <a:t>19</a:t>
            </a:fld>
            <a:endParaRPr lang="en-US"/>
          </a:p>
        </p:txBody>
      </p:sp>
      <p:sp>
        <p:nvSpPr>
          <p:cNvPr id="494594" name="Rectangle 2"/>
          <p:cNvSpPr>
            <a:spLocks noGrp="1" noRot="1" noChangeAspect="1" noChangeArrowheads="1" noTextEdit="1"/>
          </p:cNvSpPr>
          <p:nvPr>
            <p:ph type="sldImg"/>
          </p:nvPr>
        </p:nvSpPr>
        <p:spPr>
          <a:xfrm>
            <a:off x="1258888" y="720725"/>
            <a:ext cx="4800600" cy="3600450"/>
          </a:xfrm>
          <a:ln/>
        </p:spPr>
      </p:sp>
      <p:sp>
        <p:nvSpPr>
          <p:cNvPr id="49459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0492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C7E8FF8B-8BD0-4163-99A0-4FF32AE9CB2F}" type="slidenum">
              <a:rPr lang="en-US" smtClean="0"/>
              <a:pPr/>
              <a:t>2</a:t>
            </a:fld>
            <a:endParaRPr lang="en-US"/>
          </a:p>
        </p:txBody>
      </p:sp>
      <p:sp>
        <p:nvSpPr>
          <p:cNvPr id="20482" name="Rectangle 2"/>
          <p:cNvSpPr>
            <a:spLocks noGrp="1" noRot="1" noChangeAspect="1" noChangeArrowheads="1" noTextEdit="1"/>
          </p:cNvSpPr>
          <p:nvPr>
            <p:ph type="sldImg"/>
          </p:nvPr>
        </p:nvSpPr>
        <p:spPr>
          <a:xfrm>
            <a:off x="1258888" y="720725"/>
            <a:ext cx="4800600" cy="3600450"/>
          </a:xfrm>
          <a:ln/>
        </p:spPr>
      </p:sp>
      <p:sp>
        <p:nvSpPr>
          <p:cNvPr id="2048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4283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p:spPr>
        <p:txBody>
          <a:bodyPr/>
          <a:lstStyle/>
          <a:p>
            <a:fld id="{83065B19-2242-4FA8-9985-490C17FF80F8}" type="slidenum">
              <a:rPr lang="en-US" smtClean="0"/>
              <a:pPr/>
              <a:t>20</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39572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p:spPr>
        <p:txBody>
          <a:bodyPr/>
          <a:lstStyle/>
          <a:p>
            <a:fld id="{99BDCA6E-9F7D-4829-B9F8-CEBAACAA6EBF}" type="slidenum">
              <a:rPr lang="en-US" smtClean="0"/>
              <a:pPr/>
              <a:t>21</a:t>
            </a:fld>
            <a:endParaRPr lang="en-US"/>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49854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58888" y="719138"/>
            <a:ext cx="4802187" cy="3602037"/>
          </a:xfrm>
          <a:ln/>
        </p:spPr>
      </p:sp>
      <p:sp>
        <p:nvSpPr>
          <p:cNvPr id="755715" name="Rectangle 3"/>
          <p:cNvSpPr>
            <a:spLocks noGrp="1" noChangeArrowheads="1"/>
          </p:cNvSpPr>
          <p:nvPr>
            <p:ph type="body" idx="1"/>
          </p:nvPr>
        </p:nvSpPr>
        <p:spPr>
          <a:xfrm>
            <a:off x="976313" y="4559300"/>
            <a:ext cx="5362575" cy="4322763"/>
          </a:xfrm>
          <a:noFill/>
          <a:ln/>
        </p:spPr>
        <p:txBody>
          <a:bodyPr/>
          <a:lstStyle/>
          <a:p>
            <a:r>
              <a:rPr lang="en-US" dirty="0"/>
              <a:t>Advantages:</a:t>
            </a:r>
          </a:p>
          <a:p>
            <a:r>
              <a:rPr lang="en-US" dirty="0"/>
              <a:t>Do not have to have an electrician come swap leads for the phase rotation check.</a:t>
            </a:r>
          </a:p>
          <a:p>
            <a:endParaRPr lang="en-US" dirty="0"/>
          </a:p>
          <a:p>
            <a:r>
              <a:rPr lang="en-US" dirty="0"/>
              <a:t>Can be done by the operator with the switch.</a:t>
            </a:r>
          </a:p>
          <a:p>
            <a:endParaRPr lang="en-US" dirty="0"/>
          </a:p>
          <a:p>
            <a:r>
              <a:rPr lang="en-US" dirty="0"/>
              <a:t>Noting but positive feedback from plants.  </a:t>
            </a:r>
            <a:r>
              <a:rPr lang="en-US" dirty="0" err="1"/>
              <a:t>Ginna</a:t>
            </a:r>
            <a:r>
              <a:rPr lang="en-US" dirty="0"/>
              <a:t> &amp; Robinson were instrumental in getting this box approved for use in the field.</a:t>
            </a:r>
          </a:p>
          <a:p>
            <a:endParaRPr lang="en-US" dirty="0"/>
          </a:p>
          <a:p>
            <a:r>
              <a:rPr lang="en-US" sz="1200" kern="1200" dirty="0">
                <a:solidFill>
                  <a:schemeClr val="tx1"/>
                </a:solidFill>
                <a:effectLst/>
                <a:latin typeface="Times New Roman" pitchFamily="18" charset="0"/>
                <a:ea typeface="+mn-ea"/>
                <a:cs typeface="+mn-cs"/>
              </a:rPr>
              <a:t>In August of 2009 Tri Nuclear introduced an upgraded version of our standard control box that allows the operator to change the phase rotation of the pump WITHOUT having to open the control box and swap two of the three motor leads.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This is accomplished by a switch on the front of the control box and two motor starters inside the control box.  These two motor starters are wired such that when the “Phase Rotation Switch” is in the “A” position the pump motor rotates one direction, and when the “Phase Rotation Switch” is in the “B” position the pump motor rotates in the opposite direction.  If the “Phase Rotation Switch” is in the center position, neither motor starter will be energized and the pump will not start.</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The CB-PR-600-4X is a NEMA 4X type enclosure (14x16) and has two 460V/3Ph/60Hz solid state controllers with an single adjustable over current trip.  The control box has a “Phase Rotation Switch” with safety cover, start/stop pushbuttons and a green “run” indicating light on the front of the panel.  </a:t>
            </a:r>
          </a:p>
          <a:p>
            <a:endParaRPr lang="en-US" dirty="0"/>
          </a:p>
        </p:txBody>
      </p:sp>
    </p:spTree>
    <p:extLst>
      <p:ext uri="{BB962C8B-B14F-4D97-AF65-F5344CB8AC3E}">
        <p14:creationId xmlns:p14="http://schemas.microsoft.com/office/powerpoint/2010/main" val="92493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58888" y="719138"/>
            <a:ext cx="4802187" cy="3602037"/>
          </a:xfrm>
          <a:ln/>
        </p:spPr>
      </p:sp>
      <p:sp>
        <p:nvSpPr>
          <p:cNvPr id="755715" name="Rectangle 3"/>
          <p:cNvSpPr>
            <a:spLocks noGrp="1" noChangeArrowheads="1"/>
          </p:cNvSpPr>
          <p:nvPr>
            <p:ph type="body" idx="1"/>
          </p:nvPr>
        </p:nvSpPr>
        <p:spPr>
          <a:xfrm>
            <a:off x="976313" y="4559300"/>
            <a:ext cx="5362575" cy="4322763"/>
          </a:xfrm>
          <a:noFill/>
          <a:ln/>
        </p:spPr>
        <p:txBody>
          <a:bodyPr/>
          <a:lstStyle/>
          <a:p>
            <a:r>
              <a:rPr lang="en-US" dirty="0"/>
              <a:t>-XP box identical to the PR control box with the exception of having </a:t>
            </a:r>
            <a:r>
              <a:rPr lang="en-US" dirty="0" err="1"/>
              <a:t>twistlock</a:t>
            </a:r>
            <a:r>
              <a:rPr lang="en-US" dirty="0"/>
              <a:t> plugs</a:t>
            </a:r>
            <a:r>
              <a:rPr lang="en-US" baseline="0" dirty="0"/>
              <a:t>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The 460V / 3ph / AC 30amp  Nema 4X Twist Lock plugs allow the operator to quickly and easily install the PC-50 drop cable and PSC-100P pump power cable to the control box without drilling and connecting bare cables to internal terminal blocks in the control box. </a:t>
            </a:r>
          </a:p>
          <a:p>
            <a:endParaRPr lang="en-US" dirty="0"/>
          </a:p>
        </p:txBody>
      </p:sp>
    </p:spTree>
    <p:extLst>
      <p:ext uri="{BB962C8B-B14F-4D97-AF65-F5344CB8AC3E}">
        <p14:creationId xmlns:p14="http://schemas.microsoft.com/office/powerpoint/2010/main" val="3228932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Rot="1" noChangeAspect="1" noChangeArrowheads="1" noTextEdit="1"/>
          </p:cNvSpPr>
          <p:nvPr>
            <p:ph type="sldImg"/>
          </p:nvPr>
        </p:nvSpPr>
        <p:spPr>
          <a:xfrm>
            <a:off x="1258888" y="719138"/>
            <a:ext cx="4802187" cy="3602037"/>
          </a:xfrm>
          <a:ln/>
        </p:spPr>
      </p:sp>
      <p:sp>
        <p:nvSpPr>
          <p:cNvPr id="757763" name="Rectangle 3"/>
          <p:cNvSpPr>
            <a:spLocks noGrp="1" noChangeArrowheads="1"/>
          </p:cNvSpPr>
          <p:nvPr>
            <p:ph type="body" idx="1"/>
          </p:nvPr>
        </p:nvSpPr>
        <p:spPr>
          <a:xfrm>
            <a:off x="976313" y="4559300"/>
            <a:ext cx="5362575" cy="4322763"/>
          </a:xfrm>
          <a:noFill/>
          <a:ln/>
        </p:spPr>
        <p:txBody>
          <a:bodyPr/>
          <a:lstStyle/>
          <a:p>
            <a:endParaRPr lang="en-US"/>
          </a:p>
        </p:txBody>
      </p:sp>
    </p:spTree>
    <p:extLst>
      <p:ext uri="{BB962C8B-B14F-4D97-AF65-F5344CB8AC3E}">
        <p14:creationId xmlns:p14="http://schemas.microsoft.com/office/powerpoint/2010/main" val="695133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fld id="{94397109-EB6C-49A9-B21D-6B3E7E04722C}" type="slidenum">
              <a:rPr lang="en-US" smtClean="0"/>
              <a:pPr/>
              <a:t>25</a:t>
            </a:fld>
            <a:endParaRPr lang="en-US"/>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p:spPr>
        <p:txBody>
          <a:bodyPr/>
          <a:lstStyle/>
          <a:p>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3087343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58888" y="719138"/>
            <a:ext cx="4802187" cy="3602037"/>
          </a:xfrm>
          <a:ln/>
        </p:spPr>
      </p:sp>
      <p:sp>
        <p:nvSpPr>
          <p:cNvPr id="755715" name="Rectangle 3"/>
          <p:cNvSpPr>
            <a:spLocks noGrp="1" noChangeArrowheads="1"/>
          </p:cNvSpPr>
          <p:nvPr>
            <p:ph type="body" idx="1"/>
          </p:nvPr>
        </p:nvSpPr>
        <p:spPr>
          <a:xfrm>
            <a:off x="976313" y="4559300"/>
            <a:ext cx="5362575" cy="4322763"/>
          </a:xfrm>
          <a:noFill/>
          <a:ln/>
        </p:spPr>
        <p:txBody>
          <a:bodyPr/>
          <a:lstStyle/>
          <a:p>
            <a:r>
              <a:rPr lang="en-US" sz="1200" kern="1200" dirty="0">
                <a:solidFill>
                  <a:schemeClr val="tx1"/>
                </a:solidFill>
                <a:effectLst/>
                <a:latin typeface="Times New Roman" pitchFamily="18" charset="0"/>
                <a:ea typeface="+mn-ea"/>
                <a:cs typeface="+mn-cs"/>
              </a:rPr>
              <a:t>Twist Lock plugs are located on the bottom of the control box.</a:t>
            </a:r>
          </a:p>
          <a:p>
            <a:r>
              <a:rPr lang="en-US" sz="1200" kern="1200" dirty="0">
                <a:solidFill>
                  <a:schemeClr val="tx1"/>
                </a:solidFill>
                <a:effectLst/>
                <a:latin typeface="Times New Roman" pitchFamily="18" charset="0"/>
                <a:ea typeface="+mn-ea"/>
                <a:cs typeface="+mn-cs"/>
              </a:rPr>
              <a:t>The plug to the right (with the male Twist Lock connections) is the line in / power in plug.</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The plug to the left (with the female Twist Lock connections) is the power out to the pump.</a:t>
            </a:r>
            <a:endParaRPr lang="en-US" dirty="0"/>
          </a:p>
        </p:txBody>
      </p:sp>
    </p:spTree>
    <p:extLst>
      <p:ext uri="{BB962C8B-B14F-4D97-AF65-F5344CB8AC3E}">
        <p14:creationId xmlns:p14="http://schemas.microsoft.com/office/powerpoint/2010/main" val="3831724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204913" y="703263"/>
            <a:ext cx="4694237" cy="3521075"/>
          </a:xfrm>
          <a:ln/>
        </p:spPr>
      </p:sp>
      <p:sp>
        <p:nvSpPr>
          <p:cNvPr id="755715" name="Rectangle 3"/>
          <p:cNvSpPr>
            <a:spLocks noGrp="1" noChangeArrowheads="1"/>
          </p:cNvSpPr>
          <p:nvPr>
            <p:ph type="body" idx="1"/>
          </p:nvPr>
        </p:nvSpPr>
        <p:spPr>
          <a:xfrm>
            <a:off x="947498" y="4456777"/>
            <a:ext cx="5204305" cy="4225558"/>
          </a:xfrm>
          <a:noFill/>
          <a:ln/>
        </p:spPr>
        <p:txBody>
          <a:bodyPr/>
          <a:lstStyle/>
          <a:p>
            <a:r>
              <a:rPr lang="en-US" dirty="0"/>
              <a:t>Twist Lock plugs are located on the bottom of the control box.</a:t>
            </a:r>
          </a:p>
          <a:p>
            <a:r>
              <a:rPr lang="en-US" dirty="0"/>
              <a:t>The plug to the right (with the male Twist Lock connections) is the line in / power in plug.</a:t>
            </a:r>
          </a:p>
          <a:p>
            <a:r>
              <a:rPr lang="en-US" dirty="0"/>
              <a:t> </a:t>
            </a:r>
          </a:p>
          <a:p>
            <a:r>
              <a:rPr lang="en-US" dirty="0"/>
              <a:t>The plug to the left (with the female Twist Lock connections) is the power out to the pump.</a:t>
            </a:r>
          </a:p>
        </p:txBody>
      </p:sp>
    </p:spTree>
    <p:extLst>
      <p:ext uri="{BB962C8B-B14F-4D97-AF65-F5344CB8AC3E}">
        <p14:creationId xmlns:p14="http://schemas.microsoft.com/office/powerpoint/2010/main" val="1362994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p:spPr>
        <p:txBody>
          <a:bodyPr/>
          <a:lstStyle/>
          <a:p>
            <a:fld id="{DC6F0F4E-76EA-487A-92C3-819801FDC6F8}" type="slidenum">
              <a:rPr lang="en-US" smtClean="0"/>
              <a:pPr/>
              <a:t>28</a:t>
            </a:fld>
            <a:endParaRPr lang="en-US"/>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The PSC-100P Pump Power cable is a 100ft 10/4 SO cable with a male Nema 4x Twist Lock plug x Sea Con Connector.  This Pump Power cable is to supply power to the pump from the Phase Reversing Control Box.</a:t>
            </a:r>
          </a:p>
        </p:txBody>
      </p:sp>
    </p:spTree>
    <p:extLst>
      <p:ext uri="{BB962C8B-B14F-4D97-AF65-F5344CB8AC3E}">
        <p14:creationId xmlns:p14="http://schemas.microsoft.com/office/powerpoint/2010/main" val="2710498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p:spPr>
        <p:txBody>
          <a:bodyPr/>
          <a:lstStyle/>
          <a:p>
            <a:fld id="{DC6F0F4E-76EA-487A-92C3-819801FDC6F8}" type="slidenum">
              <a:rPr lang="en-US" smtClean="0"/>
              <a:pPr/>
              <a:t>29</a:t>
            </a:fld>
            <a:endParaRPr lang="en-US"/>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The PC-50 Control Box Drop Cable is a 50’ 10/4 SO cable with a female Nema 4X twist lock plug x bare wire.  This drop cable is to supply the control box from the in plant power source / motor control center / welding outlets etc.</a:t>
            </a:r>
          </a:p>
        </p:txBody>
      </p:sp>
    </p:spTree>
    <p:extLst>
      <p:ext uri="{BB962C8B-B14F-4D97-AF65-F5344CB8AC3E}">
        <p14:creationId xmlns:p14="http://schemas.microsoft.com/office/powerpoint/2010/main" val="306426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92B53331-7A7B-4360-BCBB-13EC6B46B92E}" type="slidenum">
              <a:rPr lang="en-US" smtClean="0"/>
              <a:pPr/>
              <a:t>3</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18160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fld id="{94397109-EB6C-49A9-B21D-6B3E7E04722C}" type="slidenum">
              <a:rPr lang="en-US" smtClean="0"/>
              <a:pPr/>
              <a:t>30</a:t>
            </a:fld>
            <a:endParaRPr lang="en-US"/>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The UFV-600 flow meter is installed to provide a gross indication of system flow.  System flow rate is a gauge for determining change in pressure drop through the filters.  Under normal operations a filter would be changed out when system flow rate drops to ~50% of clean filter value.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The flow meter used for the UFV-600 is a self-powered analog meter that provides flow indication from 0-400 GPM.  The flow meter uses the amplitude of the flow sensor signal to drive the 100-microamp meter movement.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The flow sensor for the UFV-600 is a paddlewheel type flow sensor.  The paddlewheel has a re-enforced sleeve that covers the titanium shaft and is designed to minimize wear of the rotor. When water flows past the paddlewheel and it rotates, the flow sensor produces a sinusoidal waveform with frequency and amplitude directly proportional to the flow rate.  The sensor comes equipped with 100ft of instrument cable.	</a:t>
            </a:r>
          </a:p>
        </p:txBody>
      </p:sp>
    </p:spTree>
    <p:extLst>
      <p:ext uri="{BB962C8B-B14F-4D97-AF65-F5344CB8AC3E}">
        <p14:creationId xmlns:p14="http://schemas.microsoft.com/office/powerpoint/2010/main" val="135827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p:spPr>
        <p:txBody>
          <a:bodyPr/>
          <a:lstStyle/>
          <a:p>
            <a:fld id="{AE6F2024-AD0B-499C-A868-DFC379A3C8E9}" type="slidenum">
              <a:rPr lang="en-US" smtClean="0"/>
              <a:pPr/>
              <a:t>31</a:t>
            </a:fld>
            <a:endParaRPr lang="en-US"/>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888106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p:spPr>
        <p:txBody>
          <a:bodyPr/>
          <a:lstStyle/>
          <a:p>
            <a:fld id="{E3AABA2B-98D4-460F-882C-09CC646E9712}" type="slidenum">
              <a:rPr lang="en-US" smtClean="0"/>
              <a:pPr/>
              <a:t>32</a:t>
            </a:fld>
            <a:endParaRPr lang="en-US"/>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21842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p:spPr>
        <p:txBody>
          <a:bodyPr/>
          <a:lstStyle/>
          <a:p>
            <a:fld id="{3B942303-D3A0-4517-8C18-975ED0F19165}" type="slidenum">
              <a:rPr lang="en-US" smtClean="0"/>
              <a:pPr/>
              <a:t>33</a:t>
            </a:fld>
            <a:endParaRPr lang="en-US"/>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95675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a:noFill/>
        </p:spPr>
        <p:txBody>
          <a:bodyPr/>
          <a:lstStyle/>
          <a:p>
            <a:fld id="{F25ABB96-AF48-40A4-A042-046680FDFCBF}" type="slidenum">
              <a:rPr lang="en-US" smtClean="0"/>
              <a:pPr/>
              <a:t>34</a:t>
            </a:fld>
            <a:endParaRPr lang="en-US"/>
          </a:p>
        </p:txBody>
      </p:sp>
      <p:sp>
        <p:nvSpPr>
          <p:cNvPr id="524290" name="Rectangle 2"/>
          <p:cNvSpPr>
            <a:spLocks noGrp="1" noRot="1" noChangeAspect="1" noChangeArrowheads="1" noTextEdit="1"/>
          </p:cNvSpPr>
          <p:nvPr>
            <p:ph type="sldImg"/>
          </p:nvPr>
        </p:nvSpPr>
        <p:spPr>
          <a:xfrm>
            <a:off x="1258888" y="720725"/>
            <a:ext cx="4800600" cy="3600450"/>
          </a:xfrm>
          <a:ln/>
        </p:spPr>
      </p:sp>
      <p:sp>
        <p:nvSpPr>
          <p:cNvPr id="52429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948276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35</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42987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36</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Corp. has designed special 10ft  stainless steel pole sections for deep submergence pool work at nuclear power stations.  The required total length of pole is obtained by coupling together (without tools) multiple 10ft sections using a quick release, "recessed button type", positive locking pull pin.  </a:t>
            </a:r>
          </a:p>
          <a:p>
            <a:r>
              <a:rPr lang="en-US" dirty="0"/>
              <a:t> </a:t>
            </a:r>
          </a:p>
          <a:p>
            <a:r>
              <a:rPr lang="en-US" dirty="0"/>
              <a:t>This provides for a strong rigid connection for transmission of high torque and loading.  The same connection is used to attach special tooling fixtures to the bottom end of the assembled pole sections for performing various types of underwater remote hand operations.</a:t>
            </a:r>
          </a:p>
          <a:p>
            <a:r>
              <a:rPr lang="en-US" dirty="0"/>
              <a:t> </a:t>
            </a:r>
          </a:p>
          <a:p>
            <a:pPr lvl="0"/>
            <a:r>
              <a:rPr lang="en-US" dirty="0"/>
              <a:t>Material: all Stainless Steel</a:t>
            </a:r>
          </a:p>
          <a:p>
            <a:r>
              <a:rPr lang="en-US" dirty="0"/>
              <a:t> </a:t>
            </a:r>
          </a:p>
          <a:p>
            <a:pPr lvl="0"/>
            <a:r>
              <a:rPr lang="en-US" dirty="0"/>
              <a:t>Weight: 10 </a:t>
            </a:r>
            <a:r>
              <a:rPr lang="en-US" dirty="0" err="1"/>
              <a:t>lbs</a:t>
            </a:r>
            <a:r>
              <a:rPr lang="en-US" dirty="0"/>
              <a:t>  per 10ft  Section</a:t>
            </a:r>
          </a:p>
          <a:p>
            <a:r>
              <a:rPr lang="en-US" dirty="0"/>
              <a:t> </a:t>
            </a:r>
          </a:p>
          <a:p>
            <a:pPr lvl="0"/>
            <a:r>
              <a:rPr lang="en-US" dirty="0"/>
              <a:t>Pool Poles are floodable</a:t>
            </a:r>
          </a:p>
          <a:p>
            <a:r>
              <a:rPr lang="en-US" dirty="0"/>
              <a:t> </a:t>
            </a:r>
          </a:p>
          <a:p>
            <a:pPr lvl="0"/>
            <a:r>
              <a:rPr lang="en-US" dirty="0"/>
              <a:t>Poles connected together with a quick release, "recessed button type", Stainless Steel, positive locking pull pin</a:t>
            </a:r>
          </a:p>
          <a:p>
            <a:r>
              <a:rPr lang="en-US" dirty="0"/>
              <a:t> </a:t>
            </a:r>
          </a:p>
          <a:p>
            <a:pPr lvl="0"/>
            <a:r>
              <a:rPr lang="en-US" dirty="0"/>
              <a:t>Pull pins are lanyard to pool poles with stainless steel wire rope </a:t>
            </a:r>
          </a:p>
          <a:p>
            <a:r>
              <a:rPr lang="en-US" dirty="0"/>
              <a:t> </a:t>
            </a:r>
          </a:p>
          <a:p>
            <a:pPr lvl="0"/>
            <a:r>
              <a:rPr lang="en-US" dirty="0"/>
              <a:t>T-handle has a top lift bail for crane lifting operations or tying off to cavity wall</a:t>
            </a:r>
          </a:p>
          <a:p>
            <a:endParaRPr lang="en-US" dirty="0"/>
          </a:p>
        </p:txBody>
      </p:sp>
    </p:spTree>
    <p:extLst>
      <p:ext uri="{BB962C8B-B14F-4D97-AF65-F5344CB8AC3E}">
        <p14:creationId xmlns:p14="http://schemas.microsoft.com/office/powerpoint/2010/main" val="3221529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37</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pPr defTabSz="914246">
              <a:defRPr/>
            </a:pPr>
            <a:r>
              <a:rPr lang="en-US" dirty="0"/>
              <a:t>The SP-1x5 Pole is identical to the SP-1 pool pole with the exception that it is only 5 </a:t>
            </a:r>
            <a:r>
              <a:rPr lang="en-US" dirty="0" err="1"/>
              <a:t>ft</a:t>
            </a:r>
            <a:r>
              <a:rPr lang="en-US" dirty="0"/>
              <a:t> long instead of 10 </a:t>
            </a:r>
            <a:r>
              <a:rPr lang="en-US" dirty="0" err="1"/>
              <a:t>ft</a:t>
            </a:r>
            <a:r>
              <a:rPr lang="en-US" dirty="0"/>
              <a:t> long.  Its purpose is to provide an overall adjustment in height for the operator on a bridge or wall.</a:t>
            </a:r>
          </a:p>
          <a:p>
            <a:endParaRPr lang="en-US" dirty="0"/>
          </a:p>
          <a:p>
            <a:r>
              <a:rPr lang="en-US" dirty="0"/>
              <a:t>The SP-1x3 Pole is identical to the SP-1 pool pole with the exception that it is only 3 </a:t>
            </a:r>
            <a:r>
              <a:rPr lang="en-US" dirty="0" err="1"/>
              <a:t>ft</a:t>
            </a:r>
            <a:r>
              <a:rPr lang="en-US" dirty="0"/>
              <a:t> long instead of 10 </a:t>
            </a:r>
            <a:r>
              <a:rPr lang="en-US" dirty="0" err="1"/>
              <a:t>ft</a:t>
            </a:r>
            <a:r>
              <a:rPr lang="en-US" dirty="0"/>
              <a:t> long.  Its purpose is to provide an overall adjustment in height for the operator on a bridge or wall.</a:t>
            </a:r>
          </a:p>
          <a:p>
            <a:r>
              <a:rPr lang="en-US" dirty="0"/>
              <a:t> </a:t>
            </a:r>
          </a:p>
          <a:p>
            <a:pPr defTabSz="914246">
              <a:defRPr/>
            </a:pPr>
            <a:r>
              <a:rPr lang="en-US" dirty="0"/>
              <a:t>The SP-1x2 Pole is identical to the SP-1 pool pole with the exception that it is only 2 </a:t>
            </a:r>
            <a:r>
              <a:rPr lang="en-US" dirty="0" err="1"/>
              <a:t>ft</a:t>
            </a:r>
            <a:r>
              <a:rPr lang="en-US" dirty="0"/>
              <a:t> long instead of 10 </a:t>
            </a:r>
            <a:r>
              <a:rPr lang="en-US" dirty="0" err="1"/>
              <a:t>ft</a:t>
            </a:r>
            <a:r>
              <a:rPr lang="en-US" dirty="0"/>
              <a:t> long.  Its purpose is to provide an overall adjustment in height for the operator on a bridge or wall.</a:t>
            </a:r>
          </a:p>
        </p:txBody>
      </p:sp>
    </p:spTree>
    <p:extLst>
      <p:ext uri="{BB962C8B-B14F-4D97-AF65-F5344CB8AC3E}">
        <p14:creationId xmlns:p14="http://schemas.microsoft.com/office/powerpoint/2010/main" val="2836999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38</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has developed a Buoyancy Chamber that slides over the pool pole.  It is a 6in x 18in long stainless steel chamber that provides positive buoyancy for the pool poles.  The effect of this positive buoyancy is to reduce the overall weight of the assembled pool poles for the operator.  Each Buoyancy Chamber reduces the weight of the pool by approximately half.   The BC-1 Buoyancy Chamber has a handle for ease of moving and installing on the pool pole.</a:t>
            </a:r>
          </a:p>
          <a:p>
            <a:r>
              <a:rPr lang="en-US" dirty="0"/>
              <a:t>.	 </a:t>
            </a:r>
          </a:p>
        </p:txBody>
      </p:sp>
    </p:spTree>
    <p:extLst>
      <p:ext uri="{BB962C8B-B14F-4D97-AF65-F5344CB8AC3E}">
        <p14:creationId xmlns:p14="http://schemas.microsoft.com/office/powerpoint/2010/main" val="913794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39</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Tri Nuclear has developed a Buoyancy Chamber that slides over the pool pole.  It is a 6in x 18in long stainless steel chamber that provides positive buoyancy for the pool poles.  The effect of this positive buoyancy is to reduce the overall weight of the assembled pool poles for the operator.  Each Buoyancy Chamber reduces the weight of the pool by approximately half.   The BC-1 Buoyancy Chamber has a handle for ease of moving and installing on the pool pole.</a:t>
            </a:r>
          </a:p>
          <a:p>
            <a:r>
              <a:rPr lang="en-US" dirty="0"/>
              <a:t> </a:t>
            </a:r>
          </a:p>
        </p:txBody>
      </p:sp>
    </p:spTree>
    <p:extLst>
      <p:ext uri="{BB962C8B-B14F-4D97-AF65-F5344CB8AC3E}">
        <p14:creationId xmlns:p14="http://schemas.microsoft.com/office/powerpoint/2010/main" val="334657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A1435DB0-DB55-41A1-9BB2-B02E1658FA07}" type="slidenum">
              <a:rPr lang="en-US" smtClean="0"/>
              <a:pPr/>
              <a:t>4</a:t>
            </a:fld>
            <a:endParaRPr lang="en-US"/>
          </a:p>
        </p:txBody>
      </p:sp>
      <p:sp>
        <p:nvSpPr>
          <p:cNvPr id="24578" name="Rectangle 2"/>
          <p:cNvSpPr>
            <a:spLocks noGrp="1" noRot="1" noChangeAspect="1" noChangeArrowheads="1" noTextEdit="1"/>
          </p:cNvSpPr>
          <p:nvPr>
            <p:ph type="sldImg"/>
          </p:nvPr>
        </p:nvSpPr>
        <p:spPr>
          <a:xfrm>
            <a:off x="1258888" y="720725"/>
            <a:ext cx="4800600" cy="3600450"/>
          </a:xfrm>
          <a:ln/>
        </p:spPr>
      </p:sp>
      <p:sp>
        <p:nvSpPr>
          <p:cNvPr id="24579" name="Rectangle 3"/>
          <p:cNvSpPr>
            <a:spLocks noGrp="1" noChangeArrowheads="1"/>
          </p:cNvSpPr>
          <p:nvPr>
            <p:ph type="body" idx="1"/>
          </p:nvPr>
        </p:nvSpPr>
        <p:spPr>
          <a:noFill/>
          <a:ln/>
        </p:spPr>
        <p:txBody>
          <a:bodyPr/>
          <a:lstStyle/>
          <a:p>
            <a:r>
              <a:rPr lang="en-US" dirty="0"/>
              <a:t>The UFV-600 system operates under negative pressure.  This design feature eliminates the need for special bolted pressure closures on the filter and pump housings requiring tooling for operation.  Each filter and pump seals with a simple flat cover plate held in place by negative pressure during operation.</a:t>
            </a:r>
          </a:p>
          <a:p>
            <a:endParaRPr lang="en-US" dirty="0"/>
          </a:p>
          <a:p>
            <a:r>
              <a:rPr lang="en-US" dirty="0"/>
              <a:t>One of the many benefits of this design is that it requires no special tooling to install or remove a pump underwater.   With the pump installed correctly in the pump tube, the weight of the pump keeps it in place during normal operation. </a:t>
            </a:r>
          </a:p>
          <a:p>
            <a:br>
              <a:rPr lang="en-US" dirty="0"/>
            </a:br>
            <a:endParaRPr lang="en-US" dirty="0"/>
          </a:p>
        </p:txBody>
      </p:sp>
    </p:spTree>
    <p:extLst>
      <p:ext uri="{BB962C8B-B14F-4D97-AF65-F5344CB8AC3E}">
        <p14:creationId xmlns:p14="http://schemas.microsoft.com/office/powerpoint/2010/main" val="1485855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p:spPr>
        <p:txBody>
          <a:bodyPr/>
          <a:lstStyle/>
          <a:p>
            <a:fld id="{4653A2BE-C67E-4630-98F2-7F47747B6338}" type="slidenum">
              <a:rPr lang="en-US" smtClean="0"/>
              <a:pPr/>
              <a:t>40</a:t>
            </a:fld>
            <a:endParaRPr lang="en-US"/>
          </a:p>
        </p:txBody>
      </p:sp>
      <p:sp>
        <p:nvSpPr>
          <p:cNvPr id="531458" name="Rectangle 2"/>
          <p:cNvSpPr>
            <a:spLocks noGrp="1" noRot="1" noChangeAspect="1" noChangeArrowheads="1" noTextEdit="1"/>
          </p:cNvSpPr>
          <p:nvPr>
            <p:ph type="sldImg"/>
          </p:nvPr>
        </p:nvSpPr>
        <p:spPr>
          <a:xfrm>
            <a:off x="1258888" y="720725"/>
            <a:ext cx="4800600" cy="3600450"/>
          </a:xfrm>
          <a:ln/>
        </p:spPr>
      </p:sp>
      <p:sp>
        <p:nvSpPr>
          <p:cNvPr id="531459" name="Rectangle 3"/>
          <p:cNvSpPr>
            <a:spLocks noGrp="1" noChangeArrowheads="1"/>
          </p:cNvSpPr>
          <p:nvPr>
            <p:ph type="body" idx="1"/>
          </p:nvPr>
        </p:nvSpPr>
        <p:spPr>
          <a:noFill/>
          <a:ln/>
        </p:spPr>
        <p:txBody>
          <a:bodyPr/>
          <a:lstStyle/>
          <a:p>
            <a:r>
              <a:rPr lang="en-US" dirty="0"/>
              <a:t>FILTER STORAGE RACK (UT-3/6) 		</a:t>
            </a:r>
          </a:p>
          <a:p>
            <a:r>
              <a:rPr lang="en-US" dirty="0"/>
              <a:t>A six (6) tube 20” dia. rack for holding filter cartridges underwater adjacent to the Underwater Filter Unit to facilitate the speedy underwater change-out and replacement of filter cartridges.</a:t>
            </a:r>
          </a:p>
          <a:p>
            <a:r>
              <a:rPr lang="en-US" dirty="0"/>
              <a:t>This rack has a center lift bale (33” OAH) above the filter cartridges for easy lifting and can easily be stored in a standard 55 gal. waste drum. </a:t>
            </a:r>
          </a:p>
          <a:p>
            <a:r>
              <a:rPr lang="en-US" dirty="0"/>
              <a:t> It is designed hold one set of spare or expended filters from an operating UFV-600 &amp; UFV-600.</a:t>
            </a:r>
          </a:p>
        </p:txBody>
      </p:sp>
    </p:spTree>
    <p:extLst>
      <p:ext uri="{BB962C8B-B14F-4D97-AF65-F5344CB8AC3E}">
        <p14:creationId xmlns:p14="http://schemas.microsoft.com/office/powerpoint/2010/main" val="3019177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p:spPr>
        <p:txBody>
          <a:bodyPr/>
          <a:lstStyle/>
          <a:p>
            <a:fld id="{DDE3C4DB-09BA-4D1A-8337-6CF856372832}" type="slidenum">
              <a:rPr lang="en-US" smtClean="0"/>
              <a:pPr/>
              <a:t>41</a:t>
            </a:fld>
            <a:endParaRPr lang="en-US"/>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97511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p:spPr>
        <p:txBody>
          <a:bodyPr/>
          <a:lstStyle/>
          <a:p>
            <a:fld id="{7DEF954E-66AF-42C3-9241-A2AB5EFC43A7}" type="slidenum">
              <a:rPr lang="en-US" smtClean="0"/>
              <a:pPr/>
              <a:t>42</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2108899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p:spPr>
        <p:txBody>
          <a:bodyPr/>
          <a:lstStyle/>
          <a:p>
            <a:fld id="{7DEF954E-66AF-42C3-9241-A2AB5EFC43A7}" type="slidenum">
              <a:rPr lang="en-US" smtClean="0"/>
              <a:pPr/>
              <a:t>43</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p:spPr>
        <p:txBody>
          <a:bodyPr/>
          <a:lstStyle/>
          <a:p>
            <a:r>
              <a:rPr lang="en-US"/>
              <a:t>A 10"x 20" four wheel vacuum cleaner head equipped with two brushes, which attaches to the bottom pool pole and to the suction end of a vacuum hose leading to the UFV Unit.</a:t>
            </a:r>
          </a:p>
        </p:txBody>
      </p:sp>
    </p:spTree>
    <p:extLst>
      <p:ext uri="{BB962C8B-B14F-4D97-AF65-F5344CB8AC3E}">
        <p14:creationId xmlns:p14="http://schemas.microsoft.com/office/powerpoint/2010/main" val="2253005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p:spPr>
        <p:txBody>
          <a:bodyPr/>
          <a:lstStyle/>
          <a:p>
            <a:fld id="{D849FAE9-C04E-4E9A-9A31-A072C9703637}" type="slidenum">
              <a:rPr lang="en-US" smtClean="0"/>
              <a:pPr/>
              <a:t>44</a:t>
            </a:fld>
            <a:endParaRPr lang="en-US"/>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p:spPr>
        <p:txBody>
          <a:bodyPr/>
          <a:lstStyle/>
          <a:p>
            <a:r>
              <a:rPr lang="en-US" dirty="0"/>
              <a:t>VACUUM NOZZLE (UT-7)</a:t>
            </a:r>
          </a:p>
          <a:p>
            <a:r>
              <a:rPr lang="en-US" dirty="0"/>
              <a:t>A 2"dia.x 18"lg. vacuum nozzle is connected to the end of a vacuum hose. The vacuum nozzle is used for vacuuming small areas requiring high water velocity for lifting. This is used with the UT-6 Hose To Pole Clamp.</a:t>
            </a:r>
          </a:p>
        </p:txBody>
      </p:sp>
    </p:spTree>
    <p:extLst>
      <p:ext uri="{BB962C8B-B14F-4D97-AF65-F5344CB8AC3E}">
        <p14:creationId xmlns:p14="http://schemas.microsoft.com/office/powerpoint/2010/main" val="2541587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p:spPr>
        <p:txBody>
          <a:bodyPr/>
          <a:lstStyle/>
          <a:p>
            <a:fld id="{4BEA5AF3-7A21-4AA6-B2AC-7DC61C4DC4AB}" type="slidenum">
              <a:rPr lang="en-US" smtClean="0"/>
              <a:pPr/>
              <a:t>45</a:t>
            </a:fld>
            <a:endParaRPr lang="en-US"/>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p:spPr>
        <p:txBody>
          <a:bodyPr/>
          <a:lstStyle/>
          <a:p>
            <a:r>
              <a:rPr lang="en-US"/>
              <a:t>HOSE TO POLE CLAMP (UT-6SP)</a:t>
            </a:r>
          </a:p>
          <a:p>
            <a:r>
              <a:rPr lang="en-US"/>
              <a:t>This fixture attaches to the bottom pool pole, and holds the suction end of a vacuum hose or nozzle with two clamps at one of three orientations. (vertical, 45 deg., or horizontal)</a:t>
            </a:r>
          </a:p>
          <a:p>
            <a:r>
              <a:rPr lang="en-US"/>
              <a:t>	VACUUM NOZZLE (UT-7)</a:t>
            </a:r>
          </a:p>
          <a:p>
            <a:r>
              <a:rPr lang="en-US"/>
              <a:t>A 2"dia.x 18"lg. vacuum nozzle is connected to the end of a vacuum hose. The vacuum nozzle is used for vacuuming small areas requiring high water velocity for lifting. This is used with the UT-6 Hose To Pole Clamp.</a:t>
            </a:r>
          </a:p>
        </p:txBody>
      </p:sp>
    </p:spTree>
    <p:extLst>
      <p:ext uri="{BB962C8B-B14F-4D97-AF65-F5344CB8AC3E}">
        <p14:creationId xmlns:p14="http://schemas.microsoft.com/office/powerpoint/2010/main" val="672831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p:spPr>
        <p:txBody>
          <a:bodyPr/>
          <a:lstStyle/>
          <a:p>
            <a:fld id="{22B0AA4B-F329-4A2C-A193-817C22494842}" type="slidenum">
              <a:rPr lang="en-US" smtClean="0"/>
              <a:pPr/>
              <a:t>46</a:t>
            </a:fld>
            <a:endParaRPr lang="en-US"/>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99126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p:spPr>
        <p:txBody>
          <a:bodyPr/>
          <a:lstStyle/>
          <a:p>
            <a:fld id="{CEE99187-C09E-472E-9FE5-F6F683683EDD}" type="slidenum">
              <a:rPr lang="en-US" smtClean="0"/>
              <a:pPr/>
              <a:t>47</a:t>
            </a:fld>
            <a:endParaRPr lang="en-US"/>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p:spPr>
        <p:txBody>
          <a:bodyPr/>
          <a:lstStyle/>
          <a:p>
            <a:r>
              <a:rPr lang="en-US" dirty="0"/>
              <a:t>ROPE-FILTER LIFT TOOL (UT-9)</a:t>
            </a:r>
          </a:p>
          <a:p>
            <a:r>
              <a:rPr lang="en-US" sz="1200" kern="1200" dirty="0">
                <a:solidFill>
                  <a:schemeClr val="tx1"/>
                </a:solidFill>
                <a:effectLst/>
                <a:latin typeface="Times New Roman" pitchFamily="18" charset="0"/>
                <a:ea typeface="+mn-ea"/>
                <a:cs typeface="+mn-cs"/>
              </a:rPr>
              <a:t>A special 18in  high tool is used for changing out filter cartridges remotely underwater using the UT-15 Utility Chain.  This tool uses a "positive latch" mechanism allowing for a very simple, effective, and quick method for filter change-out.  </a:t>
            </a:r>
          </a:p>
        </p:txBody>
      </p:sp>
    </p:spTree>
    <p:extLst>
      <p:ext uri="{BB962C8B-B14F-4D97-AF65-F5344CB8AC3E}">
        <p14:creationId xmlns:p14="http://schemas.microsoft.com/office/powerpoint/2010/main" val="1462667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p:spPr>
        <p:txBody>
          <a:bodyPr/>
          <a:lstStyle/>
          <a:p>
            <a:fld id="{7369E77F-6974-40A2-A45A-D65FA83EE450}" type="slidenum">
              <a:rPr lang="en-US" smtClean="0"/>
              <a:pPr/>
              <a:t>48</a:t>
            </a:fld>
            <a:endParaRPr lang="en-US"/>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p:spPr>
        <p:txBody>
          <a:bodyPr/>
          <a:lstStyle/>
          <a:p>
            <a:r>
              <a:rPr lang="en-US" dirty="0"/>
              <a:t>CONTROL PANEL (UT-10)</a:t>
            </a:r>
          </a:p>
          <a:p>
            <a:r>
              <a:rPr lang="en-US" sz="1200" kern="1200" dirty="0">
                <a:solidFill>
                  <a:schemeClr val="tx1"/>
                </a:solidFill>
                <a:effectLst/>
                <a:latin typeface="Times New Roman" pitchFamily="18" charset="0"/>
                <a:ea typeface="+mn-ea"/>
                <a:cs typeface="+mn-cs"/>
              </a:rPr>
              <a:t>The UT-10A control panel mounts the flow meter and control box in one convenient location.  The control panel is designed to hang from a typical hand rail. </a:t>
            </a:r>
          </a:p>
        </p:txBody>
      </p:sp>
    </p:spTree>
    <p:extLst>
      <p:ext uri="{BB962C8B-B14F-4D97-AF65-F5344CB8AC3E}">
        <p14:creationId xmlns:p14="http://schemas.microsoft.com/office/powerpoint/2010/main" val="775603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p:spPr>
        <p:txBody>
          <a:bodyPr/>
          <a:lstStyle/>
          <a:p>
            <a:fld id="{034FF8F6-EC98-49F3-AC8D-7BF12EFD1C3D}" type="slidenum">
              <a:rPr lang="en-US" smtClean="0"/>
              <a:pPr/>
              <a:t>49</a:t>
            </a:fld>
            <a:endParaRPr lang="en-US"/>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p:spPr>
        <p:txBody>
          <a:bodyPr/>
          <a:lstStyle/>
          <a:p>
            <a:r>
              <a:rPr lang="en-US" dirty="0"/>
              <a:t>SUCTION HOSE STAND-OFF (UT-11)  </a:t>
            </a:r>
          </a:p>
          <a:p>
            <a:r>
              <a:rPr lang="en-US" dirty="0"/>
              <a:t>The suction hose stand-off is a stainless steel, 2in camlock adapter that is attached to the end of  a 2in  suction hose.  The suction hose stand-off prevents the hose from “dead heading” on the wall or floor.</a:t>
            </a:r>
          </a:p>
        </p:txBody>
      </p:sp>
    </p:spTree>
    <p:extLst>
      <p:ext uri="{BB962C8B-B14F-4D97-AF65-F5344CB8AC3E}">
        <p14:creationId xmlns:p14="http://schemas.microsoft.com/office/powerpoint/2010/main" val="251911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290A28C4-831F-4FD4-8346-AE1998A630C4}" type="slidenum">
              <a:rPr lang="en-US" smtClean="0"/>
              <a:pPr/>
              <a:t>5</a:t>
            </a:fld>
            <a:endParaRPr lang="en-US"/>
          </a:p>
        </p:txBody>
      </p:sp>
      <p:sp>
        <p:nvSpPr>
          <p:cNvPr id="26626" name="Rectangle 2"/>
          <p:cNvSpPr>
            <a:spLocks noGrp="1" noRot="1" noChangeAspect="1" noChangeArrowheads="1" noTextEdit="1"/>
          </p:cNvSpPr>
          <p:nvPr>
            <p:ph type="sldImg"/>
          </p:nvPr>
        </p:nvSpPr>
        <p:spPr>
          <a:xfrm>
            <a:off x="1258888" y="720725"/>
            <a:ext cx="4800600" cy="3600450"/>
          </a:xfrm>
          <a:ln/>
        </p:spPr>
      </p:sp>
      <p:sp>
        <p:nvSpPr>
          <p:cNvPr id="26627" name="Rectangle 3"/>
          <p:cNvSpPr>
            <a:spLocks noGrp="1" noChangeArrowheads="1"/>
          </p:cNvSpPr>
          <p:nvPr>
            <p:ph type="body" idx="1"/>
          </p:nvPr>
        </p:nvSpPr>
        <p:spPr>
          <a:noFill/>
          <a:ln/>
        </p:spPr>
        <p:txBody>
          <a:bodyPr/>
          <a:lstStyle/>
          <a:p>
            <a:r>
              <a:rPr lang="en-US" dirty="0"/>
              <a:t>The UFV-600 system operates under negative pressure.  This design feature eliminates the need for special bolted pressure closures on the filter and pump housings requiring tooling for operation.  Each filter and pump housing seals with a simple flat cover plate held in place by negative pressure during operation.</a:t>
            </a:r>
          </a:p>
          <a:p>
            <a:endParaRPr lang="en-US" dirty="0"/>
          </a:p>
          <a:p>
            <a:r>
              <a:rPr lang="en-US" dirty="0"/>
              <a:t>One of the many benefits of this design is that it requires no special tooling to install or remove a pump underwater.   With the pump installed correctly in the pump tube, the weight of the pump keeps it in place during normal operation. </a:t>
            </a:r>
          </a:p>
          <a:p>
            <a:br>
              <a:rPr lang="en-US" dirty="0"/>
            </a:br>
            <a:endParaRPr lang="en-US" dirty="0"/>
          </a:p>
        </p:txBody>
      </p:sp>
    </p:spTree>
    <p:extLst>
      <p:ext uri="{BB962C8B-B14F-4D97-AF65-F5344CB8AC3E}">
        <p14:creationId xmlns:p14="http://schemas.microsoft.com/office/powerpoint/2010/main" val="27854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p:spPr>
        <p:txBody>
          <a:bodyPr/>
          <a:lstStyle/>
          <a:p>
            <a:fld id="{71936205-CA03-4DB6-9F3F-0A793561878C}" type="slidenum">
              <a:rPr lang="en-US" smtClean="0"/>
              <a:pPr/>
              <a:t>50</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p:spPr>
        <p:txBody>
          <a:bodyPr/>
          <a:lstStyle/>
          <a:p>
            <a:r>
              <a:rPr lang="en-US" dirty="0"/>
              <a:t>PUMP LIFTING TOOL  (UT-14)</a:t>
            </a:r>
          </a:p>
          <a:p>
            <a:pPr defTabSz="914246">
              <a:defRPr/>
            </a:pPr>
            <a:r>
              <a:rPr lang="en-US" dirty="0"/>
              <a:t>This stainless steel grapple hook is used with a cable (supplied by customer) to install or remove the pump assembly from the UFV-260 housing.</a:t>
            </a:r>
          </a:p>
          <a:p>
            <a:r>
              <a:rPr lang="en-US" dirty="0"/>
              <a:t>	 </a:t>
            </a:r>
          </a:p>
        </p:txBody>
      </p:sp>
    </p:spTree>
    <p:extLst>
      <p:ext uri="{BB962C8B-B14F-4D97-AF65-F5344CB8AC3E}">
        <p14:creationId xmlns:p14="http://schemas.microsoft.com/office/powerpoint/2010/main" val="4126728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p:spPr>
        <p:txBody>
          <a:bodyPr/>
          <a:lstStyle/>
          <a:p>
            <a:fld id="{A50747CE-730D-430C-9ECD-6093B21DAD5F}" type="slidenum">
              <a:rPr lang="en-US" smtClean="0"/>
              <a:pPr/>
              <a:t>51</a:t>
            </a:fld>
            <a:endParaRPr lang="en-US"/>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The Stainless Steel Utility Chain (UT-15) is a 50ft [12.24m] lightweight stainless steel chain with a swivel clip on each end.  It is designed to be used with the UT-9 Rope Filter Lift Tool and the UT-5SP </a:t>
            </a:r>
            <a:r>
              <a:rPr lang="en-US" sz="1200" kern="1200" dirty="0" err="1">
                <a:solidFill>
                  <a:schemeClr val="tx1"/>
                </a:solidFill>
                <a:effectLst/>
                <a:latin typeface="Times New Roman" pitchFamily="18" charset="0"/>
                <a:ea typeface="+mn-ea"/>
                <a:cs typeface="+mn-cs"/>
              </a:rPr>
              <a:t>vac</a:t>
            </a:r>
            <a:r>
              <a:rPr lang="en-US" sz="1200" kern="1200" dirty="0">
                <a:solidFill>
                  <a:schemeClr val="tx1"/>
                </a:solidFill>
                <a:effectLst/>
                <a:latin typeface="Times New Roman" pitchFamily="18" charset="0"/>
                <a:ea typeface="+mn-ea"/>
                <a:cs typeface="+mn-cs"/>
              </a:rPr>
              <a:t> head.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When used with the UT-9, it provides a means for actuating the Rope Filter Lift Tool from the bridge or pool wall.</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When used with the UT-5SP it aids the operator in moving the </a:t>
            </a:r>
            <a:r>
              <a:rPr lang="en-US" sz="1200" kern="1200" dirty="0" err="1">
                <a:solidFill>
                  <a:schemeClr val="tx1"/>
                </a:solidFill>
                <a:effectLst/>
                <a:latin typeface="Times New Roman" pitchFamily="18" charset="0"/>
                <a:ea typeface="+mn-ea"/>
                <a:cs typeface="+mn-cs"/>
              </a:rPr>
              <a:t>vac</a:t>
            </a:r>
            <a:r>
              <a:rPr lang="en-US" sz="1200" kern="1200" dirty="0">
                <a:solidFill>
                  <a:schemeClr val="tx1"/>
                </a:solidFill>
                <a:effectLst/>
                <a:latin typeface="Times New Roman" pitchFamily="18" charset="0"/>
                <a:ea typeface="+mn-ea"/>
                <a:cs typeface="+mn-cs"/>
              </a:rPr>
              <a:t> head across the pool floor.</a:t>
            </a:r>
          </a:p>
          <a:p>
            <a:r>
              <a:rPr lang="en-US" sz="1200" kern="1200" dirty="0">
                <a:solidFill>
                  <a:schemeClr val="tx1"/>
                </a:solidFill>
                <a:effectLst/>
                <a:latin typeface="Times New Roman" pitchFamily="18" charset="0"/>
                <a:ea typeface="+mn-ea"/>
                <a:cs typeface="+mn-cs"/>
              </a:rPr>
              <a:t> </a:t>
            </a:r>
          </a:p>
        </p:txBody>
      </p:sp>
    </p:spTree>
    <p:extLst>
      <p:ext uri="{BB962C8B-B14F-4D97-AF65-F5344CB8AC3E}">
        <p14:creationId xmlns:p14="http://schemas.microsoft.com/office/powerpoint/2010/main" val="825419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p:spPr>
        <p:txBody>
          <a:bodyPr/>
          <a:lstStyle/>
          <a:p>
            <a:fld id="{BAF14F39-7B8E-4976-BD31-CC020B8C71E6}" type="slidenum">
              <a:rPr lang="en-US" smtClean="0"/>
              <a:pPr/>
              <a:t>52</a:t>
            </a:fld>
            <a:endParaRPr lang="en-US"/>
          </a:p>
        </p:txBody>
      </p:sp>
      <p:sp>
        <p:nvSpPr>
          <p:cNvPr id="543746" name="Rectangle 2"/>
          <p:cNvSpPr>
            <a:spLocks noGrp="1" noRot="1" noChangeAspect="1" noChangeArrowheads="1" noTextEdit="1"/>
          </p:cNvSpPr>
          <p:nvPr>
            <p:ph type="sldImg"/>
          </p:nvPr>
        </p:nvSpPr>
        <p:spPr>
          <a:xfrm>
            <a:off x="1258888" y="720725"/>
            <a:ext cx="4800600" cy="3600450"/>
          </a:xfrm>
          <a:ln/>
        </p:spPr>
      </p:sp>
      <p:sp>
        <p:nvSpPr>
          <p:cNvPr id="5437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48484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p:cNvSpPr>
            <a:spLocks noGrp="1" noChangeArrowheads="1"/>
          </p:cNvSpPr>
          <p:nvPr>
            <p:ph type="sldNum" sz="quarter" idx="5"/>
          </p:nvPr>
        </p:nvSpPr>
        <p:spPr>
          <a:noFill/>
        </p:spPr>
        <p:txBody>
          <a:bodyPr/>
          <a:lstStyle/>
          <a:p>
            <a:fld id="{CC674D1D-3942-4FD5-8B00-1380B44D0C51}" type="slidenum">
              <a:rPr lang="en-US" smtClean="0"/>
              <a:pPr/>
              <a:t>53</a:t>
            </a:fld>
            <a:endParaRPr lang="en-US"/>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a:noFill/>
          <a:ln/>
        </p:spPr>
        <p:txBody>
          <a:bodyPr/>
          <a:lstStyle/>
          <a:p>
            <a:r>
              <a:rPr lang="en-US"/>
              <a:t>The flow meter dial read-out gauge is a delicate instrument (milliammeter) and should be protected from rough handling. It will probably be broken if dropped on the floor. It should be mounted to the UT-10 control panel and hung on a suitable railing for protection.</a:t>
            </a:r>
          </a:p>
        </p:txBody>
      </p:sp>
    </p:spTree>
    <p:extLst>
      <p:ext uri="{BB962C8B-B14F-4D97-AF65-F5344CB8AC3E}">
        <p14:creationId xmlns:p14="http://schemas.microsoft.com/office/powerpoint/2010/main" val="14471522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CF5B36E1-735D-4E62-A08F-EECF65D03F99}" type="slidenum">
              <a:rPr lang="en-US" smtClean="0"/>
              <a:pPr/>
              <a:t>54</a:t>
            </a:fld>
            <a:endParaRPr lang="en-US"/>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56852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p:spPr>
        <p:txBody>
          <a:bodyPr/>
          <a:lstStyle/>
          <a:p>
            <a:fld id="{AF146E36-6FE4-485B-962D-ECB4FAEAF4E4}" type="slidenum">
              <a:rPr lang="en-US" smtClean="0"/>
              <a:pPr/>
              <a:t>55</a:t>
            </a:fld>
            <a:endParaRPr lang="en-US"/>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16578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p:spPr>
        <p:txBody>
          <a:bodyPr/>
          <a:lstStyle/>
          <a:p>
            <a:fld id="{973D2777-1E08-4EC8-A62C-7ED4AB6AFE58}" type="slidenum">
              <a:rPr lang="en-US" smtClean="0"/>
              <a:pPr/>
              <a:t>56</a:t>
            </a:fld>
            <a:endParaRPr lang="en-US"/>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788939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p:spPr>
        <p:txBody>
          <a:bodyPr/>
          <a:lstStyle/>
          <a:p>
            <a:fld id="{7C28FA61-A6ED-4B2B-8272-EBE5633E24E3}" type="slidenum">
              <a:rPr lang="en-US" smtClean="0"/>
              <a:pPr/>
              <a:t>57</a:t>
            </a:fld>
            <a:endParaRPr lang="en-US"/>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79415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58</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47399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59</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4737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p:spPr>
        <p:txBody>
          <a:bodyPr/>
          <a:lstStyle/>
          <a:p>
            <a:fld id="{86209404-2CAF-429E-9538-6F040917749A}" type="slidenum">
              <a:rPr lang="en-US" smtClean="0"/>
              <a:pPr/>
              <a:t>6</a:t>
            </a:fld>
            <a:endParaRPr lang="en-US"/>
          </a:p>
        </p:txBody>
      </p:sp>
      <p:sp>
        <p:nvSpPr>
          <p:cNvPr id="483330" name="Rectangle 2"/>
          <p:cNvSpPr>
            <a:spLocks noGrp="1" noRot="1" noChangeAspect="1" noChangeArrowheads="1" noTextEdit="1"/>
          </p:cNvSpPr>
          <p:nvPr>
            <p:ph type="sldImg"/>
          </p:nvPr>
        </p:nvSpPr>
        <p:spPr>
          <a:xfrm>
            <a:off x="1258888" y="720725"/>
            <a:ext cx="4800600" cy="3600450"/>
          </a:xfrm>
          <a:ln/>
        </p:spPr>
      </p:sp>
      <p:sp>
        <p:nvSpPr>
          <p:cNvPr id="483331" name="Rectangle 3"/>
          <p:cNvSpPr>
            <a:spLocks noGrp="1" noChangeArrowheads="1"/>
          </p:cNvSpPr>
          <p:nvPr>
            <p:ph type="body" idx="1"/>
          </p:nvPr>
        </p:nvSpPr>
        <p:spPr>
          <a:noFill/>
          <a:ln/>
        </p:spPr>
        <p:txBody>
          <a:bodyPr/>
          <a:lstStyle/>
          <a:p>
            <a:r>
              <a:rPr lang="en-US" dirty="0"/>
              <a:t>The UFV-600 system operates under negative pressure.  This design feature eliminates the need for special bolted pressure closures on the filter and pump housings requiring tooling for operation.  Each filter and pump housing seals with a simple flat cover plate held in place by negative pressure during operation.</a:t>
            </a:r>
          </a:p>
          <a:p>
            <a:endParaRPr lang="en-US" dirty="0"/>
          </a:p>
          <a:p>
            <a:r>
              <a:rPr lang="en-US" dirty="0"/>
              <a:t>One of the many benefits of this design is that it requires no special tooling to install or remove a pump underwater.   With the pump installed correctly in the pump tube, the weight of the pump keeps it in place during normal operation. </a:t>
            </a:r>
          </a:p>
          <a:p>
            <a:br>
              <a:rPr lang="en-US" dirty="0"/>
            </a:br>
            <a:endParaRPr lang="en-US" dirty="0"/>
          </a:p>
        </p:txBody>
      </p:sp>
    </p:spTree>
    <p:extLst>
      <p:ext uri="{BB962C8B-B14F-4D97-AF65-F5344CB8AC3E}">
        <p14:creationId xmlns:p14="http://schemas.microsoft.com/office/powerpoint/2010/main" val="2712904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60</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19388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D83EB9BE-F176-47B8-B511-39824078281A}" type="slidenum">
              <a:rPr lang="en-US" smtClean="0"/>
              <a:pPr/>
              <a:t>61</a:t>
            </a:fld>
            <a:endParaRPr lang="en-US"/>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752204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p:spPr>
        <p:txBody>
          <a:bodyPr/>
          <a:lstStyle/>
          <a:p>
            <a:fld id="{6CED0DE2-DA19-4056-B2B6-01F2C4E952D2}" type="slidenum">
              <a:rPr lang="en-US" smtClean="0"/>
              <a:pPr/>
              <a:t>62</a:t>
            </a:fld>
            <a:endParaRPr lang="en-US"/>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116133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p:spPr>
        <p:txBody>
          <a:bodyPr/>
          <a:lstStyle/>
          <a:p>
            <a:fld id="{6CED0DE2-DA19-4056-B2B6-01F2C4E952D2}" type="slidenum">
              <a:rPr lang="en-US" smtClean="0"/>
              <a:pPr/>
              <a:t>63</a:t>
            </a:fld>
            <a:endParaRPr lang="en-US"/>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03954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p:spPr>
        <p:txBody>
          <a:bodyPr/>
          <a:lstStyle/>
          <a:p>
            <a:fld id="{5F14A3D6-B92B-4F4A-937F-CC72A92FB189}" type="slidenum">
              <a:rPr lang="en-US" smtClean="0"/>
              <a:pPr/>
              <a:t>64</a:t>
            </a:fld>
            <a:endParaRPr lang="en-US"/>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267837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p:spPr>
        <p:txBody>
          <a:bodyPr/>
          <a:lstStyle/>
          <a:p>
            <a:fld id="{B243FBF3-C5FB-47E5-9CA5-CE1EB2A10428}" type="slidenum">
              <a:rPr lang="en-US" smtClean="0"/>
              <a:pPr/>
              <a:t>65</a:t>
            </a:fld>
            <a:endParaRPr lang="en-US"/>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35565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p:spPr>
        <p:txBody>
          <a:bodyPr/>
          <a:lstStyle/>
          <a:p>
            <a:fld id="{F41F98E3-CA00-40CF-8DA8-2E3633077985}" type="slidenum">
              <a:rPr lang="en-US" smtClean="0"/>
              <a:pPr/>
              <a:t>66</a:t>
            </a:fld>
            <a:endParaRPr lang="en-US"/>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When installing and removing the power cord, do not move the power cable connector with side to side motion in an attempt to install or remove it.  </a:t>
            </a:r>
          </a:p>
          <a:p>
            <a:r>
              <a:rPr lang="en-US" sz="1200" kern="1200" dirty="0">
                <a:solidFill>
                  <a:schemeClr val="tx1"/>
                </a:solidFill>
                <a:effectLst/>
                <a:latin typeface="Times New Roman" pitchFamily="18" charset="0"/>
                <a:ea typeface="+mn-ea"/>
                <a:cs typeface="+mn-cs"/>
              </a:rPr>
              <a:t> </a:t>
            </a:r>
          </a:p>
          <a:p>
            <a:pPr lvl="0"/>
            <a:r>
              <a:rPr lang="en-US" sz="1200" kern="1200" dirty="0">
                <a:solidFill>
                  <a:schemeClr val="tx1"/>
                </a:solidFill>
                <a:effectLst/>
                <a:latin typeface="Times New Roman" pitchFamily="18" charset="0"/>
                <a:ea typeface="+mn-ea"/>
                <a:cs typeface="+mn-cs"/>
              </a:rPr>
              <a:t>If difficulty is encountered during installation ensure the keyway is oriented properly and that the male end of the PSC-100P power cord is properly lubricated with a non-conductive electrical lubricant (Dow Corning #4).  </a:t>
            </a:r>
          </a:p>
          <a:p>
            <a:r>
              <a:rPr lang="en-US" sz="1200" kern="1200" dirty="0">
                <a:solidFill>
                  <a:schemeClr val="tx1"/>
                </a:solidFill>
                <a:effectLst/>
                <a:latin typeface="Times New Roman" pitchFamily="18" charset="0"/>
                <a:ea typeface="+mn-ea"/>
                <a:cs typeface="+mn-cs"/>
              </a:rPr>
              <a:t> </a:t>
            </a:r>
          </a:p>
          <a:p>
            <a:pPr lvl="0"/>
            <a:r>
              <a:rPr lang="en-US" sz="1200" kern="1200" dirty="0">
                <a:solidFill>
                  <a:schemeClr val="tx1"/>
                </a:solidFill>
                <a:effectLst/>
                <a:latin typeface="Times New Roman" pitchFamily="18" charset="0"/>
                <a:ea typeface="+mn-ea"/>
                <a:cs typeface="+mn-cs"/>
              </a:rPr>
              <a:t>If difficulty is encountered during removal ensure the power cable has been unthreaded fully and pull in the vertical direction ONLY to remove the power cable from the pump.</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Install the power cord to pump pigtail HAND TIGHT ONLY.  </a:t>
            </a:r>
            <a:r>
              <a:rPr lang="en-US" sz="1200" b="1" i="1" u="sng" kern="1200" dirty="0">
                <a:solidFill>
                  <a:schemeClr val="tx1"/>
                </a:solidFill>
                <a:effectLst/>
                <a:latin typeface="Times New Roman" pitchFamily="18" charset="0"/>
                <a:ea typeface="+mn-ea"/>
                <a:cs typeface="+mn-cs"/>
              </a:rPr>
              <a:t>DO NOT</a:t>
            </a:r>
            <a:r>
              <a:rPr lang="en-US" sz="1200" kern="1200" dirty="0">
                <a:solidFill>
                  <a:schemeClr val="tx1"/>
                </a:solidFill>
                <a:effectLst/>
                <a:latin typeface="Times New Roman" pitchFamily="18" charset="0"/>
                <a:ea typeface="+mn-ea"/>
                <a:cs typeface="+mn-cs"/>
              </a:rPr>
              <a:t> use any tools (pliers, channel locks etc.) to tighten the connection.</a:t>
            </a:r>
          </a:p>
        </p:txBody>
      </p:sp>
    </p:spTree>
    <p:extLst>
      <p:ext uri="{BB962C8B-B14F-4D97-AF65-F5344CB8AC3E}">
        <p14:creationId xmlns:p14="http://schemas.microsoft.com/office/powerpoint/2010/main" val="12803617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p:spPr>
        <p:txBody>
          <a:bodyPr/>
          <a:lstStyle/>
          <a:p>
            <a:fld id="{F41F98E3-CA00-40CF-8DA8-2E3633077985}" type="slidenum">
              <a:rPr lang="en-US" smtClean="0"/>
              <a:pPr/>
              <a:t>67</a:t>
            </a:fld>
            <a:endParaRPr lang="en-US"/>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When installing and removing the power cord, do not move the power cable connector with side to side motion in an attempt to install or remove it.  </a:t>
            </a:r>
          </a:p>
          <a:p>
            <a:r>
              <a:rPr lang="en-US" sz="1200" kern="1200" dirty="0">
                <a:solidFill>
                  <a:schemeClr val="tx1"/>
                </a:solidFill>
                <a:effectLst/>
                <a:latin typeface="Times New Roman" pitchFamily="18" charset="0"/>
                <a:ea typeface="+mn-ea"/>
                <a:cs typeface="+mn-cs"/>
              </a:rPr>
              <a:t> </a:t>
            </a:r>
          </a:p>
          <a:p>
            <a:pPr lvl="0"/>
            <a:r>
              <a:rPr lang="en-US" sz="1200" kern="1200" dirty="0">
                <a:solidFill>
                  <a:schemeClr val="tx1"/>
                </a:solidFill>
                <a:effectLst/>
                <a:latin typeface="Times New Roman" pitchFamily="18" charset="0"/>
                <a:ea typeface="+mn-ea"/>
                <a:cs typeface="+mn-cs"/>
              </a:rPr>
              <a:t>If difficulty is encountered during installation ensure the keyway is oriented properly and that the male end of the PSC-100P power cord is properly lubricated with a non-conductive electrical lubricant (Dow Corning #4).  </a:t>
            </a:r>
          </a:p>
          <a:p>
            <a:r>
              <a:rPr lang="en-US" sz="1200" kern="1200" dirty="0">
                <a:solidFill>
                  <a:schemeClr val="tx1"/>
                </a:solidFill>
                <a:effectLst/>
                <a:latin typeface="Times New Roman" pitchFamily="18" charset="0"/>
                <a:ea typeface="+mn-ea"/>
                <a:cs typeface="+mn-cs"/>
              </a:rPr>
              <a:t> </a:t>
            </a:r>
          </a:p>
          <a:p>
            <a:pPr lvl="0"/>
            <a:r>
              <a:rPr lang="en-US" sz="1200" kern="1200" dirty="0">
                <a:solidFill>
                  <a:schemeClr val="tx1"/>
                </a:solidFill>
                <a:effectLst/>
                <a:latin typeface="Times New Roman" pitchFamily="18" charset="0"/>
                <a:ea typeface="+mn-ea"/>
                <a:cs typeface="+mn-cs"/>
              </a:rPr>
              <a:t>If difficulty is encountered during removal ensure the power cable has been unthreaded fully and pull in the vertical direction ONLY to remove the power cable from the pump.</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Install the power cord to pump pigtail HAND TIGHT ONLY.  </a:t>
            </a:r>
            <a:r>
              <a:rPr lang="en-US" sz="1200" b="1" i="1" u="sng" kern="1200">
                <a:solidFill>
                  <a:schemeClr val="tx1"/>
                </a:solidFill>
                <a:effectLst/>
                <a:latin typeface="Times New Roman" pitchFamily="18" charset="0"/>
                <a:ea typeface="+mn-ea"/>
                <a:cs typeface="+mn-cs"/>
              </a:rPr>
              <a:t>DO NOT</a:t>
            </a:r>
            <a:r>
              <a:rPr lang="en-US" sz="1200" kern="1200">
                <a:solidFill>
                  <a:schemeClr val="tx1"/>
                </a:solidFill>
                <a:effectLst/>
                <a:latin typeface="Times New Roman" pitchFamily="18" charset="0"/>
                <a:ea typeface="+mn-ea"/>
                <a:cs typeface="+mn-cs"/>
              </a:rPr>
              <a:t> use any tools (pliers, channel locks etc.) to tighten the connection.</a:t>
            </a:r>
          </a:p>
        </p:txBody>
      </p:sp>
    </p:spTree>
    <p:extLst>
      <p:ext uri="{BB962C8B-B14F-4D97-AF65-F5344CB8AC3E}">
        <p14:creationId xmlns:p14="http://schemas.microsoft.com/office/powerpoint/2010/main" val="4226146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p:spPr>
        <p:txBody>
          <a:bodyPr/>
          <a:lstStyle/>
          <a:p>
            <a:fld id="{8043E37D-7578-4283-A278-44691F80655E}" type="slidenum">
              <a:rPr lang="en-US" smtClean="0"/>
              <a:pPr/>
              <a:t>68</a:t>
            </a:fld>
            <a:endParaRPr lang="en-US"/>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Eliminate the possibility of a bending force on the connector by using the cable ties provided to fasten the pump power cable to the vertical discharge pipe of the pump. (see photograph below)</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Connect the other end of the power cable to the pump control box.</a:t>
            </a:r>
          </a:p>
        </p:txBody>
      </p:sp>
    </p:spTree>
    <p:extLst>
      <p:ext uri="{BB962C8B-B14F-4D97-AF65-F5344CB8AC3E}">
        <p14:creationId xmlns:p14="http://schemas.microsoft.com/office/powerpoint/2010/main" val="25335558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p:spPr>
        <p:txBody>
          <a:bodyPr/>
          <a:lstStyle/>
          <a:p>
            <a:fld id="{892C3F01-E1F1-486D-8707-C555AB018529}" type="slidenum">
              <a:rPr lang="en-US" smtClean="0"/>
              <a:pPr/>
              <a:t>69</a:t>
            </a:fld>
            <a:endParaRPr lang="en-US"/>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0494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p:spPr>
        <p:txBody>
          <a:bodyPr/>
          <a:lstStyle/>
          <a:p>
            <a:fld id="{70115ADE-1394-499C-B3FE-9577572D4D43}" type="slidenum">
              <a:rPr lang="en-US" smtClean="0"/>
              <a:pPr/>
              <a:t>7</a:t>
            </a:fld>
            <a:endParaRPr 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19250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p:spPr>
        <p:txBody>
          <a:bodyPr/>
          <a:lstStyle/>
          <a:p>
            <a:fld id="{467B8F34-CFDD-4C45-A172-D11D66383BB2}" type="slidenum">
              <a:rPr lang="en-US" smtClean="0"/>
              <a:pPr/>
              <a:t>70</a:t>
            </a:fld>
            <a:endParaRPr lang="en-US"/>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p:spPr>
        <p:txBody>
          <a:bodyPr/>
          <a:lstStyle/>
          <a:p>
            <a:r>
              <a:rPr lang="en-US"/>
              <a:t>Ask about FME concerns with the zip ties - </a:t>
            </a:r>
          </a:p>
        </p:txBody>
      </p:sp>
    </p:spTree>
    <p:extLst>
      <p:ext uri="{BB962C8B-B14F-4D97-AF65-F5344CB8AC3E}">
        <p14:creationId xmlns:p14="http://schemas.microsoft.com/office/powerpoint/2010/main" val="555644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71</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72110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72</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95344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73</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59478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74</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242260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75</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68143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76</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35348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77</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231800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78</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621601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p:spPr>
        <p:txBody>
          <a:bodyPr/>
          <a:lstStyle/>
          <a:p>
            <a:fld id="{F370165B-DBB3-46B5-AD94-B34BDBAC9FF6}" type="slidenum">
              <a:rPr lang="en-US" smtClean="0"/>
              <a:pPr/>
              <a:t>79</a:t>
            </a:fld>
            <a:endParaRPr lang="en-US"/>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9436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p:spPr>
        <p:txBody>
          <a:bodyPr/>
          <a:lstStyle/>
          <a:p>
            <a:fld id="{A2EDCF48-B3FB-4DB6-8402-371A0914725F}" type="slidenum">
              <a:rPr lang="en-US" smtClean="0"/>
              <a:pPr/>
              <a:t>8</a:t>
            </a:fld>
            <a:endParaRPr 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982520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p:spPr>
        <p:txBody>
          <a:bodyPr/>
          <a:lstStyle/>
          <a:p>
            <a:fld id="{0A9B25B7-FBC7-48D4-B238-BC99E481C6F7}" type="slidenum">
              <a:rPr lang="en-US" smtClean="0"/>
              <a:pPr/>
              <a:t>80</a:t>
            </a:fld>
            <a:endParaRPr lang="en-US"/>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842451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p:spPr>
        <p:txBody>
          <a:bodyPr/>
          <a:lstStyle/>
          <a:p>
            <a:fld id="{F8DDE69D-EE89-4CCD-AE57-941FB22B4C77}" type="slidenum">
              <a:rPr lang="en-US" smtClean="0"/>
              <a:pPr/>
              <a:t>81</a:t>
            </a:fld>
            <a:endParaRPr lang="en-US"/>
          </a:p>
        </p:txBody>
      </p:sp>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490848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p:spPr>
        <p:txBody>
          <a:bodyPr/>
          <a:lstStyle/>
          <a:p>
            <a:fld id="{967C7E32-0E46-433D-B17A-EBD774927D0A}" type="slidenum">
              <a:rPr lang="en-US" smtClean="0"/>
              <a:pPr/>
              <a:t>82</a:t>
            </a:fld>
            <a:endParaRPr lang="en-US"/>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905459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83</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0348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p:spPr>
        <p:txBody>
          <a:bodyPr/>
          <a:lstStyle/>
          <a:p>
            <a:fld id="{ED4358C7-D2E0-49F7-84AA-98E454F9F2F2}" type="slidenum">
              <a:rPr lang="en-US" smtClean="0"/>
              <a:pPr/>
              <a:t>84</a:t>
            </a:fld>
            <a:endParaRPr lang="en-US"/>
          </a:p>
        </p:txBody>
      </p:sp>
      <p:sp>
        <p:nvSpPr>
          <p:cNvPr id="582658" name="Rectangle 2"/>
          <p:cNvSpPr>
            <a:spLocks noGrp="1" noRot="1" noChangeAspect="1" noChangeArrowheads="1" noTextEdit="1"/>
          </p:cNvSpPr>
          <p:nvPr>
            <p:ph type="sldImg"/>
          </p:nvPr>
        </p:nvSpPr>
        <p:spPr>
          <a:xfrm>
            <a:off x="1258888" y="720725"/>
            <a:ext cx="4800600" cy="3600450"/>
          </a:xfrm>
          <a:ln/>
        </p:spPr>
      </p:sp>
      <p:sp>
        <p:nvSpPr>
          <p:cNvPr id="5826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622130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p:spPr>
        <p:txBody>
          <a:bodyPr/>
          <a:lstStyle/>
          <a:p>
            <a:fld id="{65003D80-1A3B-4651-8FC7-FA63A834ECF3}" type="slidenum">
              <a:rPr lang="en-US" smtClean="0"/>
              <a:pPr/>
              <a:t>85</a:t>
            </a:fld>
            <a:endParaRPr lang="en-US"/>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25630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p:spPr>
        <p:txBody>
          <a:bodyPr/>
          <a:lstStyle/>
          <a:p>
            <a:fld id="{80672A46-CCAF-4A43-8B94-2B96DEFDBC55}" type="slidenum">
              <a:rPr lang="en-US" smtClean="0"/>
              <a:pPr/>
              <a:t>86</a:t>
            </a:fld>
            <a:endParaRPr 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854820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p:spPr>
        <p:txBody>
          <a:bodyPr/>
          <a:lstStyle/>
          <a:p>
            <a:fld id="{817B8759-E59C-43BE-8F35-A199BF72028C}" type="slidenum">
              <a:rPr lang="en-US" smtClean="0"/>
              <a:pPr/>
              <a:t>87</a:t>
            </a:fld>
            <a:endParaRPr 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277707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p:spPr>
        <p:txBody>
          <a:bodyPr/>
          <a:lstStyle/>
          <a:p>
            <a:fld id="{971A7E0A-1FAF-4FB0-BAB0-13A79396A505}" type="slidenum">
              <a:rPr lang="en-US" smtClean="0"/>
              <a:pPr/>
              <a:t>88</a:t>
            </a:fld>
            <a:endParaRPr lang="en-US"/>
          </a:p>
        </p:txBody>
      </p:sp>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a:noFill/>
          <a:ln/>
        </p:spPr>
        <p:txBody>
          <a:bodyPr/>
          <a:lstStyle/>
          <a:p>
            <a:r>
              <a:rPr lang="en-US" dirty="0"/>
              <a:t>With clean filters pump phased correctly you will see about 600-800 </a:t>
            </a:r>
            <a:r>
              <a:rPr lang="en-US" dirty="0" err="1"/>
              <a:t>gpm</a:t>
            </a:r>
            <a:endParaRPr lang="en-US" dirty="0"/>
          </a:p>
          <a:p>
            <a:endParaRPr lang="en-US" dirty="0"/>
          </a:p>
        </p:txBody>
      </p:sp>
    </p:spTree>
    <p:extLst>
      <p:ext uri="{BB962C8B-B14F-4D97-AF65-F5344CB8AC3E}">
        <p14:creationId xmlns:p14="http://schemas.microsoft.com/office/powerpoint/2010/main" val="1705333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55BD86CC-2EAD-40A3-99BE-3890AECA3186}" type="slidenum">
              <a:rPr lang="en-US" smtClean="0"/>
              <a:pPr/>
              <a:t>89</a:t>
            </a:fld>
            <a:endParaRPr lang="en-US"/>
          </a:p>
        </p:txBody>
      </p:sp>
      <p:sp>
        <p:nvSpPr>
          <p:cNvPr id="603138" name="Rectangle 2"/>
          <p:cNvSpPr>
            <a:spLocks noGrp="1" noRot="1" noChangeAspect="1" noChangeArrowheads="1" noTextEdit="1"/>
          </p:cNvSpPr>
          <p:nvPr>
            <p:ph type="sldImg"/>
          </p:nvPr>
        </p:nvSpPr>
        <p:spPr>
          <a:xfrm>
            <a:off x="1258888" y="720725"/>
            <a:ext cx="4800600" cy="3600450"/>
          </a:xfrm>
          <a:ln/>
        </p:spPr>
      </p:sp>
      <p:sp>
        <p:nvSpPr>
          <p:cNvPr id="60313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6935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p:spPr>
        <p:txBody>
          <a:bodyPr/>
          <a:lstStyle/>
          <a:p>
            <a:fld id="{BAEB39B3-D0D4-4F0C-AF73-9615AE0D2DAD}" type="slidenum">
              <a:rPr lang="en-US" smtClean="0"/>
              <a:pPr/>
              <a:t>9</a:t>
            </a:fld>
            <a:endParaRPr 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545210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p:spPr>
        <p:txBody>
          <a:bodyPr/>
          <a:lstStyle/>
          <a:p>
            <a:fld id="{A1831950-D56F-4F48-AE70-B8636795CA1B}" type="slidenum">
              <a:rPr lang="en-US" smtClean="0"/>
              <a:pPr/>
              <a:t>90</a:t>
            </a:fld>
            <a:endParaRPr lang="en-US"/>
          </a:p>
        </p:txBody>
      </p:sp>
      <p:sp>
        <p:nvSpPr>
          <p:cNvPr id="605186" name="Rectangle 2"/>
          <p:cNvSpPr>
            <a:spLocks noGrp="1" noRot="1" noChangeAspect="1" noChangeArrowheads="1" noTextEdit="1"/>
          </p:cNvSpPr>
          <p:nvPr>
            <p:ph type="sldImg"/>
          </p:nvPr>
        </p:nvSpPr>
        <p:spPr>
          <a:xfrm>
            <a:off x="1258888" y="720725"/>
            <a:ext cx="4800600" cy="3600450"/>
          </a:xfrm>
          <a:ln/>
        </p:spPr>
      </p:sp>
      <p:sp>
        <p:nvSpPr>
          <p:cNvPr id="6051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855723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p:spPr>
        <p:txBody>
          <a:bodyPr/>
          <a:lstStyle/>
          <a:p>
            <a:fld id="{546E7A5A-3C50-4282-8ABF-9A7C61A84C9A}" type="slidenum">
              <a:rPr lang="en-US" smtClean="0"/>
              <a:pPr/>
              <a:t>91</a:t>
            </a:fld>
            <a:endParaRPr lang="en-US"/>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252097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p:spPr>
        <p:txBody>
          <a:bodyPr/>
          <a:lstStyle/>
          <a:p>
            <a:fld id="{EDF513E6-AF1A-4888-BE41-93755A1526E1}" type="slidenum">
              <a:rPr lang="en-US" smtClean="0"/>
              <a:pPr/>
              <a:t>92</a:t>
            </a:fld>
            <a:endParaRPr lang="en-US"/>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27418053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p:spPr>
        <p:txBody>
          <a:bodyPr/>
          <a:lstStyle/>
          <a:p>
            <a:fld id="{C63A70A9-20E8-4AE9-91D4-CCCBF042708A}" type="slidenum">
              <a:rPr lang="en-US" smtClean="0"/>
              <a:pPr/>
              <a:t>93</a:t>
            </a:fld>
            <a:endParaRPr 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8256203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p:spPr>
        <p:txBody>
          <a:bodyPr/>
          <a:lstStyle/>
          <a:p>
            <a:fld id="{83DC69EC-9DEE-41E2-BDF8-7E811F36B911}" type="slidenum">
              <a:rPr lang="en-US" smtClean="0"/>
              <a:pPr/>
              <a:t>94</a:t>
            </a:fld>
            <a:endParaRPr lang="en-US"/>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r>
              <a:rPr lang="en-US"/>
              <a:t>Use the filter tube mock up for show and tell on this.</a:t>
            </a:r>
          </a:p>
        </p:txBody>
      </p:sp>
    </p:spTree>
    <p:extLst>
      <p:ext uri="{BB962C8B-B14F-4D97-AF65-F5344CB8AC3E}">
        <p14:creationId xmlns:p14="http://schemas.microsoft.com/office/powerpoint/2010/main" val="29402771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p:spPr>
        <p:txBody>
          <a:bodyPr/>
          <a:lstStyle/>
          <a:p>
            <a:fld id="{D627ABFE-CDDC-4061-9EF5-7ACDBD3B3378}" type="slidenum">
              <a:rPr lang="en-US" smtClean="0"/>
              <a:pPr/>
              <a:t>95</a:t>
            </a:fld>
            <a:endParaRPr lang="en-US"/>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451827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p:spPr>
        <p:txBody>
          <a:bodyPr/>
          <a:lstStyle/>
          <a:p>
            <a:fld id="{FB285553-ACB5-462A-AE67-4AEA2B445C34}" type="slidenum">
              <a:rPr lang="en-US" smtClean="0"/>
              <a:pPr/>
              <a:t>96</a:t>
            </a:fld>
            <a:endParaRPr lang="en-US"/>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8662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p:spPr>
        <p:txBody>
          <a:bodyPr/>
          <a:lstStyle/>
          <a:p>
            <a:fld id="{7A563034-2BE0-423B-B9F5-334501830690}" type="slidenum">
              <a:rPr lang="en-US" smtClean="0"/>
              <a:pPr/>
              <a:t>97</a:t>
            </a:fld>
            <a:endParaRPr lang="en-US"/>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30035040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p:spPr>
        <p:txBody>
          <a:bodyPr/>
          <a:lstStyle/>
          <a:p>
            <a:fld id="{30F461A9-B5E5-417C-8E4F-2FF41EAEBF8F}" type="slidenum">
              <a:rPr lang="en-US" smtClean="0"/>
              <a:pPr/>
              <a:t>98</a:t>
            </a:fld>
            <a:endParaRPr lang="en-US"/>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13343311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p:spPr>
        <p:txBody>
          <a:bodyPr/>
          <a:lstStyle/>
          <a:p>
            <a:fld id="{C470F142-D488-45EA-A625-C1DB4F47CC6D}" type="slidenum">
              <a:rPr lang="en-US" smtClean="0"/>
              <a:pPr/>
              <a:t>99</a:t>
            </a:fld>
            <a:endParaRPr lang="en-US"/>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p:spPr>
        <p:txBody>
          <a:bodyPr/>
          <a:lstStyle/>
          <a:p>
            <a:r>
              <a:rPr lang="en-US"/>
              <a:t>ROPE-FILTER LIFT TOOL (UT-9)</a:t>
            </a:r>
          </a:p>
          <a:p>
            <a:r>
              <a:rPr lang="en-US"/>
              <a:t>A special18" high tool used for changing out filter cartridges remotely underwater using a rope or hand line.  This tool uses a "positive latch" mechanism allowing for a very simple, effective, and quick method for filter change-out.</a:t>
            </a:r>
          </a:p>
        </p:txBody>
      </p:sp>
    </p:spTree>
    <p:extLst>
      <p:ext uri="{BB962C8B-B14F-4D97-AF65-F5344CB8AC3E}">
        <p14:creationId xmlns:p14="http://schemas.microsoft.com/office/powerpoint/2010/main" val="2793443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8AE92E22-F436-4A18-8833-8F9E1021409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4E23E1E-FDA4-4967-81E2-CEDB8C56AA0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401306B-2251-4705-A596-F5AB1D0C638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D2A437D5-D32B-4275-8186-6CB65D61480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457200"/>
            <a:ext cx="82296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39C7D089-E777-4223-A4F5-8E428F6375C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0F79E23-4AED-45A1-992A-7C138D5961A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6E9088-1128-401C-8119-C38A9621A8B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CD35065-E2A1-4C00-BAB7-1BAE87FDD38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FC086F13-7C04-4176-9212-C8A36E56E01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E2A810A-B4CD-4B11-8B9F-B00F07EB61D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2D3F5943-BC9B-4D4B-8381-3DE89BB262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5EBAFED1-803A-488D-9E5A-57B327B909C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7C861B7B-9FD4-4D90-ADEE-93F7010E2DC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25222842-2F3D-4387-A899-2A10267139B3}"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defRPr/>
              </a:pPr>
              <a:endParaRPr lang="en-US"/>
            </a:p>
          </p:txBody>
        </p:sp>
      </p:grpSp>
    </p:spTree>
  </p:cSld>
  <p:clrMap bg1="lt1" tx1="dk1" bg2="lt2" tx2="dk2" accent1="accent1" accent2="accent2" accent3="accent3" accent4="accent4" accent5="accent5" accent6="accent6" hlink="hlink" folHlink="folHlink"/>
  <p:sldLayoutIdLst>
    <p:sldLayoutId id="2147483691" r:id="rId1"/>
    <p:sldLayoutId id="2147483690" r:id="rId2"/>
    <p:sldLayoutId id="2147483692" r:id="rId3"/>
    <p:sldLayoutId id="2147483689" r:id="rId4"/>
    <p:sldLayoutId id="2147483688" r:id="rId5"/>
    <p:sldLayoutId id="2147483687" r:id="rId6"/>
    <p:sldLayoutId id="2147483686" r:id="rId7"/>
    <p:sldLayoutId id="2147483685" r:id="rId8"/>
    <p:sldLayoutId id="2147483693" r:id="rId9"/>
    <p:sldLayoutId id="2147483684" r:id="rId10"/>
    <p:sldLayoutId id="2147483683" r:id="rId11"/>
    <p:sldLayoutId id="2147483694" r:id="rId12"/>
    <p:sldLayoutId id="2147483695" r:id="rId13"/>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microsoft.com/office/2007/relationships/hdphoto" Target="../media/hdphoto4.wdp"/></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microsoft.com/office/2007/relationships/hdphoto" Target="../media/hdphoto5.wdp"/></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microsoft.com/office/2007/relationships/hdphoto" Target="../media/hdphoto6.wdp"/></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7.wmf"/><Relationship Id="rId4" Type="http://schemas.openxmlformats.org/officeDocument/2006/relationships/oleObject" Target="../embeddings/oleObject3.bin"/></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772400" cy="3352800"/>
          </a:xfrm>
        </p:spPr>
        <p:txBody>
          <a:bodyPr/>
          <a:lstStyle/>
          <a:p>
            <a:pPr fontAlgn="auto">
              <a:spcAft>
                <a:spcPts val="0"/>
              </a:spcAft>
              <a:defRPr/>
            </a:pPr>
            <a:r>
              <a:rPr lang="en-US" sz="8000" dirty="0"/>
              <a:t>Underwater Filter/Vacuum</a:t>
            </a:r>
            <a:br>
              <a:rPr lang="en-US" sz="8000" dirty="0"/>
            </a:br>
            <a:r>
              <a:rPr lang="en-US" sz="4000" dirty="0"/>
              <a:t>Model UFV-600</a:t>
            </a:r>
            <a:endParaRPr lang="en-US" dirty="0"/>
          </a:p>
        </p:txBody>
      </p:sp>
      <p:sp>
        <p:nvSpPr>
          <p:cNvPr id="17410" name="Rectangle 3"/>
          <p:cNvSpPr>
            <a:spLocks noGrp="1" noChangeArrowheads="1"/>
          </p:cNvSpPr>
          <p:nvPr>
            <p:ph type="subTitle" idx="1"/>
          </p:nvPr>
        </p:nvSpPr>
        <p:spPr>
          <a:xfrm>
            <a:off x="1447800" y="3581400"/>
            <a:ext cx="6400800" cy="3048000"/>
          </a:xfrm>
        </p:spPr>
        <p:txBody>
          <a:bodyPr/>
          <a:lstStyle/>
          <a:p>
            <a:pPr marR="0"/>
            <a:endParaRPr lang="en-US" sz="4400" dirty="0"/>
          </a:p>
          <a:p>
            <a:pPr marR="0"/>
            <a:endParaRPr lang="en-US" sz="4400" dirty="0"/>
          </a:p>
          <a:p>
            <a:pPr marR="0"/>
            <a:r>
              <a:rPr lang="en-US" sz="4400" dirty="0"/>
              <a:t>Tri Nuclear Corp.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93602" name="Picture 2" descr="P:\GENERAL EQUIPMENT\UFV-600\100_3552.JPG"/>
          <p:cNvPicPr>
            <a:picLocks noChangeAspect="1" noChangeArrowheads="1"/>
          </p:cNvPicPr>
          <p:nvPr/>
        </p:nvPicPr>
        <p:blipFill rotWithShape="1">
          <a:blip r:embed="rId3">
            <a:extLst>
              <a:ext uri="{28A0092B-C50C-407E-A947-70E740481C1C}">
                <a14:useLocalDpi xmlns:a14="http://schemas.microsoft.com/office/drawing/2010/main" val="0"/>
              </a:ext>
            </a:extLst>
          </a:blip>
          <a:srcRect l="45102" t="32131" b="11932"/>
          <a:stretch/>
        </p:blipFill>
        <p:spPr bwMode="auto">
          <a:xfrm>
            <a:off x="71081" y="2057400"/>
            <a:ext cx="4884019" cy="3316015"/>
          </a:xfrm>
          <a:prstGeom prst="rect">
            <a:avLst/>
          </a:prstGeom>
          <a:noFill/>
          <a:extLst>
            <a:ext uri="{909E8E84-426E-40DD-AFC4-6F175D3DCCD1}">
              <a14:hiddenFill xmlns:a14="http://schemas.microsoft.com/office/drawing/2010/main">
                <a:solidFill>
                  <a:srgbClr val="FFFFFF"/>
                </a:solidFill>
              </a14:hiddenFill>
            </a:ext>
          </a:extLst>
        </p:spPr>
      </p:pic>
      <p:sp>
        <p:nvSpPr>
          <p:cNvPr id="256002" name="Rectangle 2"/>
          <p:cNvSpPr>
            <a:spLocks noGrp="1" noChangeArrowheads="1"/>
          </p:cNvSpPr>
          <p:nvPr>
            <p:ph type="title"/>
          </p:nvPr>
        </p:nvSpPr>
        <p:spPr>
          <a:xfrm>
            <a:off x="228600" y="228600"/>
            <a:ext cx="7772400" cy="762000"/>
          </a:xfrm>
          <a:noFill/>
        </p:spPr>
        <p:txBody>
          <a:bodyPr>
            <a:normAutofit fontScale="90000"/>
          </a:bodyPr>
          <a:lstStyle/>
          <a:p>
            <a:pPr fontAlgn="auto">
              <a:spcAft>
                <a:spcPts val="0"/>
              </a:spcAft>
              <a:defRPr/>
            </a:pPr>
            <a:r>
              <a:rPr lang="en-US" dirty="0"/>
              <a:t>Detailed Description:UFV-600</a:t>
            </a:r>
          </a:p>
        </p:txBody>
      </p:sp>
      <p:sp>
        <p:nvSpPr>
          <p:cNvPr id="474114" name="Rectangle 3"/>
          <p:cNvSpPr>
            <a:spLocks noGrp="1" noChangeArrowheads="1"/>
          </p:cNvSpPr>
          <p:nvPr>
            <p:ph idx="1"/>
          </p:nvPr>
        </p:nvSpPr>
        <p:spPr>
          <a:xfrm>
            <a:off x="5029200" y="1905000"/>
            <a:ext cx="3962400" cy="4495800"/>
          </a:xfrm>
        </p:spPr>
        <p:txBody>
          <a:bodyPr/>
          <a:lstStyle/>
          <a:p>
            <a:pPr>
              <a:buClr>
                <a:srgbClr val="FF0000"/>
              </a:buClr>
              <a:buSzTx/>
            </a:pPr>
            <a:r>
              <a:rPr lang="en-US"/>
              <a:t> </a:t>
            </a:r>
            <a:r>
              <a:rPr lang="en-US" u="sng"/>
              <a:t>Filter Housing</a:t>
            </a:r>
            <a:r>
              <a:rPr lang="en-US"/>
              <a:t> </a:t>
            </a:r>
          </a:p>
          <a:p>
            <a:pPr lvl="1">
              <a:buClr>
                <a:srgbClr val="FF0000"/>
              </a:buClr>
            </a:pPr>
            <a:r>
              <a:rPr lang="en-US"/>
              <a:t>4 filter guides prevent filter from “hanging up” on the top of the tube sheet </a:t>
            </a:r>
          </a:p>
          <a:p>
            <a:pPr lvl="1">
              <a:buClr>
                <a:srgbClr val="FF0000"/>
              </a:buClr>
            </a:pPr>
            <a:r>
              <a:rPr lang="en-US"/>
              <a:t>Tube sheet shown without O-Ring</a:t>
            </a:r>
          </a:p>
        </p:txBody>
      </p:sp>
      <p:sp>
        <p:nvSpPr>
          <p:cNvPr id="256013" name="Line 13"/>
          <p:cNvSpPr>
            <a:spLocks noChangeShapeType="1"/>
          </p:cNvSpPr>
          <p:nvPr/>
        </p:nvSpPr>
        <p:spPr bwMode="auto">
          <a:xfrm flipH="1">
            <a:off x="1295400" y="2743200"/>
            <a:ext cx="4267200" cy="762000"/>
          </a:xfrm>
          <a:prstGeom prst="line">
            <a:avLst/>
          </a:prstGeom>
          <a:noFill/>
          <a:ln w="25400">
            <a:solidFill>
              <a:srgbClr val="FF0000"/>
            </a:solidFill>
            <a:round/>
            <a:headEnd/>
            <a:tailEnd type="triangle" w="med" len="med"/>
          </a:ln>
        </p:spPr>
        <p:txBody>
          <a:bodyPr/>
          <a:lstStyle/>
          <a:p>
            <a:endParaRPr lang="en-US"/>
          </a:p>
        </p:txBody>
      </p:sp>
      <p:sp>
        <p:nvSpPr>
          <p:cNvPr id="256015" name="Line 15"/>
          <p:cNvSpPr>
            <a:spLocks noChangeShapeType="1"/>
          </p:cNvSpPr>
          <p:nvPr/>
        </p:nvSpPr>
        <p:spPr bwMode="auto">
          <a:xfrm flipH="1" flipV="1">
            <a:off x="1752600" y="3962400"/>
            <a:ext cx="3581400" cy="2286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sp>
        <p:nvSpPr>
          <p:cNvPr id="514051"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marL="0" indent="0">
              <a:buClr>
                <a:srgbClr val="FF0000"/>
              </a:buClr>
            </a:pPr>
            <a:r>
              <a:rPr lang="en-US" dirty="0"/>
              <a:t>Pull up on the tool to raise the 						filter out of the filter housing					or filter storage rack. </a:t>
            </a:r>
          </a:p>
        </p:txBody>
      </p:sp>
      <p:pic>
        <p:nvPicPr>
          <p:cNvPr id="466946" name="Picture 49" descr="101_04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084" y="2895601"/>
            <a:ext cx="3984396" cy="39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5927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sp>
        <p:nvSpPr>
          <p:cNvPr id="518147" name="Rectangle 3"/>
          <p:cNvSpPr>
            <a:spLocks noGrp="1" noChangeArrowheads="1"/>
          </p:cNvSpPr>
          <p:nvPr>
            <p:ph idx="1"/>
          </p:nvPr>
        </p:nvSpPr>
        <p:spPr>
          <a:xfrm>
            <a:off x="0" y="1676400"/>
            <a:ext cx="9144000" cy="5181600"/>
          </a:xfrm>
        </p:spPr>
        <p:txBody>
          <a:bodyPr/>
          <a:lstStyle/>
          <a:p>
            <a:pPr algn="ctr">
              <a:lnSpc>
                <a:spcPct val="90000"/>
              </a:lnSpc>
              <a:buFont typeface="Monotype Sorts"/>
              <a:buNone/>
            </a:pPr>
            <a:r>
              <a:rPr lang="en-US" sz="3500" b="1" i="1" dirty="0"/>
              <a:t>Rope Filter Lift Tool (RFLT) Model UT-9</a:t>
            </a:r>
          </a:p>
          <a:p>
            <a:pPr algn="ctr">
              <a:lnSpc>
                <a:spcPct val="90000"/>
              </a:lnSpc>
              <a:buFont typeface="Monotype Sorts"/>
              <a:buNone/>
            </a:pPr>
            <a:r>
              <a:rPr lang="en-US" sz="3500" b="1" i="1" dirty="0"/>
              <a:t>Operating Instructions</a:t>
            </a:r>
            <a:r>
              <a:rPr lang="en-US" sz="3600" b="1" i="1" dirty="0"/>
              <a:t> </a:t>
            </a:r>
          </a:p>
          <a:p>
            <a:pPr algn="ctr">
              <a:lnSpc>
                <a:spcPct val="90000"/>
              </a:lnSpc>
              <a:buFont typeface="Monotype Sorts"/>
              <a:buNone/>
            </a:pPr>
            <a:endParaRPr lang="en-US" sz="1800" b="1" i="1" dirty="0"/>
          </a:p>
          <a:p>
            <a:pPr>
              <a:lnSpc>
                <a:spcPct val="90000"/>
              </a:lnSpc>
              <a:buClr>
                <a:srgbClr val="FF0000"/>
              </a:buClr>
            </a:pPr>
            <a:r>
              <a:rPr lang="en-US" dirty="0"/>
              <a:t>Once the filter cartridge is placed in the UFV-600 or storage rack, </a:t>
            </a:r>
          </a:p>
          <a:p>
            <a:pPr lvl="1">
              <a:lnSpc>
                <a:spcPct val="90000"/>
              </a:lnSpc>
              <a:buClr>
                <a:srgbClr val="FF0000"/>
              </a:buClr>
            </a:pPr>
            <a:r>
              <a:rPr lang="en-US" dirty="0"/>
              <a:t>Slack-off the SS Chain until the rope tool slide rod hits the bottom and all of the weight of the rope tool is transferred to the filter cartridge.  </a:t>
            </a:r>
          </a:p>
          <a:p>
            <a:pPr lvl="1">
              <a:lnSpc>
                <a:spcPct val="90000"/>
              </a:lnSpc>
              <a:buClr>
                <a:srgbClr val="FF0000"/>
              </a:buClr>
            </a:pPr>
            <a:r>
              <a:rPr lang="en-US" dirty="0"/>
              <a:t>This will rotate the internal cam fitting so the hinged arms will no longer extend out through the side slots in the tool housing. </a:t>
            </a:r>
          </a:p>
        </p:txBody>
      </p:sp>
    </p:spTree>
    <p:extLst>
      <p:ext uri="{BB962C8B-B14F-4D97-AF65-F5344CB8AC3E}">
        <p14:creationId xmlns:p14="http://schemas.microsoft.com/office/powerpoint/2010/main" val="2902010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sp>
        <p:nvSpPr>
          <p:cNvPr id="520195" name="Rectangle 3"/>
          <p:cNvSpPr>
            <a:spLocks noGrp="1" noChangeArrowheads="1"/>
          </p:cNvSpPr>
          <p:nvPr>
            <p:ph idx="1"/>
          </p:nvPr>
        </p:nvSpPr>
        <p:spPr>
          <a:xfrm>
            <a:off x="0" y="1676400"/>
            <a:ext cx="9144000" cy="5181600"/>
          </a:xfrm>
        </p:spPr>
        <p:txBody>
          <a:bodyPr/>
          <a:lstStyle/>
          <a:p>
            <a:pPr algn="ctr">
              <a:lnSpc>
                <a:spcPct val="90000"/>
              </a:lnSpc>
              <a:buFont typeface="Monotype Sorts"/>
              <a:buNone/>
            </a:pPr>
            <a:r>
              <a:rPr lang="en-US" sz="3500" b="1" i="1" dirty="0"/>
              <a:t>Rope Filter Lift Tool (RFLT) Model UT-9</a:t>
            </a:r>
          </a:p>
          <a:p>
            <a:pPr algn="ctr">
              <a:lnSpc>
                <a:spcPct val="90000"/>
              </a:lnSpc>
              <a:buFont typeface="Monotype Sorts"/>
              <a:buNone/>
            </a:pPr>
            <a:r>
              <a:rPr lang="en-US" sz="3500" b="1" i="1" dirty="0"/>
              <a:t>Operating Instructions</a:t>
            </a:r>
            <a:r>
              <a:rPr lang="en-US" sz="3600" b="1" i="1" dirty="0"/>
              <a:t> </a:t>
            </a:r>
          </a:p>
          <a:p>
            <a:pPr algn="ctr">
              <a:lnSpc>
                <a:spcPct val="90000"/>
              </a:lnSpc>
              <a:buFont typeface="Monotype Sorts"/>
              <a:buNone/>
            </a:pPr>
            <a:endParaRPr lang="en-US" sz="1800" b="1" i="1" dirty="0"/>
          </a:p>
          <a:p>
            <a:pPr>
              <a:lnSpc>
                <a:spcPct val="90000"/>
              </a:lnSpc>
              <a:buClr>
                <a:srgbClr val="FF0000"/>
              </a:buClr>
            </a:pPr>
            <a:r>
              <a:rPr lang="en-US" dirty="0"/>
              <a:t>Once the filter cartridge is placed in the UFV-600 or storage rack, </a:t>
            </a:r>
          </a:p>
          <a:p>
            <a:pPr lvl="1">
              <a:lnSpc>
                <a:spcPct val="90000"/>
              </a:lnSpc>
              <a:buClr>
                <a:srgbClr val="FF0000"/>
              </a:buClr>
            </a:pPr>
            <a:r>
              <a:rPr lang="en-US" dirty="0"/>
              <a:t>Raise the SS chain and lift the rope tool out of the filter cartridge. </a:t>
            </a:r>
          </a:p>
          <a:p>
            <a:pPr lvl="1">
              <a:lnSpc>
                <a:spcPct val="90000"/>
              </a:lnSpc>
              <a:buClr>
                <a:srgbClr val="FF0000"/>
              </a:buClr>
              <a:buFontTx/>
              <a:buNone/>
            </a:pPr>
            <a:r>
              <a:rPr lang="en-US" sz="3200" dirty="0"/>
              <a:t>	</a:t>
            </a:r>
          </a:p>
          <a:p>
            <a:pPr lvl="1">
              <a:lnSpc>
                <a:spcPct val="90000"/>
              </a:lnSpc>
              <a:buClr>
                <a:srgbClr val="FF0000"/>
              </a:buClr>
              <a:buFontTx/>
              <a:buNone/>
            </a:pPr>
            <a:r>
              <a:rPr lang="en-US" sz="3200" dirty="0"/>
              <a:t>	Repeat as necessary for filter change out and instillation. </a:t>
            </a:r>
          </a:p>
        </p:txBody>
      </p:sp>
    </p:spTree>
    <p:extLst>
      <p:ext uri="{BB962C8B-B14F-4D97-AF65-F5344CB8AC3E}">
        <p14:creationId xmlns:p14="http://schemas.microsoft.com/office/powerpoint/2010/main" val="34049970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685800" y="152400"/>
            <a:ext cx="7772400" cy="6324600"/>
          </a:xfrm>
        </p:spPr>
        <p:txBody>
          <a:bodyPr>
            <a:normAutofit fontScale="90000"/>
          </a:bodyPr>
          <a:lstStyle/>
          <a:p>
            <a:pPr fontAlgn="auto">
              <a:spcAft>
                <a:spcPts val="0"/>
              </a:spcAft>
              <a:defRPr/>
            </a:pPr>
            <a:r>
              <a:rPr lang="en-US" sz="6000" dirty="0"/>
              <a:t>Tri Nuclear Corp.</a:t>
            </a:r>
            <a:br>
              <a:rPr lang="en-US" sz="6000" dirty="0"/>
            </a:br>
            <a:br>
              <a:rPr lang="en-US" sz="6000" dirty="0"/>
            </a:br>
            <a:br>
              <a:rPr lang="en-US" sz="6000" dirty="0"/>
            </a:br>
            <a:br>
              <a:rPr lang="en-US" sz="6000" dirty="0"/>
            </a:br>
            <a:r>
              <a:rPr lang="en-US" sz="6000" dirty="0"/>
              <a:t>General UFV-600 Operations</a:t>
            </a:r>
            <a:br>
              <a:rPr lang="en-US" sz="6000" dirty="0"/>
            </a:b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228600" y="152400"/>
            <a:ext cx="7772400" cy="609600"/>
          </a:xfrm>
        </p:spPr>
        <p:txBody>
          <a:bodyPr/>
          <a:lstStyle/>
          <a:p>
            <a:pPr>
              <a:buClr>
                <a:srgbClr val="FF0000"/>
              </a:buClr>
            </a:pPr>
            <a:r>
              <a:rPr lang="en-US" dirty="0"/>
              <a:t>UFV-600</a:t>
            </a:r>
          </a:p>
        </p:txBody>
      </p:sp>
      <p:pic>
        <p:nvPicPr>
          <p:cNvPr id="548870" name="Picture 6" descr="UF-600 in cavity at 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00100"/>
            <a:ext cx="80772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582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endParaRPr lang="en-US"/>
          </a:p>
        </p:txBody>
      </p:sp>
      <p:sp>
        <p:nvSpPr>
          <p:cNvPr id="697346" name="Rectangle 3"/>
          <p:cNvSpPr>
            <a:spLocks noGrp="1" noChangeArrowheads="1"/>
          </p:cNvSpPr>
          <p:nvPr>
            <p:ph idx="1"/>
          </p:nvPr>
        </p:nvSpPr>
        <p:spPr>
          <a:xfrm>
            <a:off x="685800" y="1066800"/>
            <a:ext cx="7772400" cy="5181600"/>
          </a:xfrm>
        </p:spPr>
        <p:txBody>
          <a:bodyPr/>
          <a:lstStyle/>
          <a:p>
            <a:pPr marL="803275" indent="-457200" algn="ctr">
              <a:buClr>
                <a:srgbClr val="FF0000"/>
              </a:buClr>
              <a:buFont typeface="Monotype Sorts"/>
              <a:buNone/>
            </a:pPr>
            <a:r>
              <a:rPr lang="en-US" sz="2800" dirty="0"/>
              <a:t>The UFV-600 can be operated in two different “Modes”</a:t>
            </a:r>
          </a:p>
          <a:p>
            <a:pPr marL="803275" indent="-457200">
              <a:buClr>
                <a:srgbClr val="FF0000"/>
              </a:buClr>
            </a:pPr>
            <a:r>
              <a:rPr lang="en-US" sz="2800" dirty="0"/>
              <a:t>Water Clarity</a:t>
            </a:r>
          </a:p>
          <a:p>
            <a:pPr marL="803275" indent="-457200">
              <a:buClr>
                <a:srgbClr val="FF0000"/>
              </a:buClr>
            </a:pPr>
            <a:r>
              <a:rPr lang="en-US" sz="2800" dirty="0"/>
              <a:t>Vacuuming</a:t>
            </a:r>
          </a:p>
          <a:p>
            <a:pPr marL="803275" indent="-457200">
              <a:buClr>
                <a:srgbClr val="FF0000"/>
              </a:buClr>
              <a:buFont typeface="Monotype Sorts"/>
              <a:buNone/>
            </a:pPr>
            <a:r>
              <a:rPr lang="en-US" sz="2800" dirty="0"/>
              <a:t>“Water Clarity mode” provides a way to clean/polish water in the Rx Cavity or SFP.</a:t>
            </a:r>
          </a:p>
          <a:p>
            <a:pPr marL="803275" indent="-457200">
              <a:buClr>
                <a:srgbClr val="FF0000"/>
              </a:buClr>
              <a:buFont typeface="Monotype Sorts"/>
              <a:buNone/>
            </a:pPr>
            <a:endParaRPr lang="en-US" sz="2800" dirty="0"/>
          </a:p>
          <a:p>
            <a:pPr marL="803275" indent="-457200">
              <a:buClr>
                <a:srgbClr val="FF0000"/>
              </a:buClr>
              <a:buFont typeface="Monotype Sorts"/>
              <a:buNone/>
            </a:pPr>
            <a:r>
              <a:rPr lang="en-US" sz="2800" dirty="0"/>
              <a:t>“Vacuuming Mode” provides a way to vacuum loose material off of any surface under water in the Rx Cavity or SFP.</a:t>
            </a:r>
          </a:p>
        </p:txBody>
      </p:sp>
    </p:spTree>
    <p:extLst>
      <p:ext uri="{BB962C8B-B14F-4D97-AF65-F5344CB8AC3E}">
        <p14:creationId xmlns:p14="http://schemas.microsoft.com/office/powerpoint/2010/main" val="26987260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TNC-004-02 Rev. B - UFV-60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666" t="12951" r="18125" b="3021"/>
          <a:stretch/>
        </p:blipFill>
        <p:spPr>
          <a:xfrm>
            <a:off x="37494" y="1"/>
            <a:ext cx="9030306" cy="6874280"/>
          </a:xfrm>
          <a:prstGeom prst="rect">
            <a:avLst/>
          </a:prstGeom>
        </p:spPr>
      </p:pic>
    </p:spTree>
    <p:extLst>
      <p:ext uri="{BB962C8B-B14F-4D97-AF65-F5344CB8AC3E}">
        <p14:creationId xmlns:p14="http://schemas.microsoft.com/office/powerpoint/2010/main" val="20226356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UFV-600 Operations </a:t>
            </a:r>
            <a:br>
              <a:rPr lang="en-US" dirty="0"/>
            </a:br>
            <a:r>
              <a:rPr lang="en-US" dirty="0"/>
              <a:t>Water Clarity</a:t>
            </a:r>
          </a:p>
        </p:txBody>
      </p:sp>
      <p:sp>
        <p:nvSpPr>
          <p:cNvPr id="629762" name="Rectangle 3"/>
          <p:cNvSpPr>
            <a:spLocks noGrp="1" noChangeArrowheads="1"/>
          </p:cNvSpPr>
          <p:nvPr>
            <p:ph idx="1"/>
          </p:nvPr>
        </p:nvSpPr>
        <p:spPr>
          <a:xfrm>
            <a:off x="685800" y="1676400"/>
            <a:ext cx="7772400" cy="5181600"/>
          </a:xfrm>
        </p:spPr>
        <p:txBody>
          <a:bodyPr/>
          <a:lstStyle/>
          <a:p>
            <a:pPr>
              <a:buClr>
                <a:srgbClr val="FF0000"/>
              </a:buClr>
            </a:pPr>
            <a:r>
              <a:rPr lang="en-US" dirty="0"/>
              <a:t>Successful water clarity operations hinge on two things:</a:t>
            </a:r>
          </a:p>
          <a:p>
            <a:pPr lvl="1">
              <a:buClr>
                <a:srgbClr val="FF0000"/>
              </a:buClr>
            </a:pPr>
            <a:r>
              <a:rPr lang="en-US" dirty="0"/>
              <a:t>Correct Filter selection</a:t>
            </a:r>
          </a:p>
          <a:p>
            <a:pPr lvl="1">
              <a:buClr>
                <a:srgbClr val="FF0000"/>
              </a:buClr>
            </a:pPr>
            <a:r>
              <a:rPr lang="en-US" dirty="0"/>
              <a:t>Effective cross flow in the pool</a:t>
            </a:r>
          </a:p>
          <a:p>
            <a:pPr lvl="1">
              <a:buClr>
                <a:srgbClr val="FF0000"/>
              </a:buClr>
            </a:pPr>
            <a:r>
              <a:rPr lang="en-US" b="1" dirty="0"/>
              <a:t>Operating the UFV-600 without hoses will not provide desired results.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Water Clarity</a:t>
            </a:r>
          </a:p>
        </p:txBody>
      </p:sp>
      <p:sp>
        <p:nvSpPr>
          <p:cNvPr id="173059" name="Rectangle 3"/>
          <p:cNvSpPr>
            <a:spLocks noGrp="1" noChangeArrowheads="1"/>
          </p:cNvSpPr>
          <p:nvPr>
            <p:ph idx="1"/>
          </p:nvPr>
        </p:nvSpPr>
        <p:spPr>
          <a:xfrm>
            <a:off x="685800" y="1676400"/>
            <a:ext cx="8458200" cy="2057400"/>
          </a:xfrm>
        </p:spPr>
        <p:txBody>
          <a:bodyPr/>
          <a:lstStyle/>
          <a:p>
            <a:pPr>
              <a:buClr>
                <a:srgbClr val="FF0000"/>
              </a:buClr>
            </a:pPr>
            <a:r>
              <a:rPr lang="en-US" dirty="0"/>
              <a:t>Run unit with 2 discharge hoses to different areas of the  pool for most effective water turnover</a:t>
            </a:r>
          </a:p>
          <a:p>
            <a:pPr>
              <a:buClr>
                <a:srgbClr val="FF0000"/>
              </a:buClr>
            </a:pPr>
            <a:r>
              <a:rPr lang="en-US" dirty="0"/>
              <a:t>Install a UT-8 diffuser at the end of each discharge hose to prevent hose whipping.</a:t>
            </a:r>
          </a:p>
        </p:txBody>
      </p:sp>
      <p:pic>
        <p:nvPicPr>
          <p:cNvPr id="5" name="Picture 2" descr="UT-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505200"/>
            <a:ext cx="4358131" cy="32649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931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Vacuuming</a:t>
            </a:r>
          </a:p>
        </p:txBody>
      </p:sp>
      <p:sp>
        <p:nvSpPr>
          <p:cNvPr id="175107" name="Rectangle 3"/>
          <p:cNvSpPr>
            <a:spLocks noGrp="1" noChangeArrowheads="1"/>
          </p:cNvSpPr>
          <p:nvPr>
            <p:ph idx="1"/>
          </p:nvPr>
        </p:nvSpPr>
        <p:spPr>
          <a:xfrm>
            <a:off x="685800" y="1676400"/>
            <a:ext cx="7772400" cy="5181600"/>
          </a:xfrm>
        </p:spPr>
        <p:txBody>
          <a:bodyPr/>
          <a:lstStyle/>
          <a:p>
            <a:pPr>
              <a:buClr>
                <a:srgbClr val="FF0000"/>
              </a:buClr>
            </a:pPr>
            <a:r>
              <a:rPr lang="en-US" dirty="0"/>
              <a:t>Vacuuming accomplished with two different tools:</a:t>
            </a:r>
          </a:p>
          <a:p>
            <a:pPr lvl="1">
              <a:buClr>
                <a:srgbClr val="FF0000"/>
              </a:buClr>
            </a:pPr>
            <a:r>
              <a:rPr lang="en-US" dirty="0"/>
              <a:t>Floor Vacuum Head (UT-5SP-2.5) </a:t>
            </a:r>
          </a:p>
          <a:p>
            <a:pPr lvl="1">
              <a:buClr>
                <a:srgbClr val="FF0000"/>
              </a:buClr>
            </a:pPr>
            <a:r>
              <a:rPr lang="en-US" dirty="0"/>
              <a:t>Vacuum Nozzle (UT-7-2.5) </a:t>
            </a:r>
          </a:p>
          <a:p>
            <a:pPr lvl="2">
              <a:buClr>
                <a:srgbClr val="FF0000"/>
              </a:buClr>
            </a:pPr>
            <a:r>
              <a:rPr lang="en-US" dirty="0"/>
              <a:t>Vacuum nozzle is used in conjunction with the Hose to pole clamp UT-6.</a:t>
            </a:r>
          </a:p>
        </p:txBody>
      </p:sp>
    </p:spTree>
    <p:extLst>
      <p:ext uri="{BB962C8B-B14F-4D97-AF65-F5344CB8AC3E}">
        <p14:creationId xmlns:p14="http://schemas.microsoft.com/office/powerpoint/2010/main" val="291017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28600" y="228600"/>
            <a:ext cx="7772400" cy="1447800"/>
          </a:xfrm>
        </p:spPr>
        <p:txBody>
          <a:bodyPr>
            <a:normAutofit fontScale="90000"/>
          </a:bodyPr>
          <a:lstStyle/>
          <a:p>
            <a:pPr fontAlgn="auto">
              <a:spcAft>
                <a:spcPts val="0"/>
              </a:spcAft>
              <a:defRPr/>
            </a:pPr>
            <a:r>
              <a:rPr lang="en-US" dirty="0"/>
              <a:t>Detailed Description:</a:t>
            </a:r>
            <a:br>
              <a:rPr lang="en-US" dirty="0"/>
            </a:br>
            <a:r>
              <a:rPr lang="en-US" dirty="0"/>
              <a:t>			UFV-600</a:t>
            </a:r>
          </a:p>
        </p:txBody>
      </p:sp>
      <p:sp>
        <p:nvSpPr>
          <p:cNvPr id="253955" name="Rectangle 3"/>
          <p:cNvSpPr>
            <a:spLocks noGrp="1" noChangeArrowheads="1"/>
          </p:cNvSpPr>
          <p:nvPr>
            <p:ph idx="1"/>
          </p:nvPr>
        </p:nvSpPr>
        <p:spPr>
          <a:xfrm>
            <a:off x="685800" y="1981200"/>
            <a:ext cx="7772400" cy="3429000"/>
          </a:xfrm>
        </p:spPr>
        <p:txBody>
          <a:bodyPr/>
          <a:lstStyle/>
          <a:p>
            <a:pPr>
              <a:lnSpc>
                <a:spcPct val="90000"/>
              </a:lnSpc>
              <a:buClr>
                <a:srgbClr val="FF0000"/>
              </a:buClr>
              <a:buSzTx/>
            </a:pPr>
            <a:r>
              <a:rPr lang="en-US" u="sng"/>
              <a:t>4 Filter housings</a:t>
            </a:r>
          </a:p>
          <a:p>
            <a:pPr lvl="1">
              <a:lnSpc>
                <a:spcPct val="90000"/>
              </a:lnSpc>
              <a:buClr>
                <a:srgbClr val="FF0000"/>
              </a:buClr>
            </a:pPr>
            <a:r>
              <a:rPr lang="en-US"/>
              <a:t>8” Pipe</a:t>
            </a:r>
          </a:p>
          <a:p>
            <a:pPr lvl="1">
              <a:lnSpc>
                <a:spcPct val="90000"/>
              </a:lnSpc>
              <a:buClr>
                <a:srgbClr val="FF0000"/>
              </a:buClr>
            </a:pPr>
            <a:r>
              <a:rPr lang="en-US"/>
              <a:t>Overall Height 34.5”</a:t>
            </a:r>
          </a:p>
          <a:p>
            <a:pPr lvl="1">
              <a:lnSpc>
                <a:spcPct val="90000"/>
              </a:lnSpc>
              <a:buClr>
                <a:srgbClr val="FF0000"/>
              </a:buClr>
            </a:pPr>
            <a:r>
              <a:rPr lang="en-US"/>
              <a:t>Filter cartridges are held in place by the negative pressure of the pump</a:t>
            </a:r>
          </a:p>
          <a:p>
            <a:pPr lvl="1">
              <a:lnSpc>
                <a:spcPct val="90000"/>
              </a:lnSpc>
              <a:buClr>
                <a:srgbClr val="FF0000"/>
              </a:buClr>
            </a:pPr>
            <a:r>
              <a:rPr lang="en-US"/>
              <a:t>Filter cartridges are positively sealed on an internal tube sheet with O-Ring.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24260" name="Rectangle 4"/>
          <p:cNvSpPr>
            <a:spLocks noGrp="1" noChangeArrowheads="1"/>
          </p:cNvSpPr>
          <p:nvPr>
            <p:ph idx="1"/>
          </p:nvPr>
        </p:nvSpPr>
        <p:spPr>
          <a:xfrm>
            <a:off x="228600" y="1752600"/>
            <a:ext cx="5236187" cy="2819400"/>
          </a:xfrm>
        </p:spPr>
        <p:txBody>
          <a:bodyPr/>
          <a:lstStyle/>
          <a:p>
            <a:pPr>
              <a:buClr>
                <a:srgbClr val="FF0000"/>
              </a:buClr>
            </a:pPr>
            <a:r>
              <a:rPr lang="en-US" sz="2800" dirty="0"/>
              <a:t>Floor Vacuum Head, </a:t>
            </a:r>
          </a:p>
          <a:p>
            <a:pPr marL="0" indent="0">
              <a:buClr>
                <a:srgbClr val="FF0000"/>
              </a:buClr>
              <a:buNone/>
            </a:pPr>
            <a:r>
              <a:rPr lang="en-US" sz="2800" dirty="0"/>
              <a:t>   UT-5SP-2.5 </a:t>
            </a:r>
          </a:p>
          <a:p>
            <a:pPr lvl="1">
              <a:buClr>
                <a:srgbClr val="FF0000"/>
              </a:buClr>
            </a:pPr>
            <a:r>
              <a:rPr lang="en-US" dirty="0"/>
              <a:t>10” x 20”</a:t>
            </a:r>
          </a:p>
          <a:p>
            <a:pPr lvl="1">
              <a:buClr>
                <a:srgbClr val="FF0000"/>
              </a:buClr>
            </a:pPr>
            <a:r>
              <a:rPr lang="en-US" dirty="0"/>
              <a:t>4 wheels</a:t>
            </a:r>
          </a:p>
          <a:p>
            <a:pPr lvl="1">
              <a:buClr>
                <a:srgbClr val="FF0000"/>
              </a:buClr>
            </a:pPr>
            <a:r>
              <a:rPr lang="en-US" dirty="0"/>
              <a:t>2 brushes</a:t>
            </a:r>
          </a:p>
          <a:p>
            <a:pPr lvl="1">
              <a:buClr>
                <a:srgbClr val="FF0000"/>
              </a:buClr>
            </a:pPr>
            <a:r>
              <a:rPr lang="en-US" dirty="0"/>
              <a:t>Suction connect for 2-1/2in hose</a:t>
            </a:r>
          </a:p>
          <a:p>
            <a:pPr marL="393700" lvl="1" indent="0">
              <a:buClr>
                <a:srgbClr val="FF0000"/>
              </a:buClr>
              <a:buNone/>
            </a:pPr>
            <a:endParaRPr lang="en-US" dirty="0"/>
          </a:p>
          <a:p>
            <a:pPr>
              <a:buClr>
                <a:srgbClr val="FF0000"/>
              </a:buClr>
            </a:pPr>
            <a:r>
              <a:rPr lang="en-US" dirty="0"/>
              <a:t>UT-15 Utility Chain (not shown)</a:t>
            </a:r>
          </a:p>
          <a:p>
            <a:pPr lvl="1">
              <a:buClr>
                <a:srgbClr val="FF0000"/>
              </a:buClr>
            </a:pPr>
            <a:endParaRPr lang="en-US" dirty="0"/>
          </a:p>
          <a:p>
            <a:pPr marL="393700" lvl="1" indent="0">
              <a:buClr>
                <a:srgbClr val="FF0000"/>
              </a:buClr>
              <a:buNone/>
            </a:pPr>
            <a:endParaRPr lang="en-US" dirty="0"/>
          </a:p>
        </p:txBody>
      </p:sp>
      <p:pic>
        <p:nvPicPr>
          <p:cNvPr id="791554" name="Picture 2" descr="P:\GENERAL EQUIPMENT\UFV-600\100_86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90" t="6376" r="3091" b="16374"/>
          <a:stretch/>
        </p:blipFill>
        <p:spPr bwMode="auto">
          <a:xfrm rot="16200000">
            <a:off x="4708475" y="2320116"/>
            <a:ext cx="5268037" cy="360301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41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26308" name="Rectangle 4"/>
          <p:cNvSpPr>
            <a:spLocks noChangeArrowheads="1"/>
          </p:cNvSpPr>
          <p:nvPr/>
        </p:nvSpPr>
        <p:spPr bwMode="auto">
          <a:xfrm>
            <a:off x="228599" y="1752600"/>
            <a:ext cx="3782059" cy="5105400"/>
          </a:xfrm>
          <a:prstGeom prst="rect">
            <a:avLst/>
          </a:prstGeom>
          <a:noFill/>
          <a:ln w="9525">
            <a:noFill/>
            <a:miter lim="800000"/>
            <a:headEnd/>
            <a:tailEnd/>
          </a:ln>
        </p:spPr>
        <p:txBody>
          <a:bodyPr/>
          <a:lstStyle/>
          <a:p>
            <a:pPr eaLnBrk="0" hangingPunct="0">
              <a:spcBef>
                <a:spcPct val="20000"/>
              </a:spcBef>
              <a:buClr>
                <a:srgbClr val="FF0000"/>
              </a:buClr>
              <a:buSzPct val="75000"/>
            </a:pPr>
            <a:r>
              <a:rPr kumimoji="1" lang="en-US" sz="3000" dirty="0">
                <a:latin typeface="Tahoma" pitchFamily="34" charset="0"/>
              </a:rPr>
              <a:t>UT-7-2.5, Vacuum Nozzle for 2-1/2in hose with the UT-6SP, Hose to Pole clamp.</a:t>
            </a:r>
            <a:r>
              <a:rPr kumimoji="1" lang="en-US" sz="2800" dirty="0">
                <a:latin typeface="Tahoma" pitchFamily="34" charset="0"/>
              </a:rPr>
              <a:t> </a:t>
            </a:r>
          </a:p>
          <a:p>
            <a:pPr eaLnBrk="0" hangingPunct="0">
              <a:spcBef>
                <a:spcPct val="20000"/>
              </a:spcBef>
              <a:buClr>
                <a:srgbClr val="FF0000"/>
              </a:buClr>
              <a:buSzPct val="75000"/>
            </a:pPr>
            <a:r>
              <a:rPr kumimoji="1" lang="en-US" sz="3000" dirty="0">
                <a:latin typeface="Tahoma" pitchFamily="34" charset="0"/>
              </a:rPr>
              <a:t>Nozzle positions:</a:t>
            </a:r>
          </a:p>
          <a:p>
            <a:pPr marL="742950" lvl="1" indent="-285750" eaLnBrk="0" hangingPunct="0">
              <a:spcBef>
                <a:spcPct val="20000"/>
              </a:spcBef>
              <a:buClr>
                <a:srgbClr val="FF0000"/>
              </a:buClr>
              <a:buFontTx/>
              <a:buChar char="–"/>
            </a:pPr>
            <a:r>
              <a:rPr kumimoji="1" lang="en-US" sz="2800" dirty="0">
                <a:latin typeface="Tahoma" pitchFamily="34" charset="0"/>
              </a:rPr>
              <a:t>Vertical</a:t>
            </a:r>
          </a:p>
          <a:p>
            <a:pPr marL="742950" lvl="1" indent="-285750" eaLnBrk="0" hangingPunct="0">
              <a:spcBef>
                <a:spcPct val="20000"/>
              </a:spcBef>
              <a:buClr>
                <a:srgbClr val="FF0000"/>
              </a:buClr>
              <a:buFontTx/>
              <a:buChar char="–"/>
            </a:pPr>
            <a:r>
              <a:rPr kumimoji="1" lang="en-US" sz="2800" dirty="0">
                <a:latin typeface="Tahoma" pitchFamily="34" charset="0"/>
              </a:rPr>
              <a:t>Horizontal</a:t>
            </a:r>
          </a:p>
          <a:p>
            <a:pPr marL="742950" lvl="1" indent="-285750" eaLnBrk="0" hangingPunct="0">
              <a:spcBef>
                <a:spcPct val="20000"/>
              </a:spcBef>
              <a:buClr>
                <a:srgbClr val="FF0000"/>
              </a:buClr>
              <a:buFontTx/>
              <a:buChar char="–"/>
            </a:pPr>
            <a:r>
              <a:rPr kumimoji="1" lang="en-US" sz="2800" dirty="0">
                <a:latin typeface="Tahoma" pitchFamily="34" charset="0"/>
              </a:rPr>
              <a:t>45 deg.</a:t>
            </a:r>
          </a:p>
        </p:txBody>
      </p:sp>
      <p:pic>
        <p:nvPicPr>
          <p:cNvPr id="792578" name="Picture 2" descr="P:\GENERAL EQUIPMENT\UFV-600\100_86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32" r="20917"/>
          <a:stretch/>
        </p:blipFill>
        <p:spPr bwMode="auto">
          <a:xfrm flipH="1">
            <a:off x="4191000" y="1524000"/>
            <a:ext cx="4461642" cy="466407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33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 Operations</a:t>
            </a:r>
            <a:br>
              <a:rPr lang="en-US" dirty="0"/>
            </a:br>
            <a:r>
              <a:rPr lang="en-US" dirty="0"/>
              <a:t>Vacuuming</a:t>
            </a:r>
          </a:p>
        </p:txBody>
      </p:sp>
      <p:sp>
        <p:nvSpPr>
          <p:cNvPr id="643075" name="Rectangle 3"/>
          <p:cNvSpPr>
            <a:spLocks noGrp="1" noChangeArrowheads="1"/>
          </p:cNvSpPr>
          <p:nvPr>
            <p:ph idx="1"/>
          </p:nvPr>
        </p:nvSpPr>
        <p:spPr>
          <a:xfrm>
            <a:off x="228600" y="1752600"/>
            <a:ext cx="8915400" cy="2819400"/>
          </a:xfrm>
        </p:spPr>
        <p:txBody>
          <a:bodyPr/>
          <a:lstStyle/>
          <a:p>
            <a:pPr>
              <a:buClr>
                <a:srgbClr val="FF0000"/>
              </a:buClr>
            </a:pPr>
            <a:r>
              <a:rPr lang="en-US" sz="2800" dirty="0"/>
              <a:t>Pool Poles </a:t>
            </a:r>
          </a:p>
          <a:p>
            <a:pPr lvl="1">
              <a:buClr>
                <a:srgbClr val="FF0000"/>
              </a:buClr>
            </a:pPr>
            <a:r>
              <a:rPr lang="en-US" dirty="0"/>
              <a:t>The pool poles come in 4 different lengths – 10ft, 5ft, 3ft &amp; 2ft long.  Determine the depth the vacuuming will take place and assemble the appropriate number of pool poles for optimal operation interaction with the pool poles and tee handle. </a:t>
            </a:r>
          </a:p>
          <a:p>
            <a:pPr marL="0" indent="0">
              <a:buClr>
                <a:srgbClr val="FF0000"/>
              </a:buClr>
              <a:buNone/>
            </a:pPr>
            <a:endParaRPr lang="en-US" sz="2800" dirty="0"/>
          </a:p>
          <a:p>
            <a:pPr>
              <a:buClr>
                <a:srgbClr val="FF0000"/>
              </a:buClr>
              <a:buFont typeface="Monotype Sorts"/>
              <a:buNone/>
            </a:pPr>
            <a:endParaRPr lang="en-US" sz="2800" dirty="0"/>
          </a:p>
        </p:txBody>
      </p:sp>
    </p:spTree>
    <p:extLst>
      <p:ext uri="{BB962C8B-B14F-4D97-AF65-F5344CB8AC3E}">
        <p14:creationId xmlns:p14="http://schemas.microsoft.com/office/powerpoint/2010/main" val="22536755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Vacuuming</a:t>
            </a:r>
          </a:p>
        </p:txBody>
      </p:sp>
      <p:sp>
        <p:nvSpPr>
          <p:cNvPr id="643075" name="Rectangle 3"/>
          <p:cNvSpPr>
            <a:spLocks noGrp="1" noChangeArrowheads="1"/>
          </p:cNvSpPr>
          <p:nvPr>
            <p:ph idx="1"/>
          </p:nvPr>
        </p:nvSpPr>
        <p:spPr>
          <a:xfrm>
            <a:off x="228600" y="1752600"/>
            <a:ext cx="8915400" cy="2819400"/>
          </a:xfrm>
        </p:spPr>
        <p:txBody>
          <a:bodyPr/>
          <a:lstStyle/>
          <a:p>
            <a:pPr>
              <a:buClr>
                <a:srgbClr val="FF0000"/>
              </a:buClr>
            </a:pPr>
            <a:r>
              <a:rPr lang="en-US" sz="2800" dirty="0"/>
              <a:t>Buoyancy Chambers (BC-1) </a:t>
            </a:r>
          </a:p>
          <a:p>
            <a:pPr lvl="1">
              <a:buClr>
                <a:srgbClr val="FF0000"/>
              </a:buClr>
            </a:pPr>
            <a:r>
              <a:rPr lang="en-US" dirty="0"/>
              <a:t>The Buoyancy Chamber (BC-1) is designed to reduce the weight of the pool pole by about half.  After determining the number of pool poles to be used, install the same number of Buoyancy Chambers on the uppermost, fully submerged pool pole.  The placement of the Buoyancy Chambers at the top end of the of the Pool Pole sections helps the operator manipulate the tooling, especially the UT-5SP Vacuum Cleaner Head.</a:t>
            </a:r>
          </a:p>
          <a:p>
            <a:pPr>
              <a:buClr>
                <a:srgbClr val="FF0000"/>
              </a:buClr>
              <a:buFont typeface="Monotype Sorts"/>
              <a:buNone/>
            </a:pPr>
            <a:endParaRPr lang="en-US" sz="2800" dirty="0"/>
          </a:p>
        </p:txBody>
      </p:sp>
    </p:spTree>
    <p:extLst>
      <p:ext uri="{BB962C8B-B14F-4D97-AF65-F5344CB8AC3E}">
        <p14:creationId xmlns:p14="http://schemas.microsoft.com/office/powerpoint/2010/main" val="7385106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5" name="Rectangle 3"/>
          <p:cNvSpPr>
            <a:spLocks noGrp="1" noChangeArrowheads="1"/>
          </p:cNvSpPr>
          <p:nvPr>
            <p:ph idx="1"/>
          </p:nvPr>
        </p:nvSpPr>
        <p:spPr>
          <a:xfrm>
            <a:off x="0" y="1524000"/>
            <a:ext cx="5410200" cy="5105400"/>
          </a:xfrm>
        </p:spPr>
        <p:txBody>
          <a:bodyPr/>
          <a:lstStyle/>
          <a:p>
            <a:pPr lvl="0">
              <a:buClr>
                <a:srgbClr val="FF0000"/>
              </a:buClr>
            </a:pPr>
            <a:r>
              <a:rPr lang="en-US" sz="2800" dirty="0"/>
              <a:t>Slides over pool poles</a:t>
            </a:r>
          </a:p>
          <a:p>
            <a:pPr lvl="0">
              <a:buClr>
                <a:srgbClr val="FF0000"/>
              </a:buClr>
            </a:pPr>
            <a:r>
              <a:rPr lang="en-US" sz="2800" dirty="0"/>
              <a:t>6in </a:t>
            </a:r>
            <a:r>
              <a:rPr lang="en-US" sz="2800" dirty="0" err="1"/>
              <a:t>dia</a:t>
            </a:r>
            <a:r>
              <a:rPr lang="en-US" sz="2800" dirty="0"/>
              <a:t> x 18in long</a:t>
            </a:r>
          </a:p>
          <a:p>
            <a:pPr lvl="0">
              <a:buClr>
                <a:srgbClr val="FF0000"/>
              </a:buClr>
            </a:pPr>
            <a:r>
              <a:rPr lang="en-US" sz="2800" dirty="0"/>
              <a:t>Material:  Stainless Steel</a:t>
            </a:r>
          </a:p>
          <a:p>
            <a:pPr lvl="0">
              <a:buClr>
                <a:srgbClr val="FF0000"/>
              </a:buClr>
            </a:pPr>
            <a:r>
              <a:rPr lang="en-US" sz="2800" dirty="0"/>
              <a:t>Provides positive buoyancy to reduce the overall weight of pool poles. Same connection / design as SP-1 Pool Poles</a:t>
            </a:r>
          </a:p>
          <a:p>
            <a:pPr lvl="0">
              <a:buClr>
                <a:srgbClr val="FF0000"/>
              </a:buClr>
            </a:pPr>
            <a:r>
              <a:rPr lang="en-US" sz="2800" dirty="0"/>
              <a:t>Reduces the weight of the pool pole by approximately half.</a:t>
            </a:r>
          </a:p>
        </p:txBody>
      </p:sp>
      <p:pic>
        <p:nvPicPr>
          <p:cNvPr id="465922" name="Picture 39" descr="101_0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158"/>
            <a:ext cx="2743200" cy="687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4287"/>
            <a:ext cx="9259888"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432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Vacuuming Strategy</a:t>
            </a:r>
          </a:p>
        </p:txBody>
      </p:sp>
      <p:sp>
        <p:nvSpPr>
          <p:cNvPr id="183299" name="Rectangle 3"/>
          <p:cNvSpPr>
            <a:spLocks noGrp="1" noChangeArrowheads="1"/>
          </p:cNvSpPr>
          <p:nvPr>
            <p:ph idx="1"/>
          </p:nvPr>
        </p:nvSpPr>
        <p:spPr>
          <a:xfrm>
            <a:off x="228600" y="1600200"/>
            <a:ext cx="8915400" cy="5105400"/>
          </a:xfrm>
        </p:spPr>
        <p:txBody>
          <a:bodyPr/>
          <a:lstStyle/>
          <a:p>
            <a:pPr>
              <a:buClr>
                <a:srgbClr val="FF0000"/>
              </a:buClr>
            </a:pPr>
            <a:r>
              <a:rPr lang="en-US"/>
              <a:t>Depending on particle size that is trying to be filtered out, the use of large micron filters may not show desired results due to filter bypass. </a:t>
            </a:r>
          </a:p>
          <a:p>
            <a:pPr>
              <a:buClr>
                <a:srgbClr val="FF0000"/>
              </a:buClr>
            </a:pPr>
            <a:r>
              <a:rPr lang="en-US"/>
              <a:t>Filter Selection</a:t>
            </a:r>
          </a:p>
          <a:p>
            <a:pPr lvl="1">
              <a:buClr>
                <a:srgbClr val="FF0000"/>
              </a:buClr>
            </a:pPr>
            <a:r>
              <a:rPr lang="en-US"/>
              <a:t>10 micron filters best “all purpose” vacuuming filter.</a:t>
            </a:r>
          </a:p>
          <a:p>
            <a:pPr lvl="1">
              <a:buClr>
                <a:srgbClr val="FF0000"/>
              </a:buClr>
            </a:pPr>
            <a:r>
              <a:rPr lang="en-US"/>
              <a:t>If water clarity becomes an issue during vacuuming, a smaller size micron filter may be needed </a:t>
            </a:r>
          </a:p>
        </p:txBody>
      </p:sp>
    </p:spTree>
    <p:extLst>
      <p:ext uri="{BB962C8B-B14F-4D97-AF65-F5344CB8AC3E}">
        <p14:creationId xmlns:p14="http://schemas.microsoft.com/office/powerpoint/2010/main" val="15969509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Filter Change Out</a:t>
            </a:r>
          </a:p>
        </p:txBody>
      </p:sp>
      <p:sp>
        <p:nvSpPr>
          <p:cNvPr id="711682" name="Rectangle 3"/>
          <p:cNvSpPr>
            <a:spLocks noGrp="1" noChangeArrowheads="1"/>
          </p:cNvSpPr>
          <p:nvPr>
            <p:ph idx="1"/>
          </p:nvPr>
        </p:nvSpPr>
        <p:spPr>
          <a:xfrm>
            <a:off x="228600" y="1981200"/>
            <a:ext cx="8915400" cy="4876800"/>
          </a:xfrm>
        </p:spPr>
        <p:txBody>
          <a:bodyPr/>
          <a:lstStyle/>
          <a:p>
            <a:pPr>
              <a:buClr>
                <a:srgbClr val="FF0000"/>
              </a:buClr>
            </a:pPr>
            <a:r>
              <a:rPr lang="en-US" dirty="0"/>
              <a:t>Filters should be changed out on one of two conditions:</a:t>
            </a:r>
          </a:p>
          <a:p>
            <a:pPr lvl="1">
              <a:buClr>
                <a:srgbClr val="FF0000"/>
              </a:buClr>
            </a:pPr>
            <a:r>
              <a:rPr lang="en-US" dirty="0"/>
              <a:t>50% clean filter flow </a:t>
            </a:r>
          </a:p>
          <a:p>
            <a:pPr lvl="2">
              <a:buClr>
                <a:srgbClr val="FF0000"/>
              </a:buClr>
            </a:pPr>
            <a:r>
              <a:rPr lang="en-US" dirty="0"/>
              <a:t>If initial flow was 600 </a:t>
            </a:r>
            <a:r>
              <a:rPr lang="en-US" dirty="0" err="1"/>
              <a:t>gpm</a:t>
            </a:r>
            <a:r>
              <a:rPr lang="en-US" dirty="0"/>
              <a:t>, then filters should be changed out at ~300 </a:t>
            </a:r>
            <a:r>
              <a:rPr lang="en-US" dirty="0" err="1"/>
              <a:t>gpm</a:t>
            </a:r>
            <a:endParaRPr lang="en-US" dirty="0"/>
          </a:p>
          <a:p>
            <a:pPr lvl="2">
              <a:buClr>
                <a:srgbClr val="FF0000"/>
              </a:buClr>
            </a:pPr>
            <a:r>
              <a:rPr lang="en-US" dirty="0"/>
              <a:t>The filter cartridge is ‘expended’ at this point and running it further does not increase dirt loading/holding of the filter by very much at all.</a:t>
            </a:r>
          </a:p>
          <a:p>
            <a:pPr lvl="1">
              <a:buClr>
                <a:srgbClr val="FF0000"/>
              </a:buClr>
            </a:pPr>
            <a:r>
              <a:rPr lang="en-US" dirty="0"/>
              <a:t>Pre-determined radiation levels</a:t>
            </a:r>
          </a:p>
          <a:p>
            <a:pPr lvl="2">
              <a:buClr>
                <a:srgbClr val="FF0000"/>
              </a:buClr>
            </a:pPr>
            <a:r>
              <a:rPr lang="en-US" dirty="0"/>
              <a:t>Each plant determines this level</a:t>
            </a:r>
          </a:p>
        </p:txBody>
      </p:sp>
    </p:spTree>
    <p:extLst>
      <p:ext uri="{BB962C8B-B14F-4D97-AF65-F5344CB8AC3E}">
        <p14:creationId xmlns:p14="http://schemas.microsoft.com/office/powerpoint/2010/main" val="4097415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ctrTitle"/>
          </p:nvPr>
        </p:nvSpPr>
        <p:spPr>
          <a:xfrm>
            <a:off x="685800" y="152400"/>
            <a:ext cx="7772400" cy="6324600"/>
          </a:xfrm>
        </p:spPr>
        <p:txBody>
          <a:bodyPr/>
          <a:lstStyle/>
          <a:p>
            <a:pPr fontAlgn="auto">
              <a:spcAft>
                <a:spcPts val="0"/>
              </a:spcAft>
              <a:defRPr/>
            </a:pPr>
            <a:r>
              <a:rPr lang="en-US" sz="6000" dirty="0"/>
              <a:t>Tri Nuclear Corp.</a:t>
            </a:r>
            <a:br>
              <a:rPr lang="en-US" sz="6000" dirty="0"/>
            </a:br>
            <a:br>
              <a:rPr lang="en-US" sz="6000" dirty="0"/>
            </a:br>
            <a:br>
              <a:rPr lang="en-US" sz="6000" dirty="0"/>
            </a:br>
            <a:br>
              <a:rPr lang="en-US" sz="6000" dirty="0"/>
            </a:br>
            <a:r>
              <a:rPr lang="en-US" sz="6000" dirty="0"/>
              <a:t>UF Precautions &amp; Limitations</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 Operations</a:t>
            </a:r>
            <a:br>
              <a:rPr lang="en-US" dirty="0"/>
            </a:br>
            <a:r>
              <a:rPr lang="en-US" dirty="0"/>
              <a:t>Precautions &amp; Limitations</a:t>
            </a:r>
          </a:p>
        </p:txBody>
      </p:sp>
      <p:sp>
        <p:nvSpPr>
          <p:cNvPr id="376835" name="Rectangle 3"/>
          <p:cNvSpPr>
            <a:spLocks noGrp="1" noChangeArrowheads="1"/>
          </p:cNvSpPr>
          <p:nvPr>
            <p:ph idx="1"/>
          </p:nvPr>
        </p:nvSpPr>
        <p:spPr>
          <a:xfrm>
            <a:off x="685800" y="1676400"/>
            <a:ext cx="7772400" cy="5181600"/>
          </a:xfrm>
        </p:spPr>
        <p:txBody>
          <a:bodyPr/>
          <a:lstStyle/>
          <a:p>
            <a:pPr>
              <a:buClr>
                <a:srgbClr val="FF0000"/>
              </a:buClr>
            </a:pPr>
            <a:r>
              <a:rPr lang="en-US" dirty="0"/>
              <a:t>10</a:t>
            </a:r>
            <a:r>
              <a:rPr lang="en-US" baseline="30000" dirty="0"/>
              <a:t>6</a:t>
            </a:r>
            <a:r>
              <a:rPr lang="en-US" dirty="0"/>
              <a:t> Rad Accumulated dose limitation on the following equipment:</a:t>
            </a:r>
          </a:p>
          <a:p>
            <a:pPr lvl="1">
              <a:buClr>
                <a:srgbClr val="FF0000"/>
              </a:buClr>
            </a:pPr>
            <a:r>
              <a:rPr lang="en-US" dirty="0"/>
              <a:t>Filter Cartridges</a:t>
            </a:r>
          </a:p>
          <a:p>
            <a:pPr lvl="1">
              <a:buClr>
                <a:srgbClr val="FF0000"/>
              </a:buClr>
            </a:pPr>
            <a:r>
              <a:rPr lang="en-US" dirty="0"/>
              <a:t>Hoses</a:t>
            </a:r>
          </a:p>
          <a:p>
            <a:pPr lvl="1">
              <a:buClr>
                <a:srgbClr val="FF0000"/>
              </a:buClr>
            </a:pPr>
            <a:r>
              <a:rPr lang="en-US" dirty="0"/>
              <a:t>Power Cables</a:t>
            </a:r>
          </a:p>
          <a:p>
            <a:pPr lvl="1">
              <a:buClr>
                <a:srgbClr val="FF0000"/>
              </a:buClr>
            </a:pPr>
            <a:r>
              <a:rPr lang="en-US" dirty="0"/>
              <a:t>Motor’s</a:t>
            </a:r>
          </a:p>
          <a:p>
            <a:pPr lvl="1">
              <a:buClr>
                <a:srgbClr val="FF0000"/>
              </a:buClr>
            </a:pPr>
            <a:r>
              <a:rPr lang="en-US" dirty="0"/>
              <a:t>Chemical breakdown of the plastic hydrocarbon chain can occur causing material embrittlement. </a:t>
            </a:r>
          </a:p>
        </p:txBody>
      </p:sp>
    </p:spTree>
    <p:extLst>
      <p:ext uri="{BB962C8B-B14F-4D97-AF65-F5344CB8AC3E}">
        <p14:creationId xmlns:p14="http://schemas.microsoft.com/office/powerpoint/2010/main" val="6822143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378883" name="Rectangle 3"/>
          <p:cNvSpPr>
            <a:spLocks noGrp="1" noChangeArrowheads="1"/>
          </p:cNvSpPr>
          <p:nvPr>
            <p:ph idx="1"/>
          </p:nvPr>
        </p:nvSpPr>
        <p:spPr>
          <a:xfrm>
            <a:off x="685800" y="1905000"/>
            <a:ext cx="7772400" cy="4953000"/>
          </a:xfrm>
        </p:spPr>
        <p:txBody>
          <a:bodyPr/>
          <a:lstStyle/>
          <a:p>
            <a:pPr>
              <a:buClr>
                <a:srgbClr val="FF0000"/>
              </a:buClr>
              <a:buFont typeface="Monotype Sorts"/>
              <a:buNone/>
            </a:pPr>
            <a:r>
              <a:rPr lang="en-US" sz="4000" b="1" dirty="0"/>
              <a:t>WARNING:</a:t>
            </a:r>
            <a:endParaRPr lang="en-US" sz="4000" dirty="0"/>
          </a:p>
          <a:p>
            <a:pPr>
              <a:buClr>
                <a:srgbClr val="FF0000"/>
              </a:buClr>
            </a:pPr>
            <a:r>
              <a:rPr lang="en-US" sz="4000" dirty="0"/>
              <a:t>Do not run/bump the pump dry or out of the water!  Severe damage to the pump may occur!</a:t>
            </a:r>
          </a:p>
        </p:txBody>
      </p:sp>
    </p:spTree>
    <p:extLst>
      <p:ext uri="{BB962C8B-B14F-4D97-AF65-F5344CB8AC3E}">
        <p14:creationId xmlns:p14="http://schemas.microsoft.com/office/powerpoint/2010/main" val="2830543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28600" y="228600"/>
            <a:ext cx="7772400" cy="1447800"/>
          </a:xfrm>
        </p:spPr>
        <p:txBody>
          <a:bodyPr>
            <a:normAutofit fontScale="90000"/>
          </a:bodyPr>
          <a:lstStyle/>
          <a:p>
            <a:pPr fontAlgn="auto">
              <a:spcAft>
                <a:spcPts val="0"/>
              </a:spcAft>
              <a:defRPr/>
            </a:pPr>
            <a:r>
              <a:rPr lang="en-US" dirty="0"/>
              <a:t>Detailed Description:</a:t>
            </a:r>
            <a:br>
              <a:rPr lang="en-US" dirty="0"/>
            </a:br>
            <a:r>
              <a:rPr lang="en-US" dirty="0"/>
              <a:t>			UFV-600 Housing</a:t>
            </a:r>
          </a:p>
        </p:txBody>
      </p:sp>
      <p:sp>
        <p:nvSpPr>
          <p:cNvPr id="424963" name="Rectangle 3"/>
          <p:cNvSpPr>
            <a:spLocks noGrp="1" noChangeArrowheads="1"/>
          </p:cNvSpPr>
          <p:nvPr>
            <p:ph idx="1"/>
          </p:nvPr>
        </p:nvSpPr>
        <p:spPr>
          <a:xfrm>
            <a:off x="152400" y="5715000"/>
            <a:ext cx="8802948" cy="1143000"/>
          </a:xfrm>
        </p:spPr>
        <p:txBody>
          <a:bodyPr/>
          <a:lstStyle/>
          <a:p>
            <a:pPr algn="ctr">
              <a:buFont typeface="Monotype Sorts"/>
              <a:buNone/>
            </a:pPr>
            <a:r>
              <a:rPr lang="en-US" dirty="0"/>
              <a:t>Pump suction tube tunnel prior to filter tubes being welded to it. </a:t>
            </a:r>
          </a:p>
        </p:txBody>
      </p:sp>
      <p:pic>
        <p:nvPicPr>
          <p:cNvPr id="424964" name="Picture 4" descr="600 tunnel into pump tube"/>
          <p:cNvPicPr>
            <a:picLocks noChangeAspect="1" noChangeArrowheads="1"/>
          </p:cNvPicPr>
          <p:nvPr/>
        </p:nvPicPr>
        <p:blipFill rotWithShape="1">
          <a:blip r:embed="rId3"/>
          <a:srcRect l="17970" t="1" r="8423" b="37860"/>
          <a:stretch/>
        </p:blipFill>
        <p:spPr bwMode="auto">
          <a:xfrm>
            <a:off x="838200" y="1752599"/>
            <a:ext cx="7375635" cy="3980929"/>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657411" name="Rectangle 3"/>
          <p:cNvSpPr>
            <a:spLocks noGrp="1" noChangeArrowheads="1"/>
          </p:cNvSpPr>
          <p:nvPr>
            <p:ph idx="1"/>
          </p:nvPr>
        </p:nvSpPr>
        <p:spPr>
          <a:xfrm>
            <a:off x="685800" y="1905000"/>
            <a:ext cx="7772400" cy="4953000"/>
          </a:xfrm>
        </p:spPr>
        <p:txBody>
          <a:bodyPr/>
          <a:lstStyle/>
          <a:p>
            <a:pPr>
              <a:buClr>
                <a:srgbClr val="FF0000"/>
              </a:buClr>
              <a:buFont typeface="Monotype Sorts"/>
              <a:buNone/>
            </a:pPr>
            <a:r>
              <a:rPr lang="en-US" sz="4000" b="1" dirty="0"/>
              <a:t>WARNING:</a:t>
            </a:r>
            <a:endParaRPr lang="en-US" sz="4000" dirty="0"/>
          </a:p>
          <a:p>
            <a:pPr>
              <a:buClr>
                <a:srgbClr val="FF0000"/>
              </a:buClr>
            </a:pPr>
            <a:r>
              <a:rPr lang="en-US" dirty="0"/>
              <a:t>Install the power cord to pump pigtail HAND TIGHT ONLY.  Do NOT use any tools (pliers, channel locks etc.) to tighten the connection.</a:t>
            </a:r>
          </a:p>
        </p:txBody>
      </p:sp>
    </p:spTree>
    <p:extLst>
      <p:ext uri="{BB962C8B-B14F-4D97-AF65-F5344CB8AC3E}">
        <p14:creationId xmlns:p14="http://schemas.microsoft.com/office/powerpoint/2010/main" val="36532323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655363" name="Rectangle 3"/>
          <p:cNvSpPr>
            <a:spLocks noGrp="1" noChangeArrowheads="1"/>
          </p:cNvSpPr>
          <p:nvPr>
            <p:ph idx="1"/>
          </p:nvPr>
        </p:nvSpPr>
        <p:spPr>
          <a:xfrm>
            <a:off x="685800" y="1905000"/>
            <a:ext cx="7772400" cy="4953000"/>
          </a:xfrm>
        </p:spPr>
        <p:txBody>
          <a:bodyPr/>
          <a:lstStyle/>
          <a:p>
            <a:pPr>
              <a:lnSpc>
                <a:spcPct val="80000"/>
              </a:lnSpc>
              <a:buClr>
                <a:srgbClr val="FF0000"/>
              </a:buClr>
              <a:buFont typeface="Monotype Sorts"/>
              <a:buNone/>
            </a:pPr>
            <a:r>
              <a:rPr lang="en-US" sz="2400" dirty="0">
                <a:cs typeface="Times New Roman" pitchFamily="18" charset="0"/>
              </a:rPr>
              <a:t>CAUTION:</a:t>
            </a:r>
          </a:p>
          <a:p>
            <a:pPr>
              <a:lnSpc>
                <a:spcPct val="80000"/>
              </a:lnSpc>
              <a:buClr>
                <a:srgbClr val="FF0000"/>
              </a:buClr>
            </a:pPr>
            <a:r>
              <a:rPr lang="en-US" sz="2400" dirty="0">
                <a:cs typeface="Times New Roman" pitchFamily="18" charset="0"/>
              </a:rPr>
              <a:t>When installing and removing the power cord, do not move the power cable connector with side to side motion in an attempt to install or remove it.  </a:t>
            </a:r>
          </a:p>
          <a:p>
            <a:pPr>
              <a:lnSpc>
                <a:spcPct val="80000"/>
              </a:lnSpc>
              <a:buClr>
                <a:srgbClr val="FF0000"/>
              </a:buClr>
            </a:pPr>
            <a:endParaRPr lang="en-US" sz="2400" dirty="0">
              <a:cs typeface="Times New Roman" pitchFamily="18" charset="0"/>
            </a:endParaRPr>
          </a:p>
          <a:p>
            <a:pPr>
              <a:lnSpc>
                <a:spcPct val="80000"/>
              </a:lnSpc>
              <a:buClr>
                <a:srgbClr val="FF0000"/>
              </a:buClr>
            </a:pPr>
            <a:r>
              <a:rPr lang="en-US" sz="2400" dirty="0">
                <a:cs typeface="Times New Roman" pitchFamily="18" charset="0"/>
              </a:rPr>
              <a:t>If difficulty is encountered during installation ensure that the keyway is lined up and that the male end of the PSC-100 &amp; PSC-100P power cord is properly lubricated with a non conductive electrical lubricant (Dow Corning #4).  </a:t>
            </a:r>
          </a:p>
          <a:p>
            <a:pPr>
              <a:lnSpc>
                <a:spcPct val="80000"/>
              </a:lnSpc>
              <a:buClr>
                <a:srgbClr val="FF0000"/>
              </a:buClr>
            </a:pPr>
            <a:endParaRPr lang="en-US" sz="2400" dirty="0">
              <a:cs typeface="Times New Roman" pitchFamily="18" charset="0"/>
            </a:endParaRPr>
          </a:p>
          <a:p>
            <a:pPr>
              <a:lnSpc>
                <a:spcPct val="80000"/>
              </a:lnSpc>
              <a:buClr>
                <a:srgbClr val="FF0000"/>
              </a:buClr>
            </a:pPr>
            <a:r>
              <a:rPr lang="en-US" sz="2400" dirty="0">
                <a:cs typeface="Times New Roman" pitchFamily="18" charset="0"/>
              </a:rPr>
              <a:t>If difficulty is encountered during removal ensure the power cable has been unthreaded fully and pull in the vertical direction ONLY to remove the power cable from the pump.</a:t>
            </a:r>
          </a:p>
        </p:txBody>
      </p:sp>
    </p:spTree>
    <p:extLst>
      <p:ext uri="{BB962C8B-B14F-4D97-AF65-F5344CB8AC3E}">
        <p14:creationId xmlns:p14="http://schemas.microsoft.com/office/powerpoint/2010/main" val="22466657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651267" name="Rectangle 3"/>
          <p:cNvSpPr>
            <a:spLocks noGrp="1" noChangeArrowheads="1"/>
          </p:cNvSpPr>
          <p:nvPr>
            <p:ph idx="1"/>
          </p:nvPr>
        </p:nvSpPr>
        <p:spPr>
          <a:xfrm>
            <a:off x="685800" y="1905000"/>
            <a:ext cx="7772400" cy="4953000"/>
          </a:xfrm>
        </p:spPr>
        <p:txBody>
          <a:bodyPr/>
          <a:lstStyle/>
          <a:p>
            <a:pPr>
              <a:buClr>
                <a:srgbClr val="FF0000"/>
              </a:buClr>
            </a:pPr>
            <a:r>
              <a:rPr lang="en-US" dirty="0">
                <a:cs typeface="Times New Roman" pitchFamily="18" charset="0"/>
              </a:rPr>
              <a:t>Do not start the pump more than once every 2 minutes or 300 starts/day. Damage to the motor winding insulation may occur.</a:t>
            </a:r>
          </a:p>
          <a:p>
            <a:pPr>
              <a:buClr>
                <a:srgbClr val="FF0000"/>
              </a:buClr>
            </a:pPr>
            <a:endParaRPr lang="en-US" dirty="0">
              <a:cs typeface="Times New Roman" pitchFamily="18" charset="0"/>
            </a:endParaRPr>
          </a:p>
          <a:p>
            <a:pPr>
              <a:buClr>
                <a:srgbClr val="FF0000"/>
              </a:buClr>
            </a:pPr>
            <a:r>
              <a:rPr lang="en-US" dirty="0"/>
              <a:t>Max operating temp 140F</a:t>
            </a:r>
          </a:p>
          <a:p>
            <a:pPr lvl="1">
              <a:buClr>
                <a:srgbClr val="FF0000"/>
              </a:buClr>
            </a:pPr>
            <a:r>
              <a:rPr lang="en-US" dirty="0"/>
              <a:t>Time operating above 105F should be minimized</a:t>
            </a:r>
          </a:p>
        </p:txBody>
      </p:sp>
    </p:spTree>
    <p:extLst>
      <p:ext uri="{BB962C8B-B14F-4D97-AF65-F5344CB8AC3E}">
        <p14:creationId xmlns:p14="http://schemas.microsoft.com/office/powerpoint/2010/main" val="9549725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653315" name="Rectangle 3"/>
          <p:cNvSpPr>
            <a:spLocks noGrp="1" noChangeArrowheads="1"/>
          </p:cNvSpPr>
          <p:nvPr>
            <p:ph idx="1"/>
          </p:nvPr>
        </p:nvSpPr>
        <p:spPr>
          <a:xfrm>
            <a:off x="685800" y="1905000"/>
            <a:ext cx="7772400" cy="4953000"/>
          </a:xfrm>
        </p:spPr>
        <p:txBody>
          <a:bodyPr/>
          <a:lstStyle/>
          <a:p>
            <a:pPr>
              <a:buClr>
                <a:srgbClr val="FF0000"/>
              </a:buClr>
            </a:pPr>
            <a:r>
              <a:rPr lang="en-US" sz="2800" dirty="0">
                <a:cs typeface="Times New Roman" pitchFamily="18" charset="0"/>
              </a:rPr>
              <a:t>CAUTION:</a:t>
            </a:r>
          </a:p>
          <a:p>
            <a:pPr>
              <a:buClr>
                <a:srgbClr val="FF0000"/>
              </a:buClr>
            </a:pPr>
            <a:r>
              <a:rPr lang="en-US" sz="2800" dirty="0">
                <a:cs typeface="Times New Roman" pitchFamily="18" charset="0"/>
              </a:rPr>
              <a:t>Do not run the pump until a proper phase rotation check is made! Running the pump in reverse for any long duration will damage the pump!</a:t>
            </a:r>
          </a:p>
          <a:p>
            <a:pPr>
              <a:buClr>
                <a:srgbClr val="FF0000"/>
              </a:buClr>
            </a:pPr>
            <a:endParaRPr lang="en-US" sz="2800" dirty="0">
              <a:cs typeface="Times New Roman" pitchFamily="18" charset="0"/>
            </a:endParaRPr>
          </a:p>
          <a:p>
            <a:pPr>
              <a:buClr>
                <a:srgbClr val="FF0000"/>
              </a:buClr>
            </a:pPr>
            <a:r>
              <a:rPr lang="en-US" sz="2800" dirty="0">
                <a:cs typeface="Times New Roman" pitchFamily="18" charset="0"/>
              </a:rPr>
              <a:t>The CB-PR-600-4XP and CB-600-FM are rated for 460V/3ph/60Hz ONLY.  Any other voltage/frequency supplied to these control boxes will prevent it from operating properly.</a:t>
            </a:r>
          </a:p>
        </p:txBody>
      </p:sp>
    </p:spTree>
    <p:extLst>
      <p:ext uri="{BB962C8B-B14F-4D97-AF65-F5344CB8AC3E}">
        <p14:creationId xmlns:p14="http://schemas.microsoft.com/office/powerpoint/2010/main" val="27145263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0" name="Rectangle 1026"/>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380931" name="Rectangle 1027"/>
          <p:cNvSpPr>
            <a:spLocks noGrp="1" noChangeArrowheads="1"/>
          </p:cNvSpPr>
          <p:nvPr>
            <p:ph idx="1"/>
          </p:nvPr>
        </p:nvSpPr>
        <p:spPr>
          <a:xfrm>
            <a:off x="685800" y="1905000"/>
            <a:ext cx="7772400" cy="4953000"/>
          </a:xfrm>
        </p:spPr>
        <p:txBody>
          <a:bodyPr/>
          <a:lstStyle/>
          <a:p>
            <a:pPr>
              <a:buClr>
                <a:srgbClr val="FF0000"/>
              </a:buClr>
            </a:pPr>
            <a:r>
              <a:rPr lang="en-US">
                <a:cs typeface="Times New Roman" pitchFamily="18" charset="0"/>
              </a:rPr>
              <a:t>Perform the flow meter check: </a:t>
            </a:r>
          </a:p>
          <a:p>
            <a:pPr lvl="1">
              <a:buClr>
                <a:srgbClr val="FF0000"/>
              </a:buClr>
            </a:pPr>
            <a:r>
              <a:rPr lang="en-US">
                <a:cs typeface="Times New Roman" pitchFamily="18" charset="0"/>
              </a:rPr>
              <a:t>before installing the Underwater Filter units into the pool for the first time</a:t>
            </a:r>
          </a:p>
          <a:p>
            <a:pPr lvl="1">
              <a:buClr>
                <a:srgbClr val="FF0000"/>
              </a:buClr>
            </a:pPr>
            <a:r>
              <a:rPr lang="en-US">
                <a:cs typeface="Times New Roman" pitchFamily="18" charset="0"/>
              </a:rPr>
              <a:t>whenever the flow meter or sensor is replaced</a:t>
            </a:r>
          </a:p>
          <a:p>
            <a:pPr lvl="1">
              <a:buClr>
                <a:srgbClr val="FF0000"/>
              </a:buClr>
            </a:pPr>
            <a:r>
              <a:rPr lang="en-US">
                <a:cs typeface="Times New Roman" pitchFamily="18" charset="0"/>
              </a:rPr>
              <a:t>anytime the flow sensor is suspected of being damaged.</a:t>
            </a:r>
          </a:p>
          <a:p>
            <a:pPr>
              <a:buClr>
                <a:srgbClr val="FF0000"/>
              </a:buClr>
              <a:buFont typeface="Monotype Sorts"/>
              <a:buNone/>
            </a:pPr>
            <a:endParaRPr lang="en-US">
              <a:cs typeface="Times New Roman" pitchFamily="18" charset="0"/>
            </a:endParaRPr>
          </a:p>
        </p:txBody>
      </p:sp>
    </p:spTree>
    <p:extLst>
      <p:ext uri="{BB962C8B-B14F-4D97-AF65-F5344CB8AC3E}">
        <p14:creationId xmlns:p14="http://schemas.microsoft.com/office/powerpoint/2010/main" val="3456078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730114" name="Rectangle 3"/>
          <p:cNvSpPr>
            <a:spLocks noGrp="1" noChangeArrowheads="1"/>
          </p:cNvSpPr>
          <p:nvPr>
            <p:ph idx="1"/>
          </p:nvPr>
        </p:nvSpPr>
        <p:spPr>
          <a:xfrm>
            <a:off x="685800" y="1905000"/>
            <a:ext cx="7772400" cy="4648200"/>
          </a:xfrm>
        </p:spPr>
        <p:txBody>
          <a:bodyPr/>
          <a:lstStyle/>
          <a:p>
            <a:pPr marL="0" indent="0">
              <a:buClr>
                <a:srgbClr val="FF0000"/>
              </a:buClr>
              <a:buFont typeface="Monotype Sorts"/>
              <a:buNone/>
            </a:pPr>
            <a:endParaRPr lang="en-US" dirty="0">
              <a:cs typeface="Times New Roman" pitchFamily="18" charset="0"/>
            </a:endParaRPr>
          </a:p>
          <a:p>
            <a:pPr algn="just">
              <a:buClr>
                <a:srgbClr val="FF0000"/>
              </a:buClr>
            </a:pPr>
            <a:r>
              <a:rPr lang="en-US" dirty="0">
                <a:cs typeface="Times New Roman" pitchFamily="18" charset="0"/>
              </a:rPr>
              <a:t>Operating the UFV-600 without suction or discharge hoses attached minimizes pool cross circulation and will lead to inefficient water filtration that may cause water turbidity problems.</a:t>
            </a:r>
          </a:p>
          <a:p>
            <a:pPr marL="0" indent="0" algn="just">
              <a:buClr>
                <a:srgbClr val="FF0000"/>
              </a:buClr>
              <a:buNone/>
            </a:pPr>
            <a:endParaRPr lang="en-US" dirty="0">
              <a:cs typeface="Times New Roman" pitchFamily="18" charset="0"/>
            </a:endParaRPr>
          </a:p>
          <a:p>
            <a:pPr algn="just">
              <a:buClr>
                <a:srgbClr val="FF0000"/>
              </a:buClr>
            </a:pPr>
            <a:r>
              <a:rPr lang="en-US" dirty="0">
                <a:cs typeface="Times New Roman" pitchFamily="18" charset="0"/>
              </a:rPr>
              <a:t>It is not required or desired to run the UFV-600 with both suction and discharge hoses installed. </a:t>
            </a:r>
          </a:p>
        </p:txBody>
      </p:sp>
    </p:spTree>
    <p:extLst>
      <p:ext uri="{BB962C8B-B14F-4D97-AF65-F5344CB8AC3E}">
        <p14:creationId xmlns:p14="http://schemas.microsoft.com/office/powerpoint/2010/main" val="38953470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730114" name="Rectangle 3"/>
          <p:cNvSpPr>
            <a:spLocks noGrp="1" noChangeArrowheads="1"/>
          </p:cNvSpPr>
          <p:nvPr>
            <p:ph idx="1"/>
          </p:nvPr>
        </p:nvSpPr>
        <p:spPr>
          <a:xfrm>
            <a:off x="685800" y="1905000"/>
            <a:ext cx="7772400" cy="4953000"/>
          </a:xfrm>
        </p:spPr>
        <p:txBody>
          <a:bodyPr/>
          <a:lstStyle/>
          <a:p>
            <a:pPr marL="0" indent="0">
              <a:buClr>
                <a:srgbClr val="FF0000"/>
              </a:buClr>
              <a:buFont typeface="Monotype Sorts"/>
              <a:buNone/>
            </a:pPr>
            <a:endParaRPr lang="en-US" dirty="0">
              <a:cs typeface="Times New Roman" pitchFamily="18" charset="0"/>
            </a:endParaRPr>
          </a:p>
          <a:p>
            <a:pPr>
              <a:buClr>
                <a:srgbClr val="FF0000"/>
              </a:buClr>
            </a:pPr>
            <a:r>
              <a:rPr lang="en-US" dirty="0"/>
              <a:t>Slowly lower the UFV-600 housing into the water.  This allows water to fill the housing from the two  1/2in drain holes in the base plate.  Lowering the unit too fast may cause it to become unstable until it fills with water.</a:t>
            </a:r>
          </a:p>
        </p:txBody>
      </p:sp>
    </p:spTree>
    <p:extLst>
      <p:ext uri="{BB962C8B-B14F-4D97-AF65-F5344CB8AC3E}">
        <p14:creationId xmlns:p14="http://schemas.microsoft.com/office/powerpoint/2010/main" val="37003177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228600" y="76200"/>
            <a:ext cx="7772400" cy="1524000"/>
          </a:xfrm>
        </p:spPr>
        <p:txBody>
          <a:bodyPr>
            <a:normAutofit/>
          </a:bodyPr>
          <a:lstStyle/>
          <a:p>
            <a:pPr fontAlgn="auto">
              <a:spcAft>
                <a:spcPts val="0"/>
              </a:spcAft>
              <a:buClr>
                <a:srgbClr val="FF0000"/>
              </a:buClr>
              <a:defRPr/>
            </a:pPr>
            <a:r>
              <a:rPr lang="en-US" dirty="0"/>
              <a:t>UF Precautions &amp; Limitations</a:t>
            </a:r>
          </a:p>
        </p:txBody>
      </p:sp>
      <p:sp>
        <p:nvSpPr>
          <p:cNvPr id="382979" name="Rectangle 3"/>
          <p:cNvSpPr>
            <a:spLocks noGrp="1" noChangeArrowheads="1"/>
          </p:cNvSpPr>
          <p:nvPr>
            <p:ph idx="1"/>
          </p:nvPr>
        </p:nvSpPr>
        <p:spPr>
          <a:xfrm>
            <a:off x="685800" y="1905000"/>
            <a:ext cx="7772400" cy="4953000"/>
          </a:xfrm>
        </p:spPr>
        <p:txBody>
          <a:bodyPr/>
          <a:lstStyle/>
          <a:p>
            <a:pPr>
              <a:buClr>
                <a:srgbClr val="FF0000"/>
              </a:buClr>
            </a:pPr>
            <a:r>
              <a:rPr lang="en-US">
                <a:cs typeface="Times New Roman" pitchFamily="18" charset="0"/>
              </a:rPr>
              <a:t>Filter cartridges can take several minutes to flood while trying to submerge them in the pool. The flooding time can be minimized by pre-soaking the filters.</a:t>
            </a:r>
          </a:p>
        </p:txBody>
      </p:sp>
    </p:spTree>
    <p:extLst>
      <p:ext uri="{BB962C8B-B14F-4D97-AF65-F5344CB8AC3E}">
        <p14:creationId xmlns:p14="http://schemas.microsoft.com/office/powerpoint/2010/main" val="39934653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730114" name="Rectangle 3"/>
          <p:cNvSpPr>
            <a:spLocks noGrp="1" noChangeArrowheads="1"/>
          </p:cNvSpPr>
          <p:nvPr>
            <p:ph idx="1"/>
          </p:nvPr>
        </p:nvSpPr>
        <p:spPr>
          <a:xfrm>
            <a:off x="685800" y="1905000"/>
            <a:ext cx="7772400" cy="4953000"/>
          </a:xfrm>
        </p:spPr>
        <p:txBody>
          <a:bodyPr/>
          <a:lstStyle/>
          <a:p>
            <a:pPr marL="0" indent="0">
              <a:buClr>
                <a:srgbClr val="FF0000"/>
              </a:buClr>
              <a:buFont typeface="Monotype Sorts"/>
              <a:buNone/>
            </a:pPr>
            <a:endParaRPr lang="en-US" dirty="0">
              <a:cs typeface="Times New Roman" pitchFamily="18" charset="0"/>
            </a:endParaRPr>
          </a:p>
          <a:p>
            <a:pPr>
              <a:buClr>
                <a:srgbClr val="FF0000"/>
              </a:buClr>
            </a:pPr>
            <a:r>
              <a:rPr lang="en-US" dirty="0"/>
              <a:t>Dense granular material less than .125” </a:t>
            </a:r>
            <a:r>
              <a:rPr lang="en-US" dirty="0" err="1"/>
              <a:t>dia</a:t>
            </a:r>
            <a:r>
              <a:rPr lang="en-US" dirty="0"/>
              <a:t>, may pass through the SB-.125 strainer basket and could collect in the bottom of a filter housing.</a:t>
            </a:r>
          </a:p>
          <a:p>
            <a:pPr marL="0" indent="0">
              <a:buClr>
                <a:srgbClr val="FF0000"/>
              </a:buClr>
              <a:buNone/>
            </a:pPr>
            <a:endParaRPr lang="en-US" dirty="0"/>
          </a:p>
          <a:p>
            <a:pPr>
              <a:buClr>
                <a:srgbClr val="FF0000"/>
              </a:buClr>
            </a:pPr>
            <a:r>
              <a:rPr lang="en-US" dirty="0"/>
              <a:t>For effective straining operations, two (2) SB-.125 Strainer Baskets must be used.</a:t>
            </a:r>
          </a:p>
          <a:p>
            <a:pPr>
              <a:buClr>
                <a:srgbClr val="FF0000"/>
              </a:buClr>
            </a:pPr>
            <a:endParaRPr lang="en-US" dirty="0"/>
          </a:p>
          <a:p>
            <a:pPr>
              <a:buClr>
                <a:srgbClr val="FF0000"/>
              </a:buClr>
            </a:pPr>
            <a:r>
              <a:rPr lang="en-US" dirty="0"/>
              <a:t>For effective straining operations, two (2) UCB-1 Underwater Catch Baskets must be used.</a:t>
            </a:r>
          </a:p>
          <a:p>
            <a:pPr>
              <a:buClr>
                <a:srgbClr val="FF0000"/>
              </a:buClr>
            </a:pPr>
            <a:endParaRPr lang="en-US" dirty="0"/>
          </a:p>
        </p:txBody>
      </p:sp>
    </p:spTree>
    <p:extLst>
      <p:ext uri="{BB962C8B-B14F-4D97-AF65-F5344CB8AC3E}">
        <p14:creationId xmlns:p14="http://schemas.microsoft.com/office/powerpoint/2010/main" val="15571766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Precautions &amp; Limitations</a:t>
            </a:r>
          </a:p>
        </p:txBody>
      </p:sp>
      <p:sp>
        <p:nvSpPr>
          <p:cNvPr id="382979" name="Rectangle 3"/>
          <p:cNvSpPr>
            <a:spLocks noGrp="1" noChangeArrowheads="1"/>
          </p:cNvSpPr>
          <p:nvPr>
            <p:ph idx="1"/>
          </p:nvPr>
        </p:nvSpPr>
        <p:spPr>
          <a:xfrm>
            <a:off x="685800" y="1905000"/>
            <a:ext cx="7772400" cy="4953000"/>
          </a:xfrm>
        </p:spPr>
        <p:txBody>
          <a:bodyPr/>
          <a:lstStyle/>
          <a:p>
            <a:pPr>
              <a:buClr>
                <a:srgbClr val="FF0000"/>
              </a:buClr>
            </a:pPr>
            <a:r>
              <a:rPr lang="en-US">
                <a:cs typeface="Times New Roman" pitchFamily="18" charset="0"/>
              </a:rPr>
              <a:t>Filter cartridges can take several minutes to flood while trying to submerge them in the pool. The flooding time can be minimized by pre-soaking the filters.</a:t>
            </a:r>
          </a:p>
        </p:txBody>
      </p:sp>
    </p:spTree>
    <p:extLst>
      <p:ext uri="{BB962C8B-B14F-4D97-AF65-F5344CB8AC3E}">
        <p14:creationId xmlns:p14="http://schemas.microsoft.com/office/powerpoint/2010/main" val="217354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0257" name="Rectangle 2"/>
          <p:cNvSpPr>
            <a:spLocks noGrp="1" noChangeArrowheads="1"/>
          </p:cNvSpPr>
          <p:nvPr>
            <p:ph type="title"/>
          </p:nvPr>
        </p:nvSpPr>
        <p:spPr>
          <a:xfrm>
            <a:off x="228600" y="457200"/>
            <a:ext cx="7772400" cy="685800"/>
          </a:xfrm>
          <a:noFill/>
        </p:spPr>
        <p:txBody>
          <a:bodyPr/>
          <a:lstStyle/>
          <a:p>
            <a:r>
              <a:rPr lang="en-US" sz="4000" dirty="0"/>
              <a:t>Detailed Description:  UFV-600</a:t>
            </a:r>
          </a:p>
        </p:txBody>
      </p:sp>
      <p:sp>
        <p:nvSpPr>
          <p:cNvPr id="258051" name="Rectangle 3"/>
          <p:cNvSpPr>
            <a:spLocks noGrp="1" noChangeArrowheads="1"/>
          </p:cNvSpPr>
          <p:nvPr>
            <p:ph type="body" sz="half" idx="1"/>
          </p:nvPr>
        </p:nvSpPr>
        <p:spPr>
          <a:xfrm>
            <a:off x="4191000" y="1828800"/>
            <a:ext cx="4724400" cy="4648200"/>
          </a:xfrm>
        </p:spPr>
        <p:txBody>
          <a:bodyPr/>
          <a:lstStyle/>
          <a:p>
            <a:pPr>
              <a:buClr>
                <a:srgbClr val="FF0000"/>
              </a:buClr>
              <a:buSzTx/>
            </a:pPr>
            <a:r>
              <a:rPr lang="en-US" sz="2800"/>
              <a:t>One pump tube</a:t>
            </a:r>
          </a:p>
          <a:p>
            <a:pPr lvl="1">
              <a:buClr>
                <a:srgbClr val="FF0000"/>
              </a:buClr>
            </a:pPr>
            <a:r>
              <a:rPr lang="en-US"/>
              <a:t>Pump Tube Height 60”</a:t>
            </a:r>
          </a:p>
          <a:p>
            <a:pPr lvl="1">
              <a:buClr>
                <a:srgbClr val="FF0000"/>
              </a:buClr>
            </a:pPr>
            <a:r>
              <a:rPr lang="en-US"/>
              <a:t>Contains the Pump/Motor assembly</a:t>
            </a:r>
          </a:p>
          <a:p>
            <a:pPr lvl="1">
              <a:buClr>
                <a:srgbClr val="FF0000"/>
              </a:buClr>
            </a:pPr>
            <a:r>
              <a:rPr lang="en-US"/>
              <a:t>Provides a path for the “clean” water to the pump.</a:t>
            </a:r>
          </a:p>
          <a:p>
            <a:pPr lvl="1">
              <a:buClr>
                <a:srgbClr val="FF0000"/>
              </a:buClr>
            </a:pPr>
            <a:r>
              <a:rPr lang="en-US"/>
              <a:t>(2) 1/2” drain holes located in the pump tube base plate to allow water to drain out when unit is removed from pool.</a:t>
            </a:r>
          </a:p>
        </p:txBody>
      </p:sp>
      <p:pic>
        <p:nvPicPr>
          <p:cNvPr id="794626" name="Picture 2" descr="P:\+JOB FOLDERS\+2012 Job Folders\086-12 Spain (UFV-600SV, SFP-100-380P, PP-600SC-380P, 6VCPH-5PE)\Origional\101_06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56" t="9240" r="40617" b="37760"/>
          <a:stretch/>
        </p:blipFill>
        <p:spPr bwMode="auto">
          <a:xfrm>
            <a:off x="1066800" y="1143000"/>
            <a:ext cx="1975945" cy="5624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a:xfrm>
            <a:off x="685800" y="152400"/>
            <a:ext cx="7772400" cy="6324600"/>
          </a:xfrm>
        </p:spPr>
        <p:txBody>
          <a:bodyPr/>
          <a:lstStyle/>
          <a:p>
            <a:pPr fontAlgn="auto">
              <a:spcAft>
                <a:spcPts val="0"/>
              </a:spcAft>
              <a:defRPr/>
            </a:pPr>
            <a:r>
              <a:rPr lang="en-US" sz="6000" dirty="0"/>
              <a:t>Tri Nuclear Corp.</a:t>
            </a:r>
            <a:br>
              <a:rPr lang="en-US" sz="6000" dirty="0"/>
            </a:br>
            <a:br>
              <a:rPr lang="en-US" sz="6000" dirty="0"/>
            </a:br>
            <a:br>
              <a:rPr lang="en-US" sz="6000" dirty="0"/>
            </a:br>
            <a:r>
              <a:rPr lang="en-US" sz="6000" dirty="0"/>
              <a:t>UFV-600 Recommended Spare Parts</a:t>
            </a: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UFV-600 Recommended Spare Parts</a:t>
            </a:r>
          </a:p>
        </p:txBody>
      </p:sp>
      <p:sp>
        <p:nvSpPr>
          <p:cNvPr id="385027" name="Rectangle 3"/>
          <p:cNvSpPr>
            <a:spLocks noGrp="1" noChangeArrowheads="1"/>
          </p:cNvSpPr>
          <p:nvPr>
            <p:ph idx="1"/>
          </p:nvPr>
        </p:nvSpPr>
        <p:spPr>
          <a:xfrm>
            <a:off x="685800" y="1905000"/>
            <a:ext cx="7772400" cy="4953000"/>
          </a:xfrm>
        </p:spPr>
        <p:txBody>
          <a:bodyPr/>
          <a:lstStyle/>
          <a:p>
            <a:pPr>
              <a:buClr>
                <a:srgbClr val="FF0000"/>
              </a:buClr>
            </a:pPr>
            <a:r>
              <a:rPr lang="en-US" dirty="0">
                <a:cs typeface="Times New Roman" pitchFamily="18" charset="0"/>
              </a:rPr>
              <a:t>Pump Assembly (PP-600SC) </a:t>
            </a:r>
          </a:p>
          <a:p>
            <a:pPr lvl="1">
              <a:buClr>
                <a:srgbClr val="FF0000"/>
              </a:buClr>
            </a:pPr>
            <a:r>
              <a:rPr lang="en-US" dirty="0">
                <a:cs typeface="Times New Roman" pitchFamily="18" charset="0"/>
              </a:rPr>
              <a:t>Pump/motor assembly, power cable &amp; Control Box</a:t>
            </a:r>
          </a:p>
          <a:p>
            <a:pPr>
              <a:buClr>
                <a:srgbClr val="FF0000"/>
              </a:buClr>
            </a:pPr>
            <a:r>
              <a:rPr lang="en-US" dirty="0">
                <a:cs typeface="Times New Roman" pitchFamily="18" charset="0"/>
              </a:rPr>
              <a:t>CB-600-FM; Qty (1)</a:t>
            </a:r>
          </a:p>
          <a:p>
            <a:pPr>
              <a:buClr>
                <a:srgbClr val="FF0000"/>
              </a:buClr>
            </a:pPr>
            <a:r>
              <a:rPr lang="en-US" dirty="0">
                <a:cs typeface="Times New Roman" pitchFamily="18" charset="0"/>
              </a:rPr>
              <a:t>PSC-100P; </a:t>
            </a:r>
            <a:r>
              <a:rPr lang="en-US" dirty="0" err="1">
                <a:cs typeface="Times New Roman" pitchFamily="18" charset="0"/>
              </a:rPr>
              <a:t>Qty</a:t>
            </a:r>
            <a:r>
              <a:rPr lang="en-US" dirty="0">
                <a:cs typeface="Times New Roman" pitchFamily="18" charset="0"/>
              </a:rPr>
              <a:t> (1)</a:t>
            </a:r>
          </a:p>
          <a:p>
            <a:pPr>
              <a:buClr>
                <a:srgbClr val="FF0000"/>
              </a:buClr>
            </a:pPr>
            <a:r>
              <a:rPr lang="en-US" dirty="0">
                <a:cs typeface="Times New Roman" pitchFamily="18" charset="0"/>
              </a:rPr>
              <a:t>Discharge Hose (PH-3x25); Qty (2)</a:t>
            </a:r>
          </a:p>
          <a:p>
            <a:pPr>
              <a:buClr>
                <a:srgbClr val="FF0000"/>
              </a:buClr>
            </a:pPr>
            <a:r>
              <a:rPr lang="en-US" dirty="0">
                <a:cs typeface="Times New Roman" pitchFamily="18" charset="0"/>
              </a:rPr>
              <a:t>Suction Hose (PH-2.5x50); </a:t>
            </a:r>
            <a:r>
              <a:rPr lang="en-US" dirty="0" err="1">
                <a:cs typeface="Times New Roman" pitchFamily="18" charset="0"/>
              </a:rPr>
              <a:t>Qty</a:t>
            </a:r>
            <a:r>
              <a:rPr lang="en-US" dirty="0">
                <a:cs typeface="Times New Roman" pitchFamily="18" charset="0"/>
              </a:rPr>
              <a:t> (2)</a:t>
            </a:r>
          </a:p>
          <a:p>
            <a:pPr>
              <a:buClr>
                <a:srgbClr val="FF0000"/>
              </a:buClr>
            </a:pPr>
            <a:r>
              <a:rPr lang="en-US" dirty="0">
                <a:cs typeface="Times New Roman" pitchFamily="18" charset="0"/>
              </a:rPr>
              <a:t>UT-8 Diffusers; QTY (2)</a:t>
            </a:r>
          </a:p>
          <a:p>
            <a:pPr>
              <a:buClr>
                <a:srgbClr val="FF0000"/>
              </a:buClr>
            </a:pPr>
            <a:r>
              <a:rPr lang="en-US" dirty="0">
                <a:cs typeface="Times New Roman" pitchFamily="18" charset="0"/>
              </a:rPr>
              <a:t>Filter cartridges</a:t>
            </a:r>
          </a:p>
          <a:p>
            <a:pPr>
              <a:buClr>
                <a:srgbClr val="FF0000"/>
              </a:buClr>
            </a:pPr>
            <a:r>
              <a:rPr lang="en-US" dirty="0">
                <a:cs typeface="Times New Roman" pitchFamily="18" charset="0"/>
              </a:rPr>
              <a:t>Strainer Baskets / Underwater Catch Baskets</a:t>
            </a:r>
          </a:p>
          <a:p>
            <a:pPr marL="0" indent="0">
              <a:buClr>
                <a:srgbClr val="FF0000"/>
              </a:buClr>
              <a:buNone/>
            </a:pPr>
            <a:endParaRPr lang="en-US" dirty="0">
              <a:cs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228600" y="609600"/>
            <a:ext cx="7772400" cy="609600"/>
          </a:xfrm>
        </p:spPr>
        <p:txBody>
          <a:bodyPr>
            <a:normAutofit fontScale="90000"/>
          </a:bodyPr>
          <a:lstStyle/>
          <a:p>
            <a:pPr fontAlgn="auto">
              <a:spcAft>
                <a:spcPts val="0"/>
              </a:spcAft>
              <a:buClr>
                <a:srgbClr val="FF0000"/>
              </a:buClr>
              <a:defRPr/>
            </a:pPr>
            <a:r>
              <a:rPr lang="en-US" dirty="0"/>
              <a:t>Review / Training  Objectives</a:t>
            </a:r>
          </a:p>
        </p:txBody>
      </p:sp>
      <p:sp>
        <p:nvSpPr>
          <p:cNvPr id="448515" name="Rectangle 3"/>
          <p:cNvSpPr>
            <a:spLocks noGrp="1" noChangeArrowheads="1"/>
          </p:cNvSpPr>
          <p:nvPr>
            <p:ph idx="1"/>
          </p:nvPr>
        </p:nvSpPr>
        <p:spPr>
          <a:xfrm>
            <a:off x="228600" y="1981200"/>
            <a:ext cx="8686800" cy="4114800"/>
          </a:xfrm>
        </p:spPr>
        <p:txBody>
          <a:bodyPr/>
          <a:lstStyle/>
          <a:p>
            <a:pPr>
              <a:buClr>
                <a:srgbClr val="FF0000"/>
              </a:buClr>
              <a:buFont typeface="Wingdings 2" pitchFamily="18" charset="2"/>
              <a:buNone/>
            </a:pPr>
            <a:r>
              <a:rPr lang="en-US" sz="2800" b="1" dirty="0"/>
              <a:t>The trainees at the end of this session will be able to describe:</a:t>
            </a:r>
          </a:p>
          <a:p>
            <a:pPr>
              <a:buClr>
                <a:srgbClr val="FF0000"/>
              </a:buClr>
            </a:pPr>
            <a:r>
              <a:rPr lang="en-US" b="1" i="1" dirty="0"/>
              <a:t>Principals of Operation for the UFV-600</a:t>
            </a:r>
          </a:p>
          <a:p>
            <a:pPr>
              <a:buClr>
                <a:srgbClr val="FF0000"/>
              </a:buClr>
            </a:pPr>
            <a:r>
              <a:rPr lang="en-US" b="1" i="1" dirty="0"/>
              <a:t>UFV-600 Equipment Description</a:t>
            </a:r>
            <a:endParaRPr lang="en-US" dirty="0"/>
          </a:p>
          <a:p>
            <a:pPr>
              <a:buClr>
                <a:srgbClr val="FF0000"/>
              </a:buClr>
            </a:pPr>
            <a:r>
              <a:rPr lang="en-US" b="1" i="1" dirty="0"/>
              <a:t>Assembly &amp; Installation in pool</a:t>
            </a:r>
          </a:p>
          <a:p>
            <a:pPr>
              <a:buClr>
                <a:srgbClr val="FF0000"/>
              </a:buClr>
            </a:pPr>
            <a:r>
              <a:rPr lang="en-US" b="1" i="1" dirty="0"/>
              <a:t>System Operations</a:t>
            </a:r>
          </a:p>
          <a:p>
            <a:pPr>
              <a:buClr>
                <a:srgbClr val="FF0000"/>
              </a:buClr>
            </a:pPr>
            <a:r>
              <a:rPr lang="en-US" b="1" i="1" dirty="0"/>
              <a:t>Storage Requirements</a:t>
            </a:r>
          </a:p>
          <a:p>
            <a:pPr>
              <a:buClr>
                <a:srgbClr val="FF0000"/>
              </a:buClr>
            </a:pPr>
            <a:r>
              <a:rPr lang="en-US" b="1" i="1" dirty="0"/>
              <a:t>UFV-600 Precautions &amp; Limitations</a:t>
            </a:r>
          </a:p>
        </p:txBody>
      </p:sp>
    </p:spTree>
    <p:extLst>
      <p:ext uri="{BB962C8B-B14F-4D97-AF65-F5344CB8AC3E}">
        <p14:creationId xmlns:p14="http://schemas.microsoft.com/office/powerpoint/2010/main" val="409767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7971" name="Rectangle 3"/>
          <p:cNvSpPr>
            <a:spLocks noGrp="1" noChangeArrowheads="1"/>
          </p:cNvSpPr>
          <p:nvPr>
            <p:ph type="title"/>
          </p:nvPr>
        </p:nvSpPr>
        <p:spPr>
          <a:xfrm>
            <a:off x="228600" y="1524000"/>
            <a:ext cx="3810000" cy="2819400"/>
          </a:xfrm>
        </p:spPr>
        <p:txBody>
          <a:bodyPr/>
          <a:lstStyle/>
          <a:p>
            <a:r>
              <a:rPr lang="en-US" dirty="0"/>
              <a:t>PP-600SC</a:t>
            </a:r>
            <a:br>
              <a:rPr lang="en-US" dirty="0"/>
            </a:br>
            <a:r>
              <a:rPr lang="en-US" dirty="0"/>
              <a:t>Pump/Motor</a:t>
            </a:r>
            <a:br>
              <a:rPr lang="en-US" dirty="0"/>
            </a:br>
            <a:r>
              <a:rPr lang="en-US" dirty="0"/>
              <a:t>Assembly</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601688" y="0"/>
            <a:ext cx="4542312"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77" name="Rectangle 2"/>
          <p:cNvSpPr>
            <a:spLocks noGrp="1" noChangeArrowheads="1"/>
          </p:cNvSpPr>
          <p:nvPr>
            <p:ph type="title"/>
          </p:nvPr>
        </p:nvSpPr>
        <p:spPr>
          <a:xfrm>
            <a:off x="228600" y="228600"/>
            <a:ext cx="7772400" cy="1447800"/>
          </a:xfrm>
        </p:spPr>
        <p:txBody>
          <a:bodyPr/>
          <a:lstStyle/>
          <a:p>
            <a:r>
              <a:rPr lang="en-US" sz="4000"/>
              <a:t>Detailed Description:</a:t>
            </a:r>
            <a:br>
              <a:rPr lang="en-US" sz="4000"/>
            </a:br>
            <a:r>
              <a:rPr lang="en-US" sz="4000"/>
              <a:t>		PP-600SC Pump &amp; Motor</a:t>
            </a:r>
          </a:p>
        </p:txBody>
      </p:sp>
      <p:sp>
        <p:nvSpPr>
          <p:cNvPr id="485378" name="Rectangle 3"/>
          <p:cNvSpPr>
            <a:spLocks noGrp="1" noChangeArrowheads="1"/>
          </p:cNvSpPr>
          <p:nvPr>
            <p:ph idx="1"/>
          </p:nvPr>
        </p:nvSpPr>
        <p:spPr>
          <a:xfrm>
            <a:off x="609600" y="1981200"/>
            <a:ext cx="7696200" cy="4267200"/>
          </a:xfrm>
        </p:spPr>
        <p:txBody>
          <a:bodyPr/>
          <a:lstStyle/>
          <a:p>
            <a:pPr>
              <a:buClr>
                <a:srgbClr val="FF0000"/>
              </a:buClr>
              <a:buSzTx/>
            </a:pPr>
            <a:r>
              <a:rPr lang="en-US" sz="2800"/>
              <a:t>Grundfos Submersible Motor </a:t>
            </a:r>
          </a:p>
          <a:p>
            <a:pPr lvl="1">
              <a:buClr>
                <a:srgbClr val="FF0000"/>
              </a:buClr>
            </a:pPr>
            <a:r>
              <a:rPr lang="en-US"/>
              <a:t>Stainless Steel</a:t>
            </a:r>
          </a:p>
          <a:p>
            <a:pPr lvl="1">
              <a:buClr>
                <a:srgbClr val="FF0000"/>
              </a:buClr>
            </a:pPr>
            <a:r>
              <a:rPr lang="en-US"/>
              <a:t>15 HP, Constant Speed</a:t>
            </a:r>
          </a:p>
          <a:p>
            <a:pPr lvl="1">
              <a:buClr>
                <a:srgbClr val="FF0000"/>
              </a:buClr>
            </a:pPr>
            <a:r>
              <a:rPr lang="en-US"/>
              <a:t>460V, 3 Phase, 60Hz AC, </a:t>
            </a:r>
          </a:p>
          <a:p>
            <a:pPr lvl="1">
              <a:buClr>
                <a:srgbClr val="FF0000"/>
              </a:buClr>
            </a:pPr>
            <a:r>
              <a:rPr lang="en-US"/>
              <a:t>Squirrel Cage Induction Motor</a:t>
            </a:r>
          </a:p>
          <a:p>
            <a:pPr lvl="1">
              <a:buClr>
                <a:srgbClr val="FF0000"/>
              </a:buClr>
            </a:pPr>
            <a:r>
              <a:rPr lang="en-US"/>
              <a:t>24.5 amps Max running, 115amps starting</a:t>
            </a:r>
          </a:p>
          <a:p>
            <a:pPr lvl="1">
              <a:buClr>
                <a:srgbClr val="FF0000"/>
              </a:buClr>
            </a:pPr>
            <a:r>
              <a:rPr lang="en-US"/>
              <a:t>Approx. 20amps @ 600 gpm </a:t>
            </a:r>
          </a:p>
          <a:p>
            <a:pPr>
              <a:buClr>
                <a:srgbClr val="FF0000"/>
              </a:buClr>
              <a:buSzTx/>
            </a:pPr>
            <a:r>
              <a:rPr lang="en-US" sz="2800"/>
              <a:t>Max operating temp 140F</a:t>
            </a:r>
          </a:p>
          <a:p>
            <a:pPr lvl="1">
              <a:buClr>
                <a:srgbClr val="FF0000"/>
              </a:buClr>
            </a:pPr>
            <a:r>
              <a:rPr lang="en-US"/>
              <a:t>Time operating above 105F should be minimized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0" y="1143000"/>
            <a:ext cx="3959225" cy="2062103"/>
          </a:xfrm>
          <a:prstGeom prst="rect">
            <a:avLst/>
          </a:prstGeom>
        </p:spPr>
        <p:txBody>
          <a:bodyPr wrap="square">
            <a:spAutoFit/>
          </a:bodyPr>
          <a:lstStyle/>
          <a:p>
            <a:pPr algn="ctr"/>
            <a:r>
              <a:rPr lang="en-US" sz="3200" b="1" dirty="0"/>
              <a:t>PP-600C</a:t>
            </a:r>
          </a:p>
          <a:p>
            <a:pPr algn="ctr"/>
            <a:r>
              <a:rPr lang="en-US" sz="3200" b="1" dirty="0"/>
              <a:t>15HP Grundfos Motor Cut Away View</a:t>
            </a:r>
          </a:p>
        </p:txBody>
      </p:sp>
      <p:pic>
        <p:nvPicPr>
          <p:cNvPr id="3" name="Picture 2" descr="MS6 MOTOR Brochure.pdf - Adobe Acrobat"/>
          <p:cNvPicPr>
            <a:picLocks noChangeAspect="1"/>
          </p:cNvPicPr>
          <p:nvPr/>
        </p:nvPicPr>
        <p:blipFill rotWithShape="1">
          <a:blip r:embed="rId3">
            <a:extLst>
              <a:ext uri="{28A0092B-C50C-407E-A947-70E740481C1C}">
                <a14:useLocalDpi xmlns:a14="http://schemas.microsoft.com/office/drawing/2010/main" val="0"/>
              </a:ext>
            </a:extLst>
          </a:blip>
          <a:srcRect l="44875" t="14250" r="45625" b="1646"/>
          <a:stretch/>
        </p:blipFill>
        <p:spPr>
          <a:xfrm>
            <a:off x="4953000" y="219283"/>
            <a:ext cx="1374775" cy="6638717"/>
          </a:xfrm>
          <a:prstGeom prst="rect">
            <a:avLst/>
          </a:prstGeom>
        </p:spPr>
      </p:pic>
    </p:spTree>
    <p:extLst>
      <p:ext uri="{BB962C8B-B14F-4D97-AF65-F5344CB8AC3E}">
        <p14:creationId xmlns:p14="http://schemas.microsoft.com/office/powerpoint/2010/main" val="100517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9473" name="Rectangle 2"/>
          <p:cNvSpPr>
            <a:spLocks noGrp="1" noChangeArrowheads="1"/>
          </p:cNvSpPr>
          <p:nvPr>
            <p:ph type="title"/>
          </p:nvPr>
        </p:nvSpPr>
        <p:spPr>
          <a:xfrm>
            <a:off x="228600" y="228600"/>
            <a:ext cx="7772400" cy="1447800"/>
          </a:xfrm>
        </p:spPr>
        <p:txBody>
          <a:bodyPr/>
          <a:lstStyle/>
          <a:p>
            <a:r>
              <a:rPr lang="en-US" sz="4000"/>
              <a:t>Detailed Description:</a:t>
            </a:r>
            <a:br>
              <a:rPr lang="en-US" sz="4000"/>
            </a:br>
            <a:r>
              <a:rPr lang="en-US" sz="4000"/>
              <a:t>		PP-600SC Pump &amp; Motor</a:t>
            </a:r>
          </a:p>
        </p:txBody>
      </p:sp>
      <p:sp>
        <p:nvSpPr>
          <p:cNvPr id="474115" name="Rectangle 3"/>
          <p:cNvSpPr>
            <a:spLocks noGrp="1" noChangeArrowheads="1"/>
          </p:cNvSpPr>
          <p:nvPr>
            <p:ph idx="1"/>
          </p:nvPr>
        </p:nvSpPr>
        <p:spPr>
          <a:xfrm>
            <a:off x="609600" y="1981200"/>
            <a:ext cx="7696200" cy="4876800"/>
          </a:xfrm>
        </p:spPr>
        <p:txBody>
          <a:bodyPr/>
          <a:lstStyle/>
          <a:p>
            <a:pPr>
              <a:lnSpc>
                <a:spcPct val="80000"/>
              </a:lnSpc>
              <a:buClr>
                <a:srgbClr val="FF0000"/>
              </a:buClr>
              <a:buSzTx/>
            </a:pPr>
            <a:r>
              <a:rPr lang="en-US" sz="2800"/>
              <a:t>Grundfos Submersible Pump </a:t>
            </a:r>
          </a:p>
          <a:p>
            <a:pPr lvl="1">
              <a:lnSpc>
                <a:spcPct val="80000"/>
              </a:lnSpc>
              <a:buClr>
                <a:srgbClr val="FF0000"/>
              </a:buClr>
            </a:pPr>
            <a:r>
              <a:rPr lang="en-US"/>
              <a:t>Stainless Steel</a:t>
            </a:r>
          </a:p>
          <a:p>
            <a:pPr lvl="1">
              <a:lnSpc>
                <a:spcPct val="80000"/>
              </a:lnSpc>
              <a:buClr>
                <a:srgbClr val="FF0000"/>
              </a:buClr>
            </a:pPr>
            <a:r>
              <a:rPr lang="en-US"/>
              <a:t>15 HP,  Single Stage Centrifugal Pump</a:t>
            </a:r>
          </a:p>
          <a:p>
            <a:pPr lvl="1">
              <a:lnSpc>
                <a:spcPct val="80000"/>
              </a:lnSpc>
              <a:buClr>
                <a:srgbClr val="FF0000"/>
              </a:buClr>
            </a:pPr>
            <a:r>
              <a:rPr lang="en-US"/>
              <a:t>600 GPM Design Flow (460/60)</a:t>
            </a:r>
          </a:p>
          <a:p>
            <a:pPr>
              <a:lnSpc>
                <a:spcPct val="80000"/>
              </a:lnSpc>
              <a:buClr>
                <a:srgbClr val="FF0000"/>
              </a:buClr>
              <a:buSzTx/>
            </a:pPr>
            <a:r>
              <a:rPr lang="en-US" sz="2800"/>
              <a:t>Pump Cover</a:t>
            </a:r>
          </a:p>
          <a:p>
            <a:pPr lvl="1">
              <a:lnSpc>
                <a:spcPct val="80000"/>
              </a:lnSpc>
              <a:buClr>
                <a:srgbClr val="FF0000"/>
              </a:buClr>
            </a:pPr>
            <a:r>
              <a:rPr lang="en-US"/>
              <a:t>4in discharge pipe with 3” discharge male camlock fittings</a:t>
            </a:r>
          </a:p>
          <a:p>
            <a:pPr lvl="1">
              <a:lnSpc>
                <a:spcPct val="80000"/>
              </a:lnSpc>
              <a:buClr>
                <a:srgbClr val="FF0000"/>
              </a:buClr>
            </a:pPr>
            <a:r>
              <a:rPr lang="en-US"/>
              <a:t>Flow meter fitting</a:t>
            </a:r>
          </a:p>
          <a:p>
            <a:pPr lvl="1">
              <a:lnSpc>
                <a:spcPct val="80000"/>
              </a:lnSpc>
              <a:buClr>
                <a:srgbClr val="FF0000"/>
              </a:buClr>
            </a:pPr>
            <a:r>
              <a:rPr lang="en-US"/>
              <a:t>Power cable disconnect</a:t>
            </a:r>
          </a:p>
          <a:p>
            <a:pPr lvl="1">
              <a:lnSpc>
                <a:spcPct val="80000"/>
              </a:lnSpc>
              <a:buClr>
                <a:srgbClr val="FF0000"/>
              </a:buClr>
            </a:pPr>
            <a:r>
              <a:rPr lang="en-US"/>
              <a:t>Machined for metal to metal contact to pump tube</a:t>
            </a:r>
          </a:p>
          <a:p>
            <a:pPr lvl="1">
              <a:lnSpc>
                <a:spcPct val="80000"/>
              </a:lnSpc>
              <a:buClr>
                <a:srgbClr val="FF0000"/>
              </a:buClr>
            </a:pPr>
            <a:r>
              <a:rPr lang="en-US"/>
              <a:t>4 pump guides help “self center” the pump in the pump tube as the pump is installed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9233" t="6666" r="30103" b="67778"/>
          <a:stretch/>
        </p:blipFill>
        <p:spPr>
          <a:xfrm>
            <a:off x="2511056" y="838200"/>
            <a:ext cx="3875798" cy="4876800"/>
          </a:xfrm>
          <a:prstGeom prst="rect">
            <a:avLst/>
          </a:prstGeom>
        </p:spPr>
      </p:pic>
      <p:sp>
        <p:nvSpPr>
          <p:cNvPr id="491521" name="Text Box 3"/>
          <p:cNvSpPr txBox="1">
            <a:spLocks noChangeArrowheads="1"/>
          </p:cNvSpPr>
          <p:nvPr/>
        </p:nvSpPr>
        <p:spPr bwMode="auto">
          <a:xfrm>
            <a:off x="685800" y="381000"/>
            <a:ext cx="2743200" cy="457200"/>
          </a:xfrm>
          <a:prstGeom prst="rect">
            <a:avLst/>
          </a:prstGeom>
          <a:noFill/>
          <a:ln w="9525">
            <a:noFill/>
            <a:miter lim="800000"/>
            <a:headEnd/>
            <a:tailEnd/>
          </a:ln>
        </p:spPr>
        <p:txBody>
          <a:bodyPr>
            <a:spAutoFit/>
          </a:bodyPr>
          <a:lstStyle/>
          <a:p>
            <a:pPr eaLnBrk="0" hangingPunct="0">
              <a:spcBef>
                <a:spcPct val="50000"/>
              </a:spcBef>
            </a:pPr>
            <a:r>
              <a:rPr lang="en-US"/>
              <a:t>Pump Lift Bale</a:t>
            </a:r>
          </a:p>
        </p:txBody>
      </p:sp>
      <p:sp>
        <p:nvSpPr>
          <p:cNvPr id="491524" name="Text Box 9"/>
          <p:cNvSpPr txBox="1">
            <a:spLocks noChangeArrowheads="1"/>
          </p:cNvSpPr>
          <p:nvPr/>
        </p:nvSpPr>
        <p:spPr bwMode="auto">
          <a:xfrm>
            <a:off x="152400" y="1066800"/>
            <a:ext cx="2743200" cy="1200329"/>
          </a:xfrm>
          <a:prstGeom prst="rect">
            <a:avLst/>
          </a:prstGeom>
          <a:noFill/>
          <a:ln w="9525">
            <a:noFill/>
            <a:miter lim="800000"/>
            <a:headEnd/>
            <a:tailEnd/>
          </a:ln>
        </p:spPr>
        <p:txBody>
          <a:bodyPr>
            <a:spAutoFit/>
          </a:bodyPr>
          <a:lstStyle/>
          <a:p>
            <a:pPr eaLnBrk="0" hangingPunct="0">
              <a:spcBef>
                <a:spcPct val="50000"/>
              </a:spcBef>
            </a:pPr>
            <a:r>
              <a:rPr lang="en-US" dirty="0"/>
              <a:t>3in male camlock Discharge hose connections</a:t>
            </a:r>
          </a:p>
        </p:txBody>
      </p:sp>
      <p:sp>
        <p:nvSpPr>
          <p:cNvPr id="491525" name="Line 10"/>
          <p:cNvSpPr>
            <a:spLocks noChangeShapeType="1"/>
          </p:cNvSpPr>
          <p:nvPr/>
        </p:nvSpPr>
        <p:spPr bwMode="auto">
          <a:xfrm>
            <a:off x="2057400" y="1981200"/>
            <a:ext cx="1295400" cy="381794"/>
          </a:xfrm>
          <a:prstGeom prst="line">
            <a:avLst/>
          </a:prstGeom>
          <a:noFill/>
          <a:ln w="25400">
            <a:solidFill>
              <a:srgbClr val="FF0000"/>
            </a:solidFill>
            <a:round/>
            <a:headEnd/>
            <a:tailEnd type="triangle" w="lg" len="med"/>
          </a:ln>
        </p:spPr>
        <p:txBody>
          <a:bodyPr/>
          <a:lstStyle/>
          <a:p>
            <a:endParaRPr lang="en-US"/>
          </a:p>
        </p:txBody>
      </p:sp>
      <p:sp>
        <p:nvSpPr>
          <p:cNvPr id="491526" name="Line 6"/>
          <p:cNvSpPr>
            <a:spLocks noChangeShapeType="1"/>
          </p:cNvSpPr>
          <p:nvPr/>
        </p:nvSpPr>
        <p:spPr bwMode="auto">
          <a:xfrm>
            <a:off x="2511056" y="3448050"/>
            <a:ext cx="917944" cy="19050"/>
          </a:xfrm>
          <a:prstGeom prst="line">
            <a:avLst/>
          </a:prstGeom>
          <a:noFill/>
          <a:ln w="25400">
            <a:solidFill>
              <a:srgbClr val="FF0000"/>
            </a:solidFill>
            <a:round/>
            <a:headEnd/>
            <a:tailEnd type="triangle" w="lg" len="med"/>
          </a:ln>
        </p:spPr>
        <p:txBody>
          <a:bodyPr/>
          <a:lstStyle/>
          <a:p>
            <a:endParaRPr lang="en-US"/>
          </a:p>
        </p:txBody>
      </p:sp>
      <p:sp>
        <p:nvSpPr>
          <p:cNvPr id="491527" name="Text Box 8"/>
          <p:cNvSpPr txBox="1">
            <a:spLocks noChangeArrowheads="1"/>
          </p:cNvSpPr>
          <p:nvPr/>
        </p:nvSpPr>
        <p:spPr bwMode="auto">
          <a:xfrm>
            <a:off x="26276" y="3142593"/>
            <a:ext cx="2743200" cy="457200"/>
          </a:xfrm>
          <a:prstGeom prst="rect">
            <a:avLst/>
          </a:prstGeom>
          <a:noFill/>
          <a:ln w="9525">
            <a:noFill/>
            <a:miter lim="800000"/>
            <a:headEnd/>
            <a:tailEnd/>
          </a:ln>
        </p:spPr>
        <p:txBody>
          <a:bodyPr>
            <a:spAutoFit/>
          </a:bodyPr>
          <a:lstStyle/>
          <a:p>
            <a:pPr eaLnBrk="0" hangingPunct="0">
              <a:spcBef>
                <a:spcPct val="50000"/>
              </a:spcBef>
            </a:pPr>
            <a:r>
              <a:rPr lang="en-US" dirty="0"/>
              <a:t>Flow Meter fitting</a:t>
            </a:r>
          </a:p>
        </p:txBody>
      </p:sp>
      <p:sp>
        <p:nvSpPr>
          <p:cNvPr id="491528" name="Line 5"/>
          <p:cNvSpPr>
            <a:spLocks noChangeShapeType="1"/>
          </p:cNvSpPr>
          <p:nvPr/>
        </p:nvSpPr>
        <p:spPr bwMode="auto">
          <a:xfrm>
            <a:off x="2667000" y="660991"/>
            <a:ext cx="1447800" cy="405809"/>
          </a:xfrm>
          <a:prstGeom prst="line">
            <a:avLst/>
          </a:prstGeom>
          <a:noFill/>
          <a:ln w="25400">
            <a:solidFill>
              <a:srgbClr val="FF0000"/>
            </a:solidFill>
            <a:round/>
            <a:headEnd/>
            <a:tailEnd type="triangle" w="lg" len="med"/>
          </a:ln>
        </p:spPr>
        <p:txBody>
          <a:bodyPr/>
          <a:lstStyle/>
          <a:p>
            <a:endParaRPr lang="en-US"/>
          </a:p>
        </p:txBody>
      </p:sp>
      <p:sp>
        <p:nvSpPr>
          <p:cNvPr id="11" name="Line 6"/>
          <p:cNvSpPr>
            <a:spLocks noChangeShapeType="1"/>
          </p:cNvSpPr>
          <p:nvPr/>
        </p:nvSpPr>
        <p:spPr bwMode="auto">
          <a:xfrm flipH="1">
            <a:off x="5029200" y="4267200"/>
            <a:ext cx="1600200" cy="152400"/>
          </a:xfrm>
          <a:prstGeom prst="line">
            <a:avLst/>
          </a:prstGeom>
          <a:noFill/>
          <a:ln w="25400">
            <a:solidFill>
              <a:srgbClr val="FF0000"/>
            </a:solidFill>
            <a:round/>
            <a:headEnd/>
            <a:tailEnd type="triangle" w="lg" len="med"/>
          </a:ln>
        </p:spPr>
        <p:txBody>
          <a:bodyPr/>
          <a:lstStyle/>
          <a:p>
            <a:endParaRPr lang="en-US"/>
          </a:p>
        </p:txBody>
      </p:sp>
      <p:sp>
        <p:nvSpPr>
          <p:cNvPr id="12" name="Text Box 8"/>
          <p:cNvSpPr txBox="1">
            <a:spLocks noChangeArrowheads="1"/>
          </p:cNvSpPr>
          <p:nvPr/>
        </p:nvSpPr>
        <p:spPr bwMode="auto">
          <a:xfrm>
            <a:off x="6641805" y="4038600"/>
            <a:ext cx="2425995" cy="830997"/>
          </a:xfrm>
          <a:prstGeom prst="rect">
            <a:avLst/>
          </a:prstGeom>
          <a:noFill/>
          <a:ln w="9525">
            <a:noFill/>
            <a:miter lim="800000"/>
            <a:headEnd/>
            <a:tailEnd/>
          </a:ln>
        </p:spPr>
        <p:txBody>
          <a:bodyPr wrap="square">
            <a:spAutoFit/>
          </a:bodyPr>
          <a:lstStyle/>
          <a:p>
            <a:pPr eaLnBrk="0" hangingPunct="0">
              <a:spcBef>
                <a:spcPct val="50000"/>
              </a:spcBef>
            </a:pPr>
            <a:r>
              <a:rPr lang="en-US" dirty="0"/>
              <a:t>Power Cable connection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68994" name="Object 2"/>
          <p:cNvGraphicFramePr>
            <a:graphicFrameLocks noChangeAspect="1"/>
          </p:cNvGraphicFramePr>
          <p:nvPr/>
        </p:nvGraphicFramePr>
        <p:xfrm>
          <a:off x="0" y="0"/>
          <a:ext cx="2681288" cy="6858000"/>
        </p:xfrm>
        <a:graphic>
          <a:graphicData uri="http://schemas.openxmlformats.org/presentationml/2006/ole">
            <mc:AlternateContent xmlns:mc="http://schemas.openxmlformats.org/markup-compatibility/2006">
              <mc:Choice xmlns:v="urn:schemas-microsoft-com:vml" Requires="v">
                <p:oleObj spid="_x0000_s469026" name="Document" r:id="rId4" imgW="1657462" imgH="4238915" progId="Word.Document.8">
                  <p:embed/>
                </p:oleObj>
              </mc:Choice>
              <mc:Fallback>
                <p:oleObj name="Document" r:id="rId4" imgW="1657462" imgH="4238915"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6812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8995" name="Text Box 3"/>
          <p:cNvSpPr txBox="1">
            <a:spLocks noChangeArrowheads="1"/>
          </p:cNvSpPr>
          <p:nvPr/>
        </p:nvSpPr>
        <p:spPr bwMode="auto">
          <a:xfrm>
            <a:off x="3810000" y="4876800"/>
            <a:ext cx="4114800" cy="457200"/>
          </a:xfrm>
          <a:prstGeom prst="rect">
            <a:avLst/>
          </a:prstGeom>
          <a:noFill/>
          <a:ln w="9525">
            <a:noFill/>
            <a:miter lim="800000"/>
            <a:headEnd/>
            <a:tailEnd/>
          </a:ln>
        </p:spPr>
        <p:txBody>
          <a:bodyPr>
            <a:spAutoFit/>
          </a:bodyPr>
          <a:lstStyle/>
          <a:p>
            <a:pPr eaLnBrk="0" hangingPunct="0">
              <a:spcBef>
                <a:spcPct val="50000"/>
              </a:spcBef>
            </a:pPr>
            <a:r>
              <a:rPr lang="en-US"/>
              <a:t>Suction Strainer</a:t>
            </a:r>
          </a:p>
        </p:txBody>
      </p:sp>
      <p:sp>
        <p:nvSpPr>
          <p:cNvPr id="468996" name="Line 4"/>
          <p:cNvSpPr>
            <a:spLocks noChangeShapeType="1"/>
          </p:cNvSpPr>
          <p:nvPr/>
        </p:nvSpPr>
        <p:spPr bwMode="auto">
          <a:xfrm flipH="1">
            <a:off x="1524000" y="5105400"/>
            <a:ext cx="2286000" cy="304800"/>
          </a:xfrm>
          <a:prstGeom prst="line">
            <a:avLst/>
          </a:prstGeom>
          <a:noFill/>
          <a:ln w="25400">
            <a:solidFill>
              <a:srgbClr val="FF0000"/>
            </a:solidFill>
            <a:round/>
            <a:headEnd/>
            <a:tailEnd type="triangle" w="lg" len="med"/>
          </a:ln>
        </p:spPr>
        <p:txBody>
          <a:bodyPr/>
          <a:lstStyle/>
          <a:p>
            <a:endParaRPr lang="en-US"/>
          </a:p>
        </p:txBody>
      </p:sp>
      <p:sp>
        <p:nvSpPr>
          <p:cNvPr id="468997" name="Text Box 5"/>
          <p:cNvSpPr txBox="1">
            <a:spLocks noChangeArrowheads="1"/>
          </p:cNvSpPr>
          <p:nvPr/>
        </p:nvSpPr>
        <p:spPr bwMode="auto">
          <a:xfrm>
            <a:off x="3886200" y="2743200"/>
            <a:ext cx="4114800" cy="457200"/>
          </a:xfrm>
          <a:prstGeom prst="rect">
            <a:avLst/>
          </a:prstGeom>
          <a:noFill/>
          <a:ln w="9525">
            <a:noFill/>
            <a:miter lim="800000"/>
            <a:headEnd/>
            <a:tailEnd/>
          </a:ln>
        </p:spPr>
        <p:txBody>
          <a:bodyPr>
            <a:spAutoFit/>
          </a:bodyPr>
          <a:lstStyle/>
          <a:p>
            <a:pPr eaLnBrk="0" hangingPunct="0">
              <a:spcBef>
                <a:spcPct val="50000"/>
              </a:spcBef>
            </a:pPr>
            <a:r>
              <a:rPr lang="en-US"/>
              <a:t>1</a:t>
            </a:r>
            <a:r>
              <a:rPr lang="en-US" baseline="30000"/>
              <a:t>st</a:t>
            </a:r>
            <a:r>
              <a:rPr lang="en-US"/>
              <a:t> stage impellor</a:t>
            </a:r>
          </a:p>
        </p:txBody>
      </p:sp>
      <p:sp>
        <p:nvSpPr>
          <p:cNvPr id="468998" name="Line 6"/>
          <p:cNvSpPr>
            <a:spLocks noChangeShapeType="1"/>
          </p:cNvSpPr>
          <p:nvPr/>
        </p:nvSpPr>
        <p:spPr bwMode="auto">
          <a:xfrm flipH="1">
            <a:off x="1600200" y="2971800"/>
            <a:ext cx="2286000" cy="304800"/>
          </a:xfrm>
          <a:prstGeom prst="line">
            <a:avLst/>
          </a:prstGeom>
          <a:noFill/>
          <a:ln w="25400">
            <a:solidFill>
              <a:srgbClr val="FF0000"/>
            </a:solidFill>
            <a:round/>
            <a:headEnd/>
            <a:tailEnd type="triangle" w="lg" len="med"/>
          </a:ln>
        </p:spPr>
        <p:txBody>
          <a:bodyPr/>
          <a:lstStyle/>
          <a:p>
            <a:endParaRPr lang="en-US"/>
          </a:p>
        </p:txBody>
      </p:sp>
      <p:sp>
        <p:nvSpPr>
          <p:cNvPr id="468999" name="Text Box 11"/>
          <p:cNvSpPr txBox="1">
            <a:spLocks noChangeArrowheads="1"/>
          </p:cNvSpPr>
          <p:nvPr/>
        </p:nvSpPr>
        <p:spPr bwMode="auto">
          <a:xfrm>
            <a:off x="3810000" y="1828800"/>
            <a:ext cx="4114800" cy="457200"/>
          </a:xfrm>
          <a:prstGeom prst="rect">
            <a:avLst/>
          </a:prstGeom>
          <a:noFill/>
          <a:ln w="9525">
            <a:noFill/>
            <a:miter lim="800000"/>
            <a:headEnd/>
            <a:tailEnd/>
          </a:ln>
        </p:spPr>
        <p:txBody>
          <a:bodyPr>
            <a:spAutoFit/>
          </a:bodyPr>
          <a:lstStyle/>
          <a:p>
            <a:pPr eaLnBrk="0" hangingPunct="0">
              <a:spcBef>
                <a:spcPct val="50000"/>
              </a:spcBef>
            </a:pPr>
            <a:r>
              <a:rPr lang="en-US"/>
              <a:t>Upper radial &amp; thrust bearings</a:t>
            </a:r>
          </a:p>
        </p:txBody>
      </p:sp>
      <p:sp>
        <p:nvSpPr>
          <p:cNvPr id="469000" name="Line 12"/>
          <p:cNvSpPr>
            <a:spLocks noChangeShapeType="1"/>
          </p:cNvSpPr>
          <p:nvPr/>
        </p:nvSpPr>
        <p:spPr bwMode="auto">
          <a:xfrm flipH="1">
            <a:off x="1447800" y="2057400"/>
            <a:ext cx="2362200" cy="381000"/>
          </a:xfrm>
          <a:prstGeom prst="line">
            <a:avLst/>
          </a:prstGeom>
          <a:noFill/>
          <a:ln w="25400">
            <a:solidFill>
              <a:srgbClr val="FF0000"/>
            </a:solidFill>
            <a:round/>
            <a:headEnd/>
            <a:tailEnd type="triangle" w="lg" len="med"/>
          </a:ln>
        </p:spPr>
        <p:txBody>
          <a:bodyPr/>
          <a:lstStyle/>
          <a:p>
            <a:endParaRPr lang="en-US"/>
          </a:p>
        </p:txBody>
      </p:sp>
      <p:sp>
        <p:nvSpPr>
          <p:cNvPr id="469001" name="Text Box 13"/>
          <p:cNvSpPr txBox="1">
            <a:spLocks noChangeArrowheads="1"/>
          </p:cNvSpPr>
          <p:nvPr/>
        </p:nvSpPr>
        <p:spPr bwMode="auto">
          <a:xfrm>
            <a:off x="3810000" y="914400"/>
            <a:ext cx="5334000" cy="457200"/>
          </a:xfrm>
          <a:prstGeom prst="rect">
            <a:avLst/>
          </a:prstGeom>
          <a:noFill/>
          <a:ln w="9525">
            <a:noFill/>
            <a:miter lim="800000"/>
            <a:headEnd/>
            <a:tailEnd/>
          </a:ln>
        </p:spPr>
        <p:txBody>
          <a:bodyPr>
            <a:spAutoFit/>
          </a:bodyPr>
          <a:lstStyle/>
          <a:p>
            <a:pPr eaLnBrk="0" hangingPunct="0">
              <a:spcBef>
                <a:spcPct val="50000"/>
              </a:spcBef>
            </a:pPr>
            <a:r>
              <a:rPr lang="en-US"/>
              <a:t>Check valve w/1” hole drilled in it.</a:t>
            </a:r>
          </a:p>
        </p:txBody>
      </p:sp>
      <p:sp>
        <p:nvSpPr>
          <p:cNvPr id="469002" name="Line 14"/>
          <p:cNvSpPr>
            <a:spLocks noChangeShapeType="1"/>
          </p:cNvSpPr>
          <p:nvPr/>
        </p:nvSpPr>
        <p:spPr bwMode="auto">
          <a:xfrm flipH="1">
            <a:off x="1295400" y="1143000"/>
            <a:ext cx="2514600" cy="762000"/>
          </a:xfrm>
          <a:prstGeom prst="line">
            <a:avLst/>
          </a:prstGeom>
          <a:noFill/>
          <a:ln w="25400">
            <a:solidFill>
              <a:srgbClr val="FF0000"/>
            </a:solidFill>
            <a:round/>
            <a:headEnd/>
            <a:tailEnd type="triangle" w="lg" len="med"/>
          </a:ln>
        </p:spPr>
        <p:txBody>
          <a:bodyPr/>
          <a:lstStyle/>
          <a:p>
            <a:endParaRPr lang="en-US"/>
          </a:p>
        </p:txBody>
      </p:sp>
      <p:sp>
        <p:nvSpPr>
          <p:cNvPr id="469003" name="Text Box 15"/>
          <p:cNvSpPr txBox="1">
            <a:spLocks noChangeArrowheads="1"/>
          </p:cNvSpPr>
          <p:nvPr/>
        </p:nvSpPr>
        <p:spPr bwMode="auto">
          <a:xfrm>
            <a:off x="3886200" y="76200"/>
            <a:ext cx="4724400" cy="822325"/>
          </a:xfrm>
          <a:prstGeom prst="rect">
            <a:avLst/>
          </a:prstGeom>
          <a:noFill/>
          <a:ln w="9525">
            <a:noFill/>
            <a:miter lim="800000"/>
            <a:headEnd/>
            <a:tailEnd/>
          </a:ln>
        </p:spPr>
        <p:txBody>
          <a:bodyPr>
            <a:spAutoFit/>
          </a:bodyPr>
          <a:lstStyle/>
          <a:p>
            <a:pPr eaLnBrk="0" hangingPunct="0">
              <a:spcBef>
                <a:spcPct val="50000"/>
              </a:spcBef>
            </a:pPr>
            <a:r>
              <a:rPr lang="en-US"/>
              <a:t>6” NPT Discharge to pump cover (bushed down to 4”)</a:t>
            </a:r>
          </a:p>
        </p:txBody>
      </p:sp>
      <p:sp>
        <p:nvSpPr>
          <p:cNvPr id="469004" name="Line 16"/>
          <p:cNvSpPr>
            <a:spLocks noChangeShapeType="1"/>
          </p:cNvSpPr>
          <p:nvPr/>
        </p:nvSpPr>
        <p:spPr bwMode="auto">
          <a:xfrm flipH="1">
            <a:off x="1143000" y="304800"/>
            <a:ext cx="2667000" cy="76200"/>
          </a:xfrm>
          <a:prstGeom prst="line">
            <a:avLst/>
          </a:prstGeom>
          <a:noFill/>
          <a:ln w="25400">
            <a:solidFill>
              <a:srgbClr val="FF0000"/>
            </a:solidFill>
            <a:round/>
            <a:headEnd/>
            <a:tailEnd type="triangle" w="lg" len="med"/>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228600" y="609600"/>
            <a:ext cx="7772400" cy="609600"/>
          </a:xfrm>
        </p:spPr>
        <p:txBody>
          <a:bodyPr>
            <a:normAutofit fontScale="90000"/>
          </a:bodyPr>
          <a:lstStyle/>
          <a:p>
            <a:pPr fontAlgn="auto">
              <a:spcAft>
                <a:spcPts val="0"/>
              </a:spcAft>
              <a:buClr>
                <a:srgbClr val="FF0000"/>
              </a:buClr>
              <a:defRPr/>
            </a:pPr>
            <a:r>
              <a:rPr lang="en-US" dirty="0"/>
              <a:t>Training  Objectives</a:t>
            </a:r>
          </a:p>
        </p:txBody>
      </p:sp>
      <p:sp>
        <p:nvSpPr>
          <p:cNvPr id="448515" name="Rectangle 3"/>
          <p:cNvSpPr>
            <a:spLocks noGrp="1" noChangeArrowheads="1"/>
          </p:cNvSpPr>
          <p:nvPr>
            <p:ph idx="1"/>
          </p:nvPr>
        </p:nvSpPr>
        <p:spPr>
          <a:xfrm>
            <a:off x="228600" y="1981200"/>
            <a:ext cx="8686800" cy="4114800"/>
          </a:xfrm>
        </p:spPr>
        <p:txBody>
          <a:bodyPr/>
          <a:lstStyle/>
          <a:p>
            <a:pPr>
              <a:buClr>
                <a:srgbClr val="FF0000"/>
              </a:buClr>
              <a:buFont typeface="Wingdings 2" pitchFamily="18" charset="2"/>
              <a:buNone/>
            </a:pPr>
            <a:r>
              <a:rPr lang="en-US" sz="2800" b="1" dirty="0"/>
              <a:t>The trainees at the end of this session will be able to describe:</a:t>
            </a:r>
          </a:p>
          <a:p>
            <a:pPr>
              <a:buClr>
                <a:srgbClr val="FF0000"/>
              </a:buClr>
            </a:pPr>
            <a:r>
              <a:rPr lang="en-US" b="1" i="1" dirty="0"/>
              <a:t>Principals of Operation for the UFV-600</a:t>
            </a:r>
          </a:p>
          <a:p>
            <a:pPr>
              <a:buClr>
                <a:srgbClr val="FF0000"/>
              </a:buClr>
            </a:pPr>
            <a:r>
              <a:rPr lang="en-US" b="1" i="1" dirty="0"/>
              <a:t>UFV-600 Equipment Description</a:t>
            </a:r>
            <a:endParaRPr lang="en-US" dirty="0"/>
          </a:p>
          <a:p>
            <a:pPr>
              <a:buClr>
                <a:srgbClr val="FF0000"/>
              </a:buClr>
            </a:pPr>
            <a:r>
              <a:rPr lang="en-US" b="1" i="1" dirty="0"/>
              <a:t>Assembly &amp; Installation in pool</a:t>
            </a:r>
          </a:p>
          <a:p>
            <a:pPr>
              <a:buClr>
                <a:srgbClr val="FF0000"/>
              </a:buClr>
            </a:pPr>
            <a:r>
              <a:rPr lang="en-US" b="1" i="1" dirty="0"/>
              <a:t>System Operations</a:t>
            </a:r>
          </a:p>
          <a:p>
            <a:pPr>
              <a:buClr>
                <a:srgbClr val="FF0000"/>
              </a:buClr>
            </a:pPr>
            <a:r>
              <a:rPr lang="en-US" b="1" i="1" dirty="0"/>
              <a:t>Storage Requirements</a:t>
            </a:r>
          </a:p>
          <a:p>
            <a:pPr>
              <a:buClr>
                <a:srgbClr val="FF0000"/>
              </a:buClr>
            </a:pPr>
            <a:r>
              <a:rPr lang="en-US" b="1" i="1" dirty="0"/>
              <a:t>UFV-600 Precautions &amp; Limitations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8572" name="Rectangle 12"/>
          <p:cNvSpPr>
            <a:spLocks noGrp="1" noChangeArrowheads="1"/>
          </p:cNvSpPr>
          <p:nvPr>
            <p:ph idx="1"/>
          </p:nvPr>
        </p:nvSpPr>
        <p:spPr>
          <a:xfrm>
            <a:off x="0" y="1447800"/>
            <a:ext cx="4267200" cy="4876800"/>
          </a:xfrm>
        </p:spPr>
        <p:txBody>
          <a:bodyPr/>
          <a:lstStyle/>
          <a:p>
            <a:pPr>
              <a:lnSpc>
                <a:spcPct val="90000"/>
              </a:lnSpc>
              <a:buClr>
                <a:srgbClr val="FF0000"/>
              </a:buClr>
            </a:pPr>
            <a:r>
              <a:rPr lang="en-US" dirty="0"/>
              <a:t>Seal Plug P/N SC-P</a:t>
            </a:r>
          </a:p>
          <a:p>
            <a:pPr>
              <a:lnSpc>
                <a:spcPct val="90000"/>
              </a:lnSpc>
              <a:buClr>
                <a:srgbClr val="FF0000"/>
              </a:buClr>
            </a:pPr>
            <a:endParaRPr lang="en-US" dirty="0"/>
          </a:p>
          <a:p>
            <a:pPr>
              <a:lnSpc>
                <a:spcPct val="90000"/>
              </a:lnSpc>
              <a:buClr>
                <a:srgbClr val="FF0000"/>
              </a:buClr>
            </a:pPr>
            <a:r>
              <a:rPr lang="en-US" dirty="0"/>
              <a:t>Installed whenever the a power cord is removed from the pump</a:t>
            </a:r>
          </a:p>
          <a:p>
            <a:pPr>
              <a:lnSpc>
                <a:spcPct val="90000"/>
              </a:lnSpc>
              <a:buClr>
                <a:srgbClr val="FF0000"/>
              </a:buClr>
            </a:pPr>
            <a:endParaRPr lang="en-US" dirty="0"/>
          </a:p>
          <a:p>
            <a:pPr lvl="1">
              <a:lnSpc>
                <a:spcPct val="90000"/>
              </a:lnSpc>
              <a:buClr>
                <a:srgbClr val="FF0000"/>
              </a:buClr>
            </a:pPr>
            <a:r>
              <a:rPr lang="en-US" dirty="0"/>
              <a:t>Protects the threads of the sea con connector</a:t>
            </a:r>
          </a:p>
          <a:p>
            <a:pPr lvl="1">
              <a:lnSpc>
                <a:spcPct val="90000"/>
              </a:lnSpc>
              <a:buClr>
                <a:srgbClr val="FF0000"/>
              </a:buClr>
            </a:pPr>
            <a:endParaRPr lang="en-US" dirty="0"/>
          </a:p>
          <a:p>
            <a:pPr lvl="1">
              <a:lnSpc>
                <a:spcPct val="90000"/>
              </a:lnSpc>
              <a:buClr>
                <a:srgbClr val="FF0000"/>
              </a:buClr>
            </a:pPr>
            <a:r>
              <a:rPr lang="en-US" dirty="0"/>
              <a:t>Prevents FME from entering the sea con connector</a:t>
            </a:r>
          </a:p>
        </p:txBody>
      </p:sp>
      <p:pic>
        <p:nvPicPr>
          <p:cNvPr id="760834" name="Picture 2" descr="D:\SDrive\PHOTOGRAPHS\++ PHOTOS to File\Photos\PSC-100x &amp; SC-P\103_02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447800"/>
            <a:ext cx="5181599" cy="388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11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228600" y="228600"/>
            <a:ext cx="8915400" cy="1447800"/>
          </a:xfrm>
        </p:spPr>
        <p:txBody>
          <a:bodyPr>
            <a:normAutofit/>
          </a:bodyPr>
          <a:lstStyle/>
          <a:p>
            <a:r>
              <a:rPr lang="en-US" sz="4500" dirty="0"/>
              <a:t>Detailed Description:</a:t>
            </a:r>
            <a:br>
              <a:rPr lang="en-US" sz="4500" dirty="0"/>
            </a:br>
            <a:r>
              <a:rPr lang="en-US" sz="4500" dirty="0"/>
              <a:t>	Pump Control Boxes</a:t>
            </a:r>
            <a:endParaRPr lang="en-US" sz="3200" dirty="0"/>
          </a:p>
        </p:txBody>
      </p:sp>
      <p:sp>
        <p:nvSpPr>
          <p:cNvPr id="309251" name="Rectangle 3"/>
          <p:cNvSpPr>
            <a:spLocks noGrp="1" noChangeArrowheads="1"/>
          </p:cNvSpPr>
          <p:nvPr>
            <p:ph idx="1"/>
          </p:nvPr>
        </p:nvSpPr>
        <p:spPr>
          <a:xfrm>
            <a:off x="609600" y="1676400"/>
            <a:ext cx="7924800" cy="5181600"/>
          </a:xfrm>
          <a:solidFill>
            <a:schemeClr val="bg1"/>
          </a:solidFill>
        </p:spPr>
        <p:txBody>
          <a:bodyPr>
            <a:normAutofit/>
          </a:bodyPr>
          <a:lstStyle/>
          <a:p>
            <a:pPr>
              <a:lnSpc>
                <a:spcPct val="80000"/>
              </a:lnSpc>
              <a:buClr>
                <a:srgbClr val="FF0000"/>
              </a:buClr>
              <a:buSzTx/>
            </a:pPr>
            <a:r>
              <a:rPr lang="en-US" sz="2800" dirty="0"/>
              <a:t>5 versions in the field</a:t>
            </a:r>
          </a:p>
          <a:p>
            <a:pPr lvl="1">
              <a:lnSpc>
                <a:spcPct val="80000"/>
              </a:lnSpc>
              <a:buClr>
                <a:srgbClr val="FF0000"/>
              </a:buClr>
              <a:buSzTx/>
            </a:pPr>
            <a:r>
              <a:rPr lang="en-US" sz="2600" dirty="0"/>
              <a:t>CB-600 (pre May 2005)</a:t>
            </a:r>
          </a:p>
          <a:p>
            <a:pPr marL="1143000" lvl="2" indent="-228600">
              <a:lnSpc>
                <a:spcPct val="80000"/>
              </a:lnSpc>
              <a:buClr>
                <a:srgbClr val="FF0000"/>
              </a:buClr>
              <a:buSzTx/>
            </a:pPr>
            <a:r>
              <a:rPr lang="en-US" dirty="0"/>
              <a:t>2 button Start/Stop Control Box, (3) K-50 Thermal Overload Heaters installed for overload protection, </a:t>
            </a:r>
            <a:r>
              <a:rPr lang="en-US" dirty="0" err="1"/>
              <a:t>Nema</a:t>
            </a:r>
            <a:r>
              <a:rPr lang="en-US" dirty="0"/>
              <a:t> 1 box</a:t>
            </a:r>
          </a:p>
          <a:p>
            <a:pPr lvl="1">
              <a:lnSpc>
                <a:spcPct val="80000"/>
              </a:lnSpc>
              <a:buClr>
                <a:srgbClr val="FF0000"/>
              </a:buClr>
            </a:pPr>
            <a:r>
              <a:rPr lang="en-US" dirty="0"/>
              <a:t>CB-600-4X (May 2005 – Aug 2009)</a:t>
            </a:r>
          </a:p>
          <a:p>
            <a:pPr marL="1143000" lvl="2" indent="-228600">
              <a:lnSpc>
                <a:spcPct val="80000"/>
              </a:lnSpc>
              <a:buClr>
                <a:srgbClr val="FF0000"/>
              </a:buClr>
            </a:pPr>
            <a:r>
              <a:rPr lang="en-US" dirty="0"/>
              <a:t> 2 button Start/Stop Control Box w/green run light, Adjustable overcurrent trip, </a:t>
            </a:r>
            <a:r>
              <a:rPr lang="en-US" dirty="0" err="1"/>
              <a:t>Nema</a:t>
            </a:r>
            <a:r>
              <a:rPr lang="en-US" dirty="0"/>
              <a:t> 4X fiberglass box</a:t>
            </a:r>
          </a:p>
          <a:p>
            <a:pPr lvl="1">
              <a:lnSpc>
                <a:spcPct val="80000"/>
              </a:lnSpc>
              <a:buClr>
                <a:srgbClr val="FF0000"/>
              </a:buClr>
            </a:pPr>
            <a:r>
              <a:rPr lang="en-US" dirty="0"/>
              <a:t>CB-PR-600-4X (Aug 2009 – Dec 2012)</a:t>
            </a:r>
          </a:p>
          <a:p>
            <a:pPr marL="1143000" lvl="2" indent="-228600">
              <a:lnSpc>
                <a:spcPct val="80000"/>
              </a:lnSpc>
              <a:buClr>
                <a:srgbClr val="FF0000"/>
              </a:buClr>
            </a:pPr>
            <a:r>
              <a:rPr lang="en-US" dirty="0"/>
              <a:t>Same as CB-600-4x, but can reverse pump motor phase</a:t>
            </a:r>
          </a:p>
          <a:p>
            <a:pPr lvl="1">
              <a:lnSpc>
                <a:spcPct val="80000"/>
              </a:lnSpc>
              <a:buClr>
                <a:srgbClr val="FF0000"/>
              </a:buClr>
            </a:pPr>
            <a:r>
              <a:rPr lang="en-US" dirty="0"/>
              <a:t>CB-PR-600-4XP (Dec 2012 – Feb 2017)</a:t>
            </a:r>
          </a:p>
          <a:p>
            <a:pPr marL="1143000" lvl="2" indent="-228600">
              <a:lnSpc>
                <a:spcPct val="80000"/>
              </a:lnSpc>
              <a:buClr>
                <a:srgbClr val="FF0000"/>
              </a:buClr>
            </a:pPr>
            <a:r>
              <a:rPr lang="en-US" dirty="0"/>
              <a:t>Same as CB-PR-600-4x, but has twist lock plugs for power cable and drop cable.</a:t>
            </a:r>
          </a:p>
          <a:p>
            <a:pPr lvl="1">
              <a:lnSpc>
                <a:spcPct val="80000"/>
              </a:lnSpc>
              <a:buClr>
                <a:srgbClr val="FF0000"/>
              </a:buClr>
            </a:pPr>
            <a:r>
              <a:rPr lang="en-US" dirty="0"/>
              <a:t>CB-600-FM (Feb 2017 - Pres.)</a:t>
            </a:r>
          </a:p>
          <a:p>
            <a:pPr marL="1257300" lvl="2" indent="-342900">
              <a:lnSpc>
                <a:spcPct val="80000"/>
              </a:lnSpc>
              <a:buClr>
                <a:srgbClr val="FF0000"/>
              </a:buClr>
            </a:pPr>
            <a:r>
              <a:rPr lang="en-US" dirty="0"/>
              <a:t>Same as CB-PR-600-4XP, but with integrated flow meter.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447800"/>
          </a:xfrm>
        </p:spPr>
        <p:txBody>
          <a:bodyPr/>
          <a:lstStyle/>
          <a:p>
            <a:r>
              <a:rPr lang="en-US" sz="4600" dirty="0"/>
              <a:t>Detailed Description:</a:t>
            </a:r>
            <a:br>
              <a:rPr lang="en-US" sz="4600" dirty="0"/>
            </a:br>
            <a:r>
              <a:rPr lang="en-US" sz="3800" dirty="0"/>
              <a:t>Phase Reversing Control Box with </a:t>
            </a:r>
            <a:r>
              <a:rPr lang="en-US" sz="3800" dirty="0" err="1"/>
              <a:t>twistlock</a:t>
            </a:r>
            <a:r>
              <a:rPr lang="en-US" sz="3800" dirty="0"/>
              <a:t> plugs, CB-PR-600-4XP</a:t>
            </a:r>
          </a:p>
        </p:txBody>
      </p:sp>
      <p:sp>
        <p:nvSpPr>
          <p:cNvPr id="754691" name="Rectangle 3"/>
          <p:cNvSpPr>
            <a:spLocks noGrp="1"/>
          </p:cNvSpPr>
          <p:nvPr>
            <p:ph type="body" idx="1"/>
          </p:nvPr>
        </p:nvSpPr>
        <p:spPr>
          <a:xfrm>
            <a:off x="0" y="1981200"/>
            <a:ext cx="4800600" cy="4876800"/>
          </a:xfrm>
        </p:spPr>
        <p:txBody>
          <a:bodyPr/>
          <a:lstStyle/>
          <a:p>
            <a:pPr>
              <a:buClr>
                <a:srgbClr val="FF0000"/>
              </a:buClr>
              <a:buSzTx/>
            </a:pPr>
            <a:r>
              <a:rPr lang="en-US" sz="2000" dirty="0"/>
              <a:t>NEMA 4X Control Box</a:t>
            </a:r>
          </a:p>
          <a:p>
            <a:pPr lvl="1">
              <a:buClr>
                <a:srgbClr val="FF0000"/>
              </a:buClr>
            </a:pPr>
            <a:r>
              <a:rPr lang="en-US" sz="2000" dirty="0"/>
              <a:t>NEMA 4X type enclosure</a:t>
            </a:r>
          </a:p>
          <a:p>
            <a:pPr lvl="1">
              <a:buClr>
                <a:srgbClr val="FF0000"/>
              </a:buClr>
            </a:pPr>
            <a:r>
              <a:rPr lang="en-US" sz="2000" dirty="0"/>
              <a:t>460V/3Ph/60Hz solid state controller </a:t>
            </a:r>
          </a:p>
          <a:p>
            <a:pPr lvl="1">
              <a:buClr>
                <a:srgbClr val="FF0000"/>
              </a:buClr>
            </a:pPr>
            <a:r>
              <a:rPr lang="en-US" sz="2000" dirty="0"/>
              <a:t>Adjustable over current trip.  </a:t>
            </a:r>
          </a:p>
          <a:p>
            <a:pPr lvl="1">
              <a:buClr>
                <a:srgbClr val="FF0000"/>
              </a:buClr>
            </a:pPr>
            <a:r>
              <a:rPr lang="en-US" sz="2000" dirty="0"/>
              <a:t>120V controls </a:t>
            </a:r>
          </a:p>
          <a:p>
            <a:pPr lvl="2">
              <a:buClr>
                <a:srgbClr val="FF0000"/>
              </a:buClr>
            </a:pPr>
            <a:r>
              <a:rPr lang="en-US" sz="1900" dirty="0"/>
              <a:t>start/stop pushbuttons</a:t>
            </a:r>
          </a:p>
          <a:p>
            <a:pPr lvl="2">
              <a:buClr>
                <a:srgbClr val="FF0000"/>
              </a:buClr>
            </a:pPr>
            <a:r>
              <a:rPr lang="en-US" sz="1900" dirty="0"/>
              <a:t>Green “run” indicating light</a:t>
            </a:r>
          </a:p>
          <a:p>
            <a:pPr lvl="2">
              <a:buClr>
                <a:srgbClr val="FF0000"/>
              </a:buClr>
            </a:pPr>
            <a:r>
              <a:rPr lang="en-US" sz="1900" dirty="0"/>
              <a:t>Can change motor phases with one switch – WITHOUT opening the box</a:t>
            </a:r>
            <a:endParaRPr lang="en-US" sz="2000" dirty="0"/>
          </a:p>
          <a:p>
            <a:pPr lvl="1">
              <a:buClr>
                <a:srgbClr val="FF0000"/>
              </a:buClr>
            </a:pPr>
            <a:r>
              <a:rPr lang="en-US" sz="2000" dirty="0" err="1"/>
              <a:t>Twistlock</a:t>
            </a:r>
            <a:r>
              <a:rPr lang="en-US" sz="2000" dirty="0"/>
              <a:t> plugs </a:t>
            </a:r>
          </a:p>
        </p:txBody>
      </p:sp>
      <p:pic>
        <p:nvPicPr>
          <p:cNvPr id="5" name="Picture 66" descr="101_0487"/>
          <p:cNvPicPr>
            <a:picLocks noChangeAspect="1" noChangeArrowheads="1"/>
          </p:cNvPicPr>
          <p:nvPr/>
        </p:nvPicPr>
        <p:blipFill rotWithShape="1">
          <a:blip r:embed="rId3">
            <a:extLst>
              <a:ext uri="{28A0092B-C50C-407E-A947-70E740481C1C}">
                <a14:useLocalDpi xmlns:a14="http://schemas.microsoft.com/office/drawing/2010/main" val="0"/>
              </a:ext>
            </a:extLst>
          </a:blip>
          <a:srcRect l="13102" r="9939"/>
          <a:stretch/>
        </p:blipFill>
        <p:spPr bwMode="auto">
          <a:xfrm>
            <a:off x="5093677" y="1119429"/>
            <a:ext cx="3821723" cy="573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064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447800"/>
          </a:xfrm>
        </p:spPr>
        <p:txBody>
          <a:bodyPr/>
          <a:lstStyle/>
          <a:p>
            <a:r>
              <a:rPr lang="en-US" sz="4600" dirty="0"/>
              <a:t>Detailed Description:</a:t>
            </a:r>
            <a:br>
              <a:rPr lang="en-US" sz="4600" dirty="0"/>
            </a:br>
            <a:r>
              <a:rPr lang="en-US" sz="3800" dirty="0"/>
              <a:t>Phase Reversing Control Box with </a:t>
            </a:r>
            <a:r>
              <a:rPr lang="en-US" sz="3800" dirty="0" err="1"/>
              <a:t>twistlock</a:t>
            </a:r>
            <a:r>
              <a:rPr lang="en-US" sz="3800" dirty="0"/>
              <a:t> plugs, CB-PR-600-4XP</a:t>
            </a:r>
          </a:p>
        </p:txBody>
      </p:sp>
      <p:sp>
        <p:nvSpPr>
          <p:cNvPr id="754691" name="Rectangle 3"/>
          <p:cNvSpPr>
            <a:spLocks noGrp="1"/>
          </p:cNvSpPr>
          <p:nvPr>
            <p:ph type="body" idx="1"/>
          </p:nvPr>
        </p:nvSpPr>
        <p:spPr>
          <a:xfrm>
            <a:off x="3810" y="1981200"/>
            <a:ext cx="4800600" cy="4876800"/>
          </a:xfrm>
        </p:spPr>
        <p:txBody>
          <a:bodyPr/>
          <a:lstStyle/>
          <a:p>
            <a:pPr>
              <a:buClr>
                <a:srgbClr val="FF0000"/>
              </a:buClr>
              <a:buSzTx/>
            </a:pPr>
            <a:r>
              <a:rPr lang="en-US" sz="2000" dirty="0"/>
              <a:t>Control Box identical to the CB-PR-600-4XP Control Box with the exception of the addition of </a:t>
            </a:r>
            <a:r>
              <a:rPr lang="en-US" sz="2000" dirty="0" err="1"/>
              <a:t>twistlock</a:t>
            </a:r>
            <a:r>
              <a:rPr lang="en-US" sz="2000" dirty="0"/>
              <a:t> plugs for the line in &amp; line out.</a:t>
            </a:r>
          </a:p>
          <a:p>
            <a:pPr lvl="1">
              <a:buClr>
                <a:srgbClr val="FF0000"/>
              </a:buClr>
            </a:pPr>
            <a:r>
              <a:rPr lang="en-US" sz="2000" dirty="0"/>
              <a:t>460V/3Ph/30 amp, </a:t>
            </a:r>
            <a:r>
              <a:rPr lang="en-US" sz="2000" dirty="0" err="1"/>
              <a:t>Nema</a:t>
            </a:r>
            <a:r>
              <a:rPr lang="en-US" sz="2000" dirty="0"/>
              <a:t> 4X, </a:t>
            </a:r>
            <a:r>
              <a:rPr lang="en-US" sz="2000" dirty="0" err="1"/>
              <a:t>twistlock</a:t>
            </a:r>
            <a:r>
              <a:rPr lang="en-US" sz="2000" dirty="0"/>
              <a:t> plug for line in from in plant power supply</a:t>
            </a:r>
          </a:p>
          <a:p>
            <a:pPr lvl="1">
              <a:buClr>
                <a:srgbClr val="FF0000"/>
              </a:buClr>
            </a:pPr>
            <a:r>
              <a:rPr lang="en-US" sz="2000" dirty="0"/>
              <a:t>460V/3Ph/30 amp </a:t>
            </a:r>
            <a:r>
              <a:rPr lang="en-US" sz="2000" dirty="0" err="1"/>
              <a:t>Nema</a:t>
            </a:r>
            <a:r>
              <a:rPr lang="en-US" sz="2000" dirty="0"/>
              <a:t> 4X, </a:t>
            </a:r>
            <a:r>
              <a:rPr lang="en-US" sz="2000" dirty="0" err="1"/>
              <a:t>twistlock</a:t>
            </a:r>
            <a:r>
              <a:rPr lang="en-US" sz="2000" dirty="0"/>
              <a:t> connector for line out to pump</a:t>
            </a:r>
          </a:p>
        </p:txBody>
      </p:sp>
      <p:pic>
        <p:nvPicPr>
          <p:cNvPr id="761858" name="Picture 61" descr="Description: 101_0470"/>
          <p:cNvPicPr>
            <a:picLocks noChangeAspect="1" noChangeArrowheads="1"/>
          </p:cNvPicPr>
          <p:nvPr/>
        </p:nvPicPr>
        <p:blipFill rotWithShape="1">
          <a:blip r:embed="rId3">
            <a:extLst>
              <a:ext uri="{28A0092B-C50C-407E-A947-70E740481C1C}">
                <a14:useLocalDpi xmlns:a14="http://schemas.microsoft.com/office/drawing/2010/main" val="0"/>
              </a:ext>
            </a:extLst>
          </a:blip>
          <a:srcRect l="38466"/>
          <a:stretch/>
        </p:blipFill>
        <p:spPr bwMode="auto">
          <a:xfrm>
            <a:off x="4859383" y="1752600"/>
            <a:ext cx="4284617" cy="51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599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755775"/>
            <a:ext cx="4286250"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6739" name="Text Box 3"/>
          <p:cNvSpPr txBox="1">
            <a:spLocks noChangeArrowheads="1"/>
          </p:cNvSpPr>
          <p:nvPr/>
        </p:nvSpPr>
        <p:spPr bwMode="auto">
          <a:xfrm>
            <a:off x="256309" y="3154363"/>
            <a:ext cx="1371600" cy="1187450"/>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FF0000"/>
                </a:solidFill>
              </a:rPr>
              <a:t>Adj. </a:t>
            </a:r>
            <a:br>
              <a:rPr lang="en-US" dirty="0">
                <a:solidFill>
                  <a:srgbClr val="FF0000"/>
                </a:solidFill>
              </a:rPr>
            </a:br>
            <a:r>
              <a:rPr lang="en-US" dirty="0">
                <a:solidFill>
                  <a:srgbClr val="FF0000"/>
                </a:solidFill>
              </a:rPr>
              <a:t>overload trip</a:t>
            </a:r>
          </a:p>
        </p:txBody>
      </p:sp>
      <p:sp>
        <p:nvSpPr>
          <p:cNvPr id="756740" name="Line 4"/>
          <p:cNvSpPr>
            <a:spLocks noChangeShapeType="1"/>
          </p:cNvSpPr>
          <p:nvPr/>
        </p:nvSpPr>
        <p:spPr bwMode="auto">
          <a:xfrm>
            <a:off x="942109" y="4098924"/>
            <a:ext cx="1953491" cy="930275"/>
          </a:xfrm>
          <a:prstGeom prst="line">
            <a:avLst/>
          </a:prstGeom>
          <a:noFill/>
          <a:ln w="25400">
            <a:solidFill>
              <a:srgbClr val="FF0000"/>
            </a:solidFill>
            <a:round/>
            <a:headEnd/>
            <a:tailEnd type="triangle" w="lg" len="med"/>
          </a:ln>
          <a:effectLst/>
        </p:spPr>
        <p:txBody>
          <a:bodyPr/>
          <a:lstStyle/>
          <a:p>
            <a:endParaRPr lang="en-US"/>
          </a:p>
        </p:txBody>
      </p:sp>
      <p:sp>
        <p:nvSpPr>
          <p:cNvPr id="756741" name="Text Box 5"/>
          <p:cNvSpPr txBox="1">
            <a:spLocks noChangeArrowheads="1"/>
          </p:cNvSpPr>
          <p:nvPr/>
        </p:nvSpPr>
        <p:spPr bwMode="auto">
          <a:xfrm>
            <a:off x="6705600" y="4512124"/>
            <a:ext cx="2438400" cy="830997"/>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IN 30 amp </a:t>
            </a:r>
            <a:r>
              <a:rPr lang="en-US" dirty="0" err="1">
                <a:solidFill>
                  <a:srgbClr val="FF0000"/>
                </a:solidFill>
              </a:rPr>
              <a:t>twistlock</a:t>
            </a:r>
            <a:r>
              <a:rPr lang="en-US" dirty="0">
                <a:solidFill>
                  <a:srgbClr val="FF0000"/>
                </a:solidFill>
              </a:rPr>
              <a:t> plug</a:t>
            </a:r>
          </a:p>
        </p:txBody>
      </p:sp>
      <p:sp>
        <p:nvSpPr>
          <p:cNvPr id="756743" name="Text Box 7"/>
          <p:cNvSpPr txBox="1">
            <a:spLocks noChangeArrowheads="1"/>
          </p:cNvSpPr>
          <p:nvPr/>
        </p:nvSpPr>
        <p:spPr bwMode="auto">
          <a:xfrm>
            <a:off x="0" y="1828800"/>
            <a:ext cx="2819400" cy="1004888"/>
          </a:xfrm>
          <a:prstGeom prst="rect">
            <a:avLst/>
          </a:prstGeom>
          <a:noFill/>
          <a:ln w="9525">
            <a:noFill/>
            <a:miter lim="800000"/>
            <a:headEnd/>
            <a:tailEnd/>
          </a:ln>
          <a:effectLst/>
        </p:spPr>
        <p:txBody>
          <a:bodyPr>
            <a:spAutoFit/>
          </a:bodyPr>
          <a:lstStyle/>
          <a:p>
            <a:pPr eaLnBrk="0" hangingPunct="0">
              <a:spcBef>
                <a:spcPct val="50000"/>
              </a:spcBef>
            </a:pPr>
            <a:r>
              <a:rPr lang="en-US">
                <a:solidFill>
                  <a:srgbClr val="FF0000"/>
                </a:solidFill>
              </a:rPr>
              <a:t>120 V controls</a:t>
            </a:r>
          </a:p>
          <a:p>
            <a:pPr eaLnBrk="0" hangingPunct="0">
              <a:spcBef>
                <a:spcPct val="50000"/>
              </a:spcBef>
            </a:pPr>
            <a:r>
              <a:rPr lang="en-US">
                <a:solidFill>
                  <a:srgbClr val="FF0000"/>
                </a:solidFill>
              </a:rPr>
              <a:t>(not shown)</a:t>
            </a:r>
          </a:p>
        </p:txBody>
      </p:sp>
      <p:sp>
        <p:nvSpPr>
          <p:cNvPr id="756745" name="Text Box 9"/>
          <p:cNvSpPr txBox="1">
            <a:spLocks noChangeArrowheads="1"/>
          </p:cNvSpPr>
          <p:nvPr/>
        </p:nvSpPr>
        <p:spPr bwMode="auto">
          <a:xfrm>
            <a:off x="2362200" y="1752600"/>
            <a:ext cx="2819400" cy="822325"/>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FF0000"/>
                </a:solidFill>
              </a:rPr>
              <a:t>460V / 120 V Transformer</a:t>
            </a:r>
          </a:p>
        </p:txBody>
      </p:sp>
      <p:sp>
        <p:nvSpPr>
          <p:cNvPr id="756747" name="Text Box 11"/>
          <p:cNvSpPr txBox="1">
            <a:spLocks noChangeArrowheads="1"/>
          </p:cNvSpPr>
          <p:nvPr/>
        </p:nvSpPr>
        <p:spPr bwMode="auto">
          <a:xfrm>
            <a:off x="4596245" y="1828799"/>
            <a:ext cx="2819400" cy="822325"/>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FF0000"/>
                </a:solidFill>
              </a:rPr>
              <a:t>Solid State Motor starter </a:t>
            </a:r>
          </a:p>
        </p:txBody>
      </p:sp>
      <p:sp>
        <p:nvSpPr>
          <p:cNvPr id="756748" name="Line 12"/>
          <p:cNvSpPr>
            <a:spLocks noChangeShapeType="1"/>
          </p:cNvSpPr>
          <p:nvPr/>
        </p:nvSpPr>
        <p:spPr bwMode="auto">
          <a:xfrm>
            <a:off x="1981200" y="5486400"/>
            <a:ext cx="990600" cy="457200"/>
          </a:xfrm>
          <a:prstGeom prst="line">
            <a:avLst/>
          </a:prstGeom>
          <a:noFill/>
          <a:ln w="25400">
            <a:solidFill>
              <a:srgbClr val="FF0000"/>
            </a:solidFill>
            <a:round/>
            <a:headEnd/>
            <a:tailEnd type="triangle" w="lg" len="med"/>
          </a:ln>
          <a:effectLst/>
        </p:spPr>
        <p:txBody>
          <a:bodyPr/>
          <a:lstStyle/>
          <a:p>
            <a:endParaRPr lang="en-US"/>
          </a:p>
        </p:txBody>
      </p:sp>
      <p:sp>
        <p:nvSpPr>
          <p:cNvPr id="756749" name="Line 13"/>
          <p:cNvSpPr>
            <a:spLocks noChangeShapeType="1"/>
          </p:cNvSpPr>
          <p:nvPr/>
        </p:nvSpPr>
        <p:spPr bwMode="auto">
          <a:xfrm flipH="1">
            <a:off x="5410200" y="5486400"/>
            <a:ext cx="1600200" cy="609600"/>
          </a:xfrm>
          <a:prstGeom prst="line">
            <a:avLst/>
          </a:prstGeom>
          <a:noFill/>
          <a:ln w="25400">
            <a:solidFill>
              <a:srgbClr val="FF0000"/>
            </a:solidFill>
            <a:round/>
            <a:headEnd/>
            <a:tailEnd type="triangle" w="lg" len="med"/>
          </a:ln>
          <a:effectLst/>
        </p:spPr>
        <p:txBody>
          <a:bodyPr/>
          <a:lstStyle/>
          <a:p>
            <a:endParaRPr lang="en-US"/>
          </a:p>
        </p:txBody>
      </p:sp>
      <p:sp>
        <p:nvSpPr>
          <p:cNvPr id="756752" name="Line 16"/>
          <p:cNvSpPr>
            <a:spLocks noChangeShapeType="1"/>
          </p:cNvSpPr>
          <p:nvPr/>
        </p:nvSpPr>
        <p:spPr bwMode="auto">
          <a:xfrm>
            <a:off x="1981200" y="2057400"/>
            <a:ext cx="381000" cy="593724"/>
          </a:xfrm>
          <a:prstGeom prst="line">
            <a:avLst/>
          </a:prstGeom>
          <a:noFill/>
          <a:ln w="25400">
            <a:solidFill>
              <a:srgbClr val="FF0000"/>
            </a:solidFill>
            <a:round/>
            <a:headEnd/>
            <a:tailEnd type="triangle" w="lg" len="med"/>
          </a:ln>
          <a:effectLst/>
        </p:spPr>
        <p:txBody>
          <a:bodyPr/>
          <a:lstStyle/>
          <a:p>
            <a:endParaRPr lang="en-US"/>
          </a:p>
        </p:txBody>
      </p:sp>
      <p:sp>
        <p:nvSpPr>
          <p:cNvPr id="756753" name="Line 17"/>
          <p:cNvSpPr>
            <a:spLocks noChangeShapeType="1"/>
          </p:cNvSpPr>
          <p:nvPr/>
        </p:nvSpPr>
        <p:spPr bwMode="auto">
          <a:xfrm>
            <a:off x="4191000" y="1981200"/>
            <a:ext cx="0" cy="517525"/>
          </a:xfrm>
          <a:prstGeom prst="line">
            <a:avLst/>
          </a:prstGeom>
          <a:noFill/>
          <a:ln w="25400">
            <a:solidFill>
              <a:srgbClr val="FF0000"/>
            </a:solidFill>
            <a:round/>
            <a:headEnd/>
            <a:tailEnd type="triangle" w="lg" len="med"/>
          </a:ln>
          <a:effectLst/>
        </p:spPr>
        <p:txBody>
          <a:bodyPr/>
          <a:lstStyle/>
          <a:p>
            <a:endParaRPr lang="en-US"/>
          </a:p>
        </p:txBody>
      </p:sp>
      <p:sp>
        <p:nvSpPr>
          <p:cNvPr id="756754" name="Line 18"/>
          <p:cNvSpPr>
            <a:spLocks noChangeShapeType="1"/>
          </p:cNvSpPr>
          <p:nvPr/>
        </p:nvSpPr>
        <p:spPr bwMode="auto">
          <a:xfrm flipH="1">
            <a:off x="3709555" y="2574925"/>
            <a:ext cx="1219200" cy="1524000"/>
          </a:xfrm>
          <a:prstGeom prst="line">
            <a:avLst/>
          </a:prstGeom>
          <a:noFill/>
          <a:ln w="25400">
            <a:solidFill>
              <a:srgbClr val="FF0000"/>
            </a:solidFill>
            <a:round/>
            <a:headEnd/>
            <a:tailEnd type="triangle" w="lg" len="med"/>
          </a:ln>
          <a:effectLst/>
        </p:spPr>
        <p:txBody>
          <a:bodyPr/>
          <a:lstStyle/>
          <a:p>
            <a:endParaRPr lang="en-US"/>
          </a:p>
        </p:txBody>
      </p:sp>
      <p:sp>
        <p:nvSpPr>
          <p:cNvPr id="756755" name="Line 19"/>
          <p:cNvSpPr>
            <a:spLocks noChangeShapeType="1"/>
          </p:cNvSpPr>
          <p:nvPr/>
        </p:nvSpPr>
        <p:spPr bwMode="auto">
          <a:xfrm>
            <a:off x="4928755" y="2574925"/>
            <a:ext cx="176645" cy="1158876"/>
          </a:xfrm>
          <a:prstGeom prst="line">
            <a:avLst/>
          </a:prstGeom>
          <a:noFill/>
          <a:ln w="25400">
            <a:solidFill>
              <a:srgbClr val="FF0000"/>
            </a:solidFill>
            <a:round/>
            <a:headEnd/>
            <a:tailEnd type="triangle" w="lg" len="med"/>
          </a:ln>
          <a:effectLst/>
        </p:spPr>
        <p:txBody>
          <a:bodyPr/>
          <a:lstStyle/>
          <a:p>
            <a:endParaRPr lang="en-US"/>
          </a:p>
        </p:txBody>
      </p:sp>
      <p:sp>
        <p:nvSpPr>
          <p:cNvPr id="21" name="Rectangle 2"/>
          <p:cNvSpPr txBox="1">
            <a:spLocks/>
          </p:cNvSpPr>
          <p:nvPr/>
        </p:nvSpPr>
        <p:spPr bwMode="auto">
          <a:xfrm>
            <a:off x="228600" y="228600"/>
            <a:ext cx="8915400" cy="14478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sz="4600" dirty="0"/>
              <a:t>Detailed Description:</a:t>
            </a:r>
            <a:br>
              <a:rPr lang="en-US" sz="4600" dirty="0"/>
            </a:br>
            <a:r>
              <a:rPr lang="en-US" sz="3800" dirty="0"/>
              <a:t>Phase Reversing Control Box with </a:t>
            </a:r>
            <a:r>
              <a:rPr lang="en-US" sz="3800" dirty="0" err="1"/>
              <a:t>twistlock</a:t>
            </a:r>
            <a:r>
              <a:rPr lang="en-US" sz="3800" dirty="0"/>
              <a:t> plugs, CB-PR-600-4XP</a:t>
            </a:r>
          </a:p>
        </p:txBody>
      </p:sp>
      <p:sp>
        <p:nvSpPr>
          <p:cNvPr id="22" name="Text Box 5"/>
          <p:cNvSpPr txBox="1">
            <a:spLocks noChangeArrowheads="1"/>
          </p:cNvSpPr>
          <p:nvPr/>
        </p:nvSpPr>
        <p:spPr bwMode="auto">
          <a:xfrm>
            <a:off x="38100" y="4851836"/>
            <a:ext cx="2438400" cy="1200329"/>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OUT 30 </a:t>
            </a:r>
            <a:br>
              <a:rPr lang="en-US" dirty="0">
                <a:solidFill>
                  <a:srgbClr val="FF0000"/>
                </a:solidFill>
              </a:rPr>
            </a:br>
            <a:r>
              <a:rPr lang="en-US" dirty="0">
                <a:solidFill>
                  <a:srgbClr val="FF0000"/>
                </a:solidFill>
              </a:rPr>
              <a:t>amp </a:t>
            </a:r>
            <a:r>
              <a:rPr lang="en-US" dirty="0" err="1">
                <a:solidFill>
                  <a:srgbClr val="FF0000"/>
                </a:solidFill>
              </a:rPr>
              <a:t>twistlock</a:t>
            </a:r>
            <a:r>
              <a:rPr lang="en-US" dirty="0">
                <a:solidFill>
                  <a:srgbClr val="FF0000"/>
                </a:solidFill>
              </a:rPr>
              <a:t> connector</a:t>
            </a:r>
          </a:p>
        </p:txBody>
      </p:sp>
    </p:spTree>
    <p:extLst>
      <p:ext uri="{BB962C8B-B14F-4D97-AF65-F5344CB8AC3E}">
        <p14:creationId xmlns:p14="http://schemas.microsoft.com/office/powerpoint/2010/main" val="3920402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NC-018-07 Rev. A - CB-PR-   -4XP Control Box Brochure Drawing.pdf - Adobe Acrobat"/>
          <p:cNvPicPr>
            <a:picLocks noChangeAspect="1"/>
          </p:cNvPicPr>
          <p:nvPr/>
        </p:nvPicPr>
        <p:blipFill rotWithShape="1">
          <a:blip r:embed="rId3">
            <a:extLst>
              <a:ext uri="{28A0092B-C50C-407E-A947-70E740481C1C}">
                <a14:useLocalDpi xmlns:a14="http://schemas.microsoft.com/office/drawing/2010/main" val="0"/>
              </a:ext>
            </a:extLst>
          </a:blip>
          <a:srcRect l="21207" t="12859" r="17931" b="2429"/>
          <a:stretch/>
        </p:blipFill>
        <p:spPr>
          <a:xfrm>
            <a:off x="76200" y="1"/>
            <a:ext cx="8991600" cy="6826484"/>
          </a:xfrm>
          <a:prstGeom prst="rect">
            <a:avLst/>
          </a:prstGeom>
        </p:spPr>
      </p:pic>
    </p:spTree>
    <p:extLst>
      <p:ext uri="{BB962C8B-B14F-4D97-AF65-F5344CB8AC3E}">
        <p14:creationId xmlns:p14="http://schemas.microsoft.com/office/powerpoint/2010/main" val="1439346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447800"/>
          </a:xfrm>
        </p:spPr>
        <p:txBody>
          <a:bodyPr/>
          <a:lstStyle/>
          <a:p>
            <a:r>
              <a:rPr lang="en-US" sz="4600" dirty="0"/>
              <a:t>Detailed Description:</a:t>
            </a:r>
            <a:br>
              <a:rPr lang="en-US" sz="4600" dirty="0"/>
            </a:br>
            <a:r>
              <a:rPr lang="en-US" sz="3800" dirty="0"/>
              <a:t>Phase Reversing Control Box with </a:t>
            </a:r>
            <a:r>
              <a:rPr lang="en-US" sz="3800" dirty="0" err="1"/>
              <a:t>twistlock</a:t>
            </a:r>
            <a:r>
              <a:rPr lang="en-US" sz="3800" dirty="0"/>
              <a:t> plugs, CB-PR-600-4XP</a:t>
            </a:r>
          </a:p>
        </p:txBody>
      </p:sp>
      <p:pic>
        <p:nvPicPr>
          <p:cNvPr id="762882" name="Picture 60" descr="Description: 101_0478"/>
          <p:cNvPicPr>
            <a:picLocks noChangeAspect="1" noChangeArrowheads="1"/>
          </p:cNvPicPr>
          <p:nvPr/>
        </p:nvPicPr>
        <p:blipFill rotWithShape="1">
          <a:blip r:embed="rId3">
            <a:extLst>
              <a:ext uri="{28A0092B-C50C-407E-A947-70E740481C1C}">
                <a14:useLocalDpi xmlns:a14="http://schemas.microsoft.com/office/drawing/2010/main" val="0"/>
              </a:ext>
            </a:extLst>
          </a:blip>
          <a:srcRect l="5333" t="-12" r="7186" b="12"/>
          <a:stretch/>
        </p:blipFill>
        <p:spPr bwMode="auto">
          <a:xfrm>
            <a:off x="1524000" y="1793042"/>
            <a:ext cx="5856514" cy="508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7467601" y="1793042"/>
            <a:ext cx="1724298" cy="1569660"/>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IN </a:t>
            </a:r>
            <a:br>
              <a:rPr lang="en-US" dirty="0">
                <a:solidFill>
                  <a:srgbClr val="FF0000"/>
                </a:solidFill>
              </a:rPr>
            </a:br>
            <a:r>
              <a:rPr lang="en-US" dirty="0">
                <a:solidFill>
                  <a:srgbClr val="FF0000"/>
                </a:solidFill>
              </a:rPr>
              <a:t>30 amp </a:t>
            </a:r>
            <a:r>
              <a:rPr lang="en-US" dirty="0" err="1">
                <a:solidFill>
                  <a:srgbClr val="FF0000"/>
                </a:solidFill>
              </a:rPr>
              <a:t>twistlock</a:t>
            </a:r>
            <a:r>
              <a:rPr lang="en-US" dirty="0">
                <a:solidFill>
                  <a:srgbClr val="FF0000"/>
                </a:solidFill>
              </a:rPr>
              <a:t> plug</a:t>
            </a:r>
          </a:p>
        </p:txBody>
      </p:sp>
      <p:sp>
        <p:nvSpPr>
          <p:cNvPr id="8" name="Line 12"/>
          <p:cNvSpPr>
            <a:spLocks noChangeShapeType="1"/>
          </p:cNvSpPr>
          <p:nvPr/>
        </p:nvSpPr>
        <p:spPr bwMode="auto">
          <a:xfrm>
            <a:off x="457201" y="3407196"/>
            <a:ext cx="1828800" cy="609600"/>
          </a:xfrm>
          <a:prstGeom prst="line">
            <a:avLst/>
          </a:prstGeom>
          <a:noFill/>
          <a:ln w="25400">
            <a:solidFill>
              <a:srgbClr val="FF0000"/>
            </a:solidFill>
            <a:round/>
            <a:headEnd/>
            <a:tailEnd type="triangle" w="lg" len="med"/>
          </a:ln>
          <a:effectLst/>
        </p:spPr>
        <p:txBody>
          <a:bodyPr/>
          <a:lstStyle/>
          <a:p>
            <a:endParaRPr lang="en-US"/>
          </a:p>
        </p:txBody>
      </p:sp>
      <p:sp>
        <p:nvSpPr>
          <p:cNvPr id="9" name="Line 13"/>
          <p:cNvSpPr>
            <a:spLocks noChangeShapeType="1"/>
          </p:cNvSpPr>
          <p:nvPr/>
        </p:nvSpPr>
        <p:spPr bwMode="auto">
          <a:xfrm flipH="1">
            <a:off x="6939643" y="3407196"/>
            <a:ext cx="1600200" cy="609600"/>
          </a:xfrm>
          <a:prstGeom prst="line">
            <a:avLst/>
          </a:prstGeom>
          <a:noFill/>
          <a:ln w="25400">
            <a:solidFill>
              <a:srgbClr val="FF0000"/>
            </a:solidFill>
            <a:round/>
            <a:headEnd/>
            <a:tailEnd type="triangle" w="lg" len="med"/>
          </a:ln>
          <a:effectLst/>
        </p:spPr>
        <p:txBody>
          <a:bodyPr/>
          <a:lstStyle/>
          <a:p>
            <a:endParaRPr lang="en-US"/>
          </a:p>
        </p:txBody>
      </p:sp>
      <p:sp>
        <p:nvSpPr>
          <p:cNvPr id="10" name="Text Box 5"/>
          <p:cNvSpPr txBox="1">
            <a:spLocks noChangeArrowheads="1"/>
          </p:cNvSpPr>
          <p:nvPr/>
        </p:nvSpPr>
        <p:spPr bwMode="auto">
          <a:xfrm>
            <a:off x="66403" y="1793042"/>
            <a:ext cx="1457597" cy="1569660"/>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Line OUT 30 amp </a:t>
            </a:r>
            <a:r>
              <a:rPr lang="en-US" dirty="0" err="1">
                <a:solidFill>
                  <a:srgbClr val="FF0000"/>
                </a:solidFill>
              </a:rPr>
              <a:t>twistlock</a:t>
            </a:r>
            <a:r>
              <a:rPr lang="en-US" dirty="0">
                <a:solidFill>
                  <a:srgbClr val="FF0000"/>
                </a:solidFill>
              </a:rPr>
              <a:t> connector</a:t>
            </a:r>
          </a:p>
        </p:txBody>
      </p:sp>
    </p:spTree>
    <p:extLst>
      <p:ext uri="{BB962C8B-B14F-4D97-AF65-F5344CB8AC3E}">
        <p14:creationId xmlns:p14="http://schemas.microsoft.com/office/powerpoint/2010/main" val="4193366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2"/>
          <p:cNvSpPr>
            <a:spLocks noGrp="1"/>
          </p:cNvSpPr>
          <p:nvPr>
            <p:ph type="title"/>
          </p:nvPr>
        </p:nvSpPr>
        <p:spPr>
          <a:xfrm>
            <a:off x="228600" y="228600"/>
            <a:ext cx="8915400" cy="1534566"/>
          </a:xfrm>
        </p:spPr>
        <p:txBody>
          <a:bodyPr/>
          <a:lstStyle/>
          <a:p>
            <a:r>
              <a:rPr lang="en-US" sz="4600" dirty="0"/>
              <a:t>Detailed Description:</a:t>
            </a:r>
            <a:br>
              <a:rPr lang="en-US" sz="4600" dirty="0"/>
            </a:br>
            <a:r>
              <a:rPr lang="en-US" sz="3800" dirty="0"/>
              <a:t>Phase Reversing Control Box with </a:t>
            </a:r>
            <a:r>
              <a:rPr lang="en-US" sz="3800" dirty="0" err="1"/>
              <a:t>twistlock</a:t>
            </a:r>
            <a:r>
              <a:rPr lang="en-US" sz="3800" dirty="0"/>
              <a:t> plugs and integrated flow meter, CB-600-FM </a:t>
            </a:r>
          </a:p>
        </p:txBody>
      </p:sp>
      <p:sp>
        <p:nvSpPr>
          <p:cNvPr id="7" name="Text Box 5"/>
          <p:cNvSpPr txBox="1">
            <a:spLocks noChangeArrowheads="1"/>
          </p:cNvSpPr>
          <p:nvPr/>
        </p:nvSpPr>
        <p:spPr bwMode="auto">
          <a:xfrm>
            <a:off x="6817799" y="3326469"/>
            <a:ext cx="2057400" cy="1200329"/>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Integrated Digital Flow Meter Readout</a:t>
            </a:r>
          </a:p>
        </p:txBody>
      </p:sp>
      <p:sp>
        <p:nvSpPr>
          <p:cNvPr id="8" name="Line 12"/>
          <p:cNvSpPr>
            <a:spLocks noChangeShapeType="1"/>
          </p:cNvSpPr>
          <p:nvPr/>
        </p:nvSpPr>
        <p:spPr bwMode="auto">
          <a:xfrm>
            <a:off x="497400" y="4800600"/>
            <a:ext cx="1828800" cy="609600"/>
          </a:xfrm>
          <a:prstGeom prst="line">
            <a:avLst/>
          </a:prstGeom>
          <a:noFill/>
          <a:ln w="25400">
            <a:solidFill>
              <a:srgbClr val="FF0000"/>
            </a:solidFill>
            <a:round/>
            <a:headEnd/>
            <a:tailEnd type="triangle" w="lg" len="med"/>
          </a:ln>
          <a:effectLst/>
        </p:spPr>
        <p:txBody>
          <a:bodyPr/>
          <a:lstStyle/>
          <a:p>
            <a:endParaRPr lang="en-US"/>
          </a:p>
        </p:txBody>
      </p:sp>
      <p:sp>
        <p:nvSpPr>
          <p:cNvPr id="10" name="Text Box 5"/>
          <p:cNvSpPr txBox="1">
            <a:spLocks noChangeArrowheads="1"/>
          </p:cNvSpPr>
          <p:nvPr/>
        </p:nvSpPr>
        <p:spPr bwMode="auto">
          <a:xfrm>
            <a:off x="56765" y="2927166"/>
            <a:ext cx="2269435" cy="1200329"/>
          </a:xfrm>
          <a:prstGeom prst="rect">
            <a:avLst/>
          </a:prstGeom>
          <a:noFill/>
          <a:ln w="9525">
            <a:noFill/>
            <a:miter lim="800000"/>
            <a:headEnd/>
            <a:tailEnd/>
          </a:ln>
          <a:effectLst/>
        </p:spPr>
        <p:txBody>
          <a:bodyPr wrap="square">
            <a:spAutoFit/>
          </a:bodyPr>
          <a:lstStyle/>
          <a:p>
            <a:pPr eaLnBrk="0" hangingPunct="0">
              <a:spcBef>
                <a:spcPct val="50000"/>
              </a:spcBef>
            </a:pPr>
            <a:r>
              <a:rPr lang="en-US" dirty="0">
                <a:solidFill>
                  <a:srgbClr val="FF0000"/>
                </a:solidFill>
              </a:rPr>
              <a:t>Flow Sensor Connection port (Amphenol) </a:t>
            </a:r>
          </a:p>
        </p:txBody>
      </p:sp>
      <p:pic>
        <p:nvPicPr>
          <p:cNvPr id="3" name="Picture 2">
            <a:extLst>
              <a:ext uri="{FF2B5EF4-FFF2-40B4-BE49-F238E27FC236}">
                <a16:creationId xmlns:a16="http://schemas.microsoft.com/office/drawing/2014/main" id="{F658D386-627F-462E-A0F9-2463B6AB1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200" y="1849932"/>
            <a:ext cx="4491599" cy="4855667"/>
          </a:xfrm>
          <a:prstGeom prst="rect">
            <a:avLst/>
          </a:prstGeom>
        </p:spPr>
      </p:pic>
      <p:cxnSp>
        <p:nvCxnSpPr>
          <p:cNvPr id="5" name="Straight Arrow Connector 4">
            <a:extLst>
              <a:ext uri="{FF2B5EF4-FFF2-40B4-BE49-F238E27FC236}">
                <a16:creationId xmlns:a16="http://schemas.microsoft.com/office/drawing/2014/main" id="{29A939E0-2025-4273-A804-6FB2B647D607}"/>
              </a:ext>
            </a:extLst>
          </p:cNvPr>
          <p:cNvCxnSpPr>
            <a:cxnSpLocks/>
          </p:cNvCxnSpPr>
          <p:nvPr/>
        </p:nvCxnSpPr>
        <p:spPr>
          <a:xfrm flipH="1">
            <a:off x="5800837" y="4613564"/>
            <a:ext cx="18288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65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228600" y="533400"/>
            <a:ext cx="7772400" cy="1447800"/>
          </a:xfrm>
        </p:spPr>
        <p:txBody>
          <a:bodyPr>
            <a:normAutofit fontScale="90000"/>
          </a:bodyPr>
          <a:lstStyle/>
          <a:p>
            <a:pPr fontAlgn="auto">
              <a:spcAft>
                <a:spcPts val="0"/>
              </a:spcAft>
              <a:defRPr/>
            </a:pPr>
            <a:r>
              <a:rPr lang="en-US" dirty="0"/>
              <a:t>Detailed Description:</a:t>
            </a:r>
            <a:br>
              <a:rPr lang="en-US" dirty="0"/>
            </a:br>
            <a:r>
              <a:rPr lang="en-US" dirty="0"/>
              <a:t>  PSC-100P Power Cable </a:t>
            </a:r>
            <a:br>
              <a:rPr lang="en-US" dirty="0"/>
            </a:br>
            <a:r>
              <a:rPr lang="en-US" dirty="0"/>
              <a:t> </a:t>
            </a:r>
          </a:p>
        </p:txBody>
      </p:sp>
      <p:sp>
        <p:nvSpPr>
          <p:cNvPr id="414723" name="Rectangle 3"/>
          <p:cNvSpPr>
            <a:spLocks noGrp="1" noChangeArrowheads="1"/>
          </p:cNvSpPr>
          <p:nvPr>
            <p:ph idx="1"/>
          </p:nvPr>
        </p:nvSpPr>
        <p:spPr>
          <a:xfrm>
            <a:off x="0" y="1981200"/>
            <a:ext cx="4267200" cy="4267200"/>
          </a:xfrm>
        </p:spPr>
        <p:txBody>
          <a:bodyPr/>
          <a:lstStyle/>
          <a:p>
            <a:pPr>
              <a:buClr>
                <a:srgbClr val="FF0000"/>
              </a:buClr>
              <a:buSzTx/>
            </a:pPr>
            <a:r>
              <a:rPr lang="en-US" dirty="0"/>
              <a:t>PSC- 100pPower Cable</a:t>
            </a:r>
          </a:p>
          <a:p>
            <a:pPr>
              <a:buClr>
                <a:srgbClr val="FF0000"/>
              </a:buClr>
            </a:pPr>
            <a:r>
              <a:rPr lang="en-US" dirty="0"/>
              <a:t>100ft 10/4 SO Cable</a:t>
            </a:r>
          </a:p>
          <a:p>
            <a:pPr>
              <a:buClr>
                <a:srgbClr val="FF0000"/>
              </a:buClr>
            </a:pPr>
            <a:r>
              <a:rPr lang="en-US" dirty="0"/>
              <a:t>Molded “Sea Con” connector  on one end</a:t>
            </a:r>
          </a:p>
          <a:p>
            <a:pPr>
              <a:buClr>
                <a:srgbClr val="FF0000"/>
              </a:buClr>
            </a:pPr>
            <a:r>
              <a:rPr lang="en-US" dirty="0"/>
              <a:t>Male </a:t>
            </a:r>
            <a:r>
              <a:rPr lang="en-US" dirty="0" err="1"/>
              <a:t>twistlock</a:t>
            </a:r>
            <a:r>
              <a:rPr lang="en-US" dirty="0"/>
              <a:t> plug on other</a:t>
            </a:r>
          </a:p>
        </p:txBody>
      </p:sp>
      <p:pic>
        <p:nvPicPr>
          <p:cNvPr id="7649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0580" b="17674"/>
          <a:stretch/>
        </p:blipFill>
        <p:spPr bwMode="auto">
          <a:xfrm>
            <a:off x="3935810" y="1447800"/>
            <a:ext cx="5184242" cy="539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53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228600" y="533400"/>
            <a:ext cx="7772400" cy="1447800"/>
          </a:xfrm>
        </p:spPr>
        <p:txBody>
          <a:bodyPr>
            <a:normAutofit fontScale="90000"/>
          </a:bodyPr>
          <a:lstStyle/>
          <a:p>
            <a:pPr fontAlgn="auto">
              <a:spcAft>
                <a:spcPts val="0"/>
              </a:spcAft>
              <a:defRPr/>
            </a:pPr>
            <a:r>
              <a:rPr lang="en-US" dirty="0"/>
              <a:t>Detailed Description:</a:t>
            </a:r>
            <a:br>
              <a:rPr lang="en-US" dirty="0"/>
            </a:br>
            <a:r>
              <a:rPr lang="en-US" dirty="0"/>
              <a:t>  PC-50 Drop Cable </a:t>
            </a:r>
            <a:br>
              <a:rPr lang="en-US" dirty="0"/>
            </a:br>
            <a:r>
              <a:rPr lang="en-US" dirty="0"/>
              <a:t>  </a:t>
            </a:r>
          </a:p>
        </p:txBody>
      </p:sp>
      <p:sp>
        <p:nvSpPr>
          <p:cNvPr id="414723" name="Rectangle 3"/>
          <p:cNvSpPr>
            <a:spLocks noGrp="1" noChangeArrowheads="1"/>
          </p:cNvSpPr>
          <p:nvPr>
            <p:ph idx="1"/>
          </p:nvPr>
        </p:nvSpPr>
        <p:spPr>
          <a:xfrm>
            <a:off x="0" y="1981200"/>
            <a:ext cx="3935810" cy="4267200"/>
          </a:xfrm>
        </p:spPr>
        <p:txBody>
          <a:bodyPr/>
          <a:lstStyle/>
          <a:p>
            <a:pPr>
              <a:buClr>
                <a:srgbClr val="FF0000"/>
              </a:buClr>
              <a:buSzTx/>
            </a:pPr>
            <a:r>
              <a:rPr lang="en-US" dirty="0"/>
              <a:t>PC-50 Drop Cable</a:t>
            </a:r>
          </a:p>
          <a:p>
            <a:pPr>
              <a:buClr>
                <a:srgbClr val="FF0000"/>
              </a:buClr>
              <a:buSzTx/>
            </a:pPr>
            <a:r>
              <a:rPr lang="en-US" dirty="0"/>
              <a:t>Supplies power from in plant power supply to the control box. </a:t>
            </a:r>
          </a:p>
          <a:p>
            <a:pPr>
              <a:buClr>
                <a:srgbClr val="FF0000"/>
              </a:buClr>
            </a:pPr>
            <a:r>
              <a:rPr lang="en-US" dirty="0"/>
              <a:t>50ft 10/4 SO Cable</a:t>
            </a:r>
          </a:p>
          <a:p>
            <a:pPr>
              <a:buClr>
                <a:srgbClr val="FF0000"/>
              </a:buClr>
            </a:pPr>
            <a:r>
              <a:rPr lang="en-US" dirty="0"/>
              <a:t>Female </a:t>
            </a:r>
            <a:r>
              <a:rPr lang="en-US" dirty="0" err="1"/>
              <a:t>twistlock</a:t>
            </a:r>
            <a:r>
              <a:rPr lang="en-US" dirty="0"/>
              <a:t> plug on one end x bare wire on other</a:t>
            </a:r>
          </a:p>
        </p:txBody>
      </p:sp>
      <p:pic>
        <p:nvPicPr>
          <p:cNvPr id="765954" name="Picture 2" descr="101_05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90"/>
          <a:stretch/>
        </p:blipFill>
        <p:spPr bwMode="auto">
          <a:xfrm>
            <a:off x="4846319" y="740305"/>
            <a:ext cx="4297681" cy="611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142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228600" y="609600"/>
            <a:ext cx="7772400" cy="609600"/>
          </a:xfrm>
        </p:spPr>
        <p:txBody>
          <a:bodyPr>
            <a:normAutofit fontScale="90000"/>
          </a:bodyPr>
          <a:lstStyle/>
          <a:p>
            <a:pPr fontAlgn="auto">
              <a:spcAft>
                <a:spcPts val="0"/>
              </a:spcAft>
              <a:buClr>
                <a:srgbClr val="FF0000"/>
              </a:buClr>
              <a:defRPr/>
            </a:pPr>
            <a:r>
              <a:rPr lang="en-US"/>
              <a:t>References</a:t>
            </a:r>
          </a:p>
        </p:txBody>
      </p:sp>
      <p:sp>
        <p:nvSpPr>
          <p:cNvPr id="21506" name="Rectangle 3"/>
          <p:cNvSpPr>
            <a:spLocks noGrp="1" noChangeArrowheads="1"/>
          </p:cNvSpPr>
          <p:nvPr>
            <p:ph idx="1"/>
          </p:nvPr>
        </p:nvSpPr>
        <p:spPr>
          <a:xfrm>
            <a:off x="1066800" y="1828800"/>
            <a:ext cx="6705600" cy="4343400"/>
          </a:xfrm>
        </p:spPr>
        <p:txBody>
          <a:bodyPr/>
          <a:lstStyle/>
          <a:p>
            <a:pPr>
              <a:buClr>
                <a:srgbClr val="FF0000"/>
              </a:buClr>
            </a:pPr>
            <a:r>
              <a:rPr lang="en-US" b="1" i="1" dirty="0"/>
              <a:t>Tri Nuclear OI-4 UFV-600 Operating Instructions</a:t>
            </a:r>
          </a:p>
          <a:p>
            <a:pPr>
              <a:buClr>
                <a:srgbClr val="FF0000"/>
              </a:buClr>
            </a:pPr>
            <a:r>
              <a:rPr lang="en-US" b="1" i="1" dirty="0"/>
              <a:t>Tri Nuclear OI-5 Pump Trouble Shooting Guidelines</a:t>
            </a:r>
          </a:p>
          <a:p>
            <a:pPr>
              <a:buClr>
                <a:srgbClr val="FF0000"/>
              </a:buClr>
            </a:pPr>
            <a:r>
              <a:rPr lang="en-US" b="1" i="1" dirty="0"/>
              <a:t>Tri Nuclear OI-6 Rope Filter Lift Tool Operating Instructions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228600" y="228600"/>
            <a:ext cx="7772400" cy="1447800"/>
          </a:xfrm>
        </p:spPr>
        <p:txBody>
          <a:bodyPr>
            <a:normAutofit fontScale="90000"/>
          </a:bodyPr>
          <a:lstStyle/>
          <a:p>
            <a:pPr fontAlgn="auto">
              <a:spcAft>
                <a:spcPts val="0"/>
              </a:spcAft>
              <a:defRPr/>
            </a:pPr>
            <a:r>
              <a:rPr lang="en-US"/>
              <a:t>Detailed Description:</a:t>
            </a:r>
            <a:br>
              <a:rPr lang="en-US"/>
            </a:br>
            <a:r>
              <a:rPr lang="en-US"/>
              <a:t>	Flow Meter &amp; Flow Sensor</a:t>
            </a:r>
          </a:p>
        </p:txBody>
      </p:sp>
      <p:sp>
        <p:nvSpPr>
          <p:cNvPr id="562178" name="Rectangle 3"/>
          <p:cNvSpPr>
            <a:spLocks noGrp="1" noChangeArrowheads="1"/>
          </p:cNvSpPr>
          <p:nvPr>
            <p:ph idx="1"/>
          </p:nvPr>
        </p:nvSpPr>
        <p:spPr>
          <a:xfrm>
            <a:off x="609600" y="1981200"/>
            <a:ext cx="7696200" cy="4267200"/>
          </a:xfrm>
        </p:spPr>
        <p:txBody>
          <a:bodyPr/>
          <a:lstStyle/>
          <a:p>
            <a:pPr>
              <a:buClr>
                <a:srgbClr val="FF0000"/>
              </a:buClr>
              <a:buSzTx/>
            </a:pPr>
            <a:r>
              <a:rPr lang="en-US" sz="2800" dirty="0"/>
              <a:t>FM-600</a:t>
            </a:r>
          </a:p>
          <a:p>
            <a:pPr lvl="1">
              <a:buClr>
                <a:srgbClr val="FF0000"/>
              </a:buClr>
            </a:pPr>
            <a:r>
              <a:rPr lang="en-US" dirty="0"/>
              <a:t>0-1000 GPM Analog Flow Meter, Milliammeter instrument that provides gross indication of system flow</a:t>
            </a:r>
          </a:p>
          <a:p>
            <a:pPr>
              <a:buClr>
                <a:srgbClr val="FF0000"/>
              </a:buClr>
              <a:buSzTx/>
            </a:pPr>
            <a:r>
              <a:rPr lang="en-US" sz="2800" dirty="0"/>
              <a:t>FM-SR</a:t>
            </a:r>
          </a:p>
          <a:p>
            <a:pPr lvl="1">
              <a:buClr>
                <a:srgbClr val="FF0000"/>
              </a:buClr>
            </a:pPr>
            <a:r>
              <a:rPr lang="en-US" dirty="0"/>
              <a:t>Paddlewheel, magnetic self-induced type flow meter, sealed and waterproof with 100ft of instrument cable</a:t>
            </a:r>
            <a:endParaRPr lang="en-US" sz="2800" dirty="0"/>
          </a:p>
          <a:p>
            <a:pPr>
              <a:buClr>
                <a:srgbClr val="FF0000"/>
              </a:buClr>
              <a:buSzTx/>
            </a:pPr>
            <a:r>
              <a:rPr lang="en-US" sz="2800" dirty="0"/>
              <a:t>FM-SRD</a:t>
            </a:r>
          </a:p>
          <a:p>
            <a:pPr lvl="1">
              <a:buClr>
                <a:srgbClr val="FF0000"/>
              </a:buClr>
              <a:buSzTx/>
            </a:pPr>
            <a:r>
              <a:rPr lang="en-US" dirty="0"/>
              <a:t>Same as FM-SR but with Amphenol connection for the CB-600-FM control box</a:t>
            </a:r>
          </a:p>
        </p:txBody>
      </p:sp>
    </p:spTree>
    <p:extLst>
      <p:ext uri="{BB962C8B-B14F-4D97-AF65-F5344CB8AC3E}">
        <p14:creationId xmlns:p14="http://schemas.microsoft.com/office/powerpoint/2010/main" val="1659259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sp>
        <p:nvSpPr>
          <p:cNvPr id="564227" name="Text Box 6"/>
          <p:cNvSpPr txBox="1">
            <a:spLocks noChangeArrowheads="1"/>
          </p:cNvSpPr>
          <p:nvPr/>
        </p:nvSpPr>
        <p:spPr bwMode="auto">
          <a:xfrm>
            <a:off x="533400" y="1524000"/>
            <a:ext cx="2514600" cy="1938992"/>
          </a:xfrm>
          <a:prstGeom prst="rect">
            <a:avLst/>
          </a:prstGeom>
          <a:noFill/>
          <a:ln w="9525">
            <a:noFill/>
            <a:miter lim="800000"/>
            <a:headEnd/>
            <a:tailEnd/>
          </a:ln>
        </p:spPr>
        <p:txBody>
          <a:bodyPr>
            <a:spAutoFit/>
          </a:bodyPr>
          <a:lstStyle/>
          <a:p>
            <a:pPr algn="ctr" eaLnBrk="0" hangingPunct="0">
              <a:spcBef>
                <a:spcPct val="50000"/>
              </a:spcBef>
            </a:pPr>
            <a:r>
              <a:rPr lang="en-US" dirty="0"/>
              <a:t>Flow Meter</a:t>
            </a:r>
          </a:p>
          <a:p>
            <a:pPr algn="ctr" eaLnBrk="0" hangingPunct="0">
              <a:spcBef>
                <a:spcPct val="50000"/>
              </a:spcBef>
            </a:pPr>
            <a:r>
              <a:rPr lang="en-US" dirty="0"/>
              <a:t>Model FM-600M</a:t>
            </a:r>
          </a:p>
          <a:p>
            <a:pPr algn="ctr" eaLnBrk="0" hangingPunct="0">
              <a:spcBef>
                <a:spcPct val="50000"/>
              </a:spcBef>
            </a:pPr>
            <a:r>
              <a:rPr lang="en-US" dirty="0"/>
              <a:t>FM-260M shown, FM-600M similar</a:t>
            </a:r>
          </a:p>
        </p:txBody>
      </p:sp>
      <p:sp>
        <p:nvSpPr>
          <p:cNvPr id="564228" name="Text Box 7"/>
          <p:cNvSpPr txBox="1">
            <a:spLocks noChangeArrowheads="1"/>
          </p:cNvSpPr>
          <p:nvPr/>
        </p:nvSpPr>
        <p:spPr bwMode="auto">
          <a:xfrm>
            <a:off x="3581400" y="1524000"/>
            <a:ext cx="2514600" cy="1004888"/>
          </a:xfrm>
          <a:prstGeom prst="rect">
            <a:avLst/>
          </a:prstGeom>
          <a:noFill/>
          <a:ln w="9525">
            <a:noFill/>
            <a:miter lim="800000"/>
            <a:headEnd/>
            <a:tailEnd/>
          </a:ln>
        </p:spPr>
        <p:txBody>
          <a:bodyPr>
            <a:spAutoFit/>
          </a:bodyPr>
          <a:lstStyle/>
          <a:p>
            <a:pPr algn="ctr" eaLnBrk="0" hangingPunct="0">
              <a:spcBef>
                <a:spcPct val="50000"/>
              </a:spcBef>
            </a:pPr>
            <a:r>
              <a:rPr lang="en-US"/>
              <a:t>Flow Sensor</a:t>
            </a:r>
          </a:p>
          <a:p>
            <a:pPr algn="ctr" eaLnBrk="0" hangingPunct="0">
              <a:spcBef>
                <a:spcPct val="50000"/>
              </a:spcBef>
            </a:pPr>
            <a:r>
              <a:rPr lang="en-US"/>
              <a:t>Model FM-SR</a:t>
            </a:r>
          </a:p>
        </p:txBody>
      </p:sp>
      <p:sp>
        <p:nvSpPr>
          <p:cNvPr id="564229" name="Text Box 8"/>
          <p:cNvSpPr txBox="1">
            <a:spLocks noChangeArrowheads="1"/>
          </p:cNvSpPr>
          <p:nvPr/>
        </p:nvSpPr>
        <p:spPr bwMode="auto">
          <a:xfrm>
            <a:off x="6370320" y="762000"/>
            <a:ext cx="2514600" cy="1754326"/>
          </a:xfrm>
          <a:prstGeom prst="rect">
            <a:avLst/>
          </a:prstGeom>
          <a:noFill/>
          <a:ln w="9525">
            <a:noFill/>
            <a:miter lim="800000"/>
            <a:headEnd/>
            <a:tailEnd/>
          </a:ln>
        </p:spPr>
        <p:txBody>
          <a:bodyPr>
            <a:spAutoFit/>
          </a:bodyPr>
          <a:lstStyle/>
          <a:p>
            <a:pPr algn="ctr" eaLnBrk="0" hangingPunct="0">
              <a:spcBef>
                <a:spcPct val="50000"/>
              </a:spcBef>
            </a:pPr>
            <a:r>
              <a:rPr lang="en-US" dirty="0"/>
              <a:t>Flow Sensor installed in pump</a:t>
            </a:r>
          </a:p>
          <a:p>
            <a:pPr algn="ctr" eaLnBrk="0" hangingPunct="0">
              <a:spcBef>
                <a:spcPct val="50000"/>
              </a:spcBef>
            </a:pPr>
            <a:r>
              <a:rPr lang="en-US" dirty="0"/>
              <a:t>PP-260SC shown, PP-600SC similar</a:t>
            </a:r>
          </a:p>
        </p:txBody>
      </p:sp>
      <p:pic>
        <p:nvPicPr>
          <p:cNvPr id="768002" name="Picture 30" descr="Description: FM-260 oper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55274"/>
            <a:ext cx="2819400" cy="28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03" name="Picture 22" descr="Description: FM-SR on pump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491" y="2713789"/>
            <a:ext cx="3015893" cy="239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04" name="Picture 4" descr="PP-260S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1320" y="2528888"/>
            <a:ext cx="1898312"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3582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sp>
        <p:nvSpPr>
          <p:cNvPr id="566274" name="Text Box 7"/>
          <p:cNvSpPr txBox="1">
            <a:spLocks noChangeArrowheads="1"/>
          </p:cNvSpPr>
          <p:nvPr/>
        </p:nvSpPr>
        <p:spPr bwMode="auto">
          <a:xfrm>
            <a:off x="838200" y="1814513"/>
            <a:ext cx="7467600" cy="457200"/>
          </a:xfrm>
          <a:prstGeom prst="rect">
            <a:avLst/>
          </a:prstGeom>
          <a:noFill/>
          <a:ln w="9525">
            <a:noFill/>
            <a:miter lim="800000"/>
            <a:headEnd/>
            <a:tailEnd/>
          </a:ln>
        </p:spPr>
        <p:txBody>
          <a:bodyPr>
            <a:spAutoFit/>
          </a:bodyPr>
          <a:lstStyle/>
          <a:p>
            <a:pPr algn="ctr" eaLnBrk="0" hangingPunct="0">
              <a:spcBef>
                <a:spcPct val="50000"/>
              </a:spcBef>
            </a:pPr>
            <a:r>
              <a:rPr lang="en-US"/>
              <a:t>Typical Flow Sensor/Meter connection</a:t>
            </a:r>
          </a:p>
        </p:txBody>
      </p:sp>
      <p:pic>
        <p:nvPicPr>
          <p:cNvPr id="566275" name="Picture 9" descr="flow sensor and meter"/>
          <p:cNvPicPr>
            <a:picLocks noChangeAspect="1" noChangeArrowheads="1"/>
          </p:cNvPicPr>
          <p:nvPr/>
        </p:nvPicPr>
        <p:blipFill>
          <a:blip r:embed="rId3"/>
          <a:srcRect/>
          <a:stretch>
            <a:fillRect/>
          </a:stretch>
        </p:blipFill>
        <p:spPr bwMode="auto">
          <a:xfrm>
            <a:off x="762000" y="2514600"/>
            <a:ext cx="7620000" cy="3497263"/>
          </a:xfrm>
          <a:prstGeom prst="rect">
            <a:avLst/>
          </a:prstGeom>
          <a:noFill/>
          <a:ln w="9525">
            <a:solidFill>
              <a:srgbClr val="333333"/>
            </a:solidFill>
            <a:miter lim="800000"/>
            <a:headEnd/>
            <a:tailEnd/>
          </a:ln>
        </p:spPr>
      </p:pic>
    </p:spTree>
    <p:extLst>
      <p:ext uri="{BB962C8B-B14F-4D97-AF65-F5344CB8AC3E}">
        <p14:creationId xmlns:p14="http://schemas.microsoft.com/office/powerpoint/2010/main" val="21324811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pic>
        <p:nvPicPr>
          <p:cNvPr id="568322" name="Picture 5" descr="100_4038"/>
          <p:cNvPicPr>
            <a:picLocks noChangeAspect="1" noChangeArrowheads="1"/>
          </p:cNvPicPr>
          <p:nvPr/>
        </p:nvPicPr>
        <p:blipFill>
          <a:blip r:embed="rId3"/>
          <a:srcRect/>
          <a:stretch>
            <a:fillRect/>
          </a:stretch>
        </p:blipFill>
        <p:spPr bwMode="auto">
          <a:xfrm>
            <a:off x="531813" y="1474788"/>
            <a:ext cx="8078787" cy="5383212"/>
          </a:xfrm>
          <a:prstGeom prst="rect">
            <a:avLst/>
          </a:prstGeom>
          <a:noFill/>
          <a:ln w="9525">
            <a:noFill/>
            <a:miter lim="800000"/>
            <a:headEnd/>
            <a:tailEnd/>
          </a:ln>
        </p:spPr>
      </p:pic>
    </p:spTree>
    <p:extLst>
      <p:ext uri="{BB962C8B-B14F-4D97-AF65-F5344CB8AC3E}">
        <p14:creationId xmlns:p14="http://schemas.microsoft.com/office/powerpoint/2010/main" val="34646031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ctrTitle"/>
          </p:nvPr>
        </p:nvSpPr>
        <p:spPr>
          <a:xfrm>
            <a:off x="685800" y="152400"/>
            <a:ext cx="7772400" cy="3276600"/>
          </a:xfrm>
          <a:noFill/>
        </p:spPr>
        <p:txBody>
          <a:bodyPr/>
          <a:lstStyle/>
          <a:p>
            <a:pPr fontAlgn="auto">
              <a:spcAft>
                <a:spcPts val="0"/>
              </a:spcAft>
              <a:defRPr/>
            </a:pPr>
            <a:r>
              <a:rPr lang="en-US" sz="6000" dirty="0"/>
              <a:t>Tooling/Accessories </a:t>
            </a:r>
            <a:br>
              <a:rPr lang="en-US" sz="6000" dirty="0"/>
            </a:br>
            <a:r>
              <a:rPr lang="en-US" sz="6000" dirty="0"/>
              <a:t>for the </a:t>
            </a:r>
            <a:br>
              <a:rPr lang="en-US" sz="6000" dirty="0"/>
            </a:br>
            <a:r>
              <a:rPr lang="en-US" sz="6000" dirty="0"/>
              <a:t>UFV-600</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NC-004-02 Rev. B - UFV-60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207" t="12859" r="18104" b="2429"/>
          <a:stretch/>
        </p:blipFill>
        <p:spPr>
          <a:xfrm>
            <a:off x="76200" y="0"/>
            <a:ext cx="9007523" cy="6858000"/>
          </a:xfrm>
          <a:prstGeom prst="rect">
            <a:avLst/>
          </a:prstGeom>
        </p:spPr>
      </p:pic>
    </p:spTree>
    <p:extLst>
      <p:ext uri="{BB962C8B-B14F-4D97-AF65-F5344CB8AC3E}">
        <p14:creationId xmlns:p14="http://schemas.microsoft.com/office/powerpoint/2010/main" val="3438751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18115" name="Rectangle 3"/>
          <p:cNvSpPr>
            <a:spLocks noGrp="1" noChangeArrowheads="1"/>
          </p:cNvSpPr>
          <p:nvPr>
            <p:ph idx="1"/>
          </p:nvPr>
        </p:nvSpPr>
        <p:spPr>
          <a:xfrm>
            <a:off x="0" y="1524000"/>
            <a:ext cx="8001000" cy="5105400"/>
          </a:xfrm>
        </p:spPr>
        <p:txBody>
          <a:bodyPr/>
          <a:lstStyle/>
          <a:p>
            <a:pPr marL="0" indent="0">
              <a:lnSpc>
                <a:spcPct val="80000"/>
              </a:lnSpc>
              <a:buClr>
                <a:srgbClr val="FF0000"/>
              </a:buClr>
              <a:buNone/>
            </a:pPr>
            <a:r>
              <a:rPr lang="en-US" sz="2800" dirty="0"/>
              <a:t>Stainless Steel Pool Pole, SP-1</a:t>
            </a:r>
          </a:p>
          <a:p>
            <a:pPr lvl="0">
              <a:buClr>
                <a:srgbClr val="FF0000"/>
              </a:buClr>
            </a:pPr>
            <a:r>
              <a:rPr lang="en-US" sz="2800" dirty="0"/>
              <a:t>Material: all Stainless Steel</a:t>
            </a:r>
          </a:p>
          <a:p>
            <a:pPr lvl="0">
              <a:buClr>
                <a:srgbClr val="FF0000"/>
              </a:buClr>
            </a:pPr>
            <a:r>
              <a:rPr lang="en-US" sz="2800" dirty="0"/>
              <a:t>1 in pipe (1.31 in OD) x 10ft long</a:t>
            </a:r>
          </a:p>
          <a:p>
            <a:pPr lvl="0">
              <a:buClr>
                <a:srgbClr val="FF0000"/>
              </a:buClr>
            </a:pPr>
            <a:r>
              <a:rPr lang="en-US" sz="2800" dirty="0"/>
              <a:t>Weight: 10 </a:t>
            </a:r>
            <a:r>
              <a:rPr lang="en-US" sz="2800" dirty="0" err="1"/>
              <a:t>lbs</a:t>
            </a:r>
            <a:r>
              <a:rPr lang="en-US" sz="2800" dirty="0"/>
              <a:t>  per 10ft  Section</a:t>
            </a:r>
          </a:p>
          <a:p>
            <a:pPr lvl="0">
              <a:buClr>
                <a:srgbClr val="FF0000"/>
              </a:buClr>
            </a:pPr>
            <a:r>
              <a:rPr lang="en-US" sz="2800" dirty="0"/>
              <a:t>Pool Poles are floodable</a:t>
            </a:r>
          </a:p>
          <a:p>
            <a:pPr lvl="0">
              <a:buClr>
                <a:srgbClr val="FF0000"/>
              </a:buClr>
            </a:pPr>
            <a:r>
              <a:rPr lang="en-US" sz="2800" dirty="0"/>
              <a:t>Poles connected together with a quick release, "recessed button type", Stainless Steel, positive locking pull pin</a:t>
            </a:r>
          </a:p>
          <a:p>
            <a:pPr lvl="0">
              <a:buClr>
                <a:srgbClr val="FF0000"/>
              </a:buClr>
            </a:pPr>
            <a:r>
              <a:rPr lang="en-US" sz="2800" dirty="0"/>
              <a:t>Pull pins are lanyard to pool poles with stainless steel wire rope </a:t>
            </a:r>
          </a:p>
          <a:p>
            <a:pPr marL="0" indent="0">
              <a:lnSpc>
                <a:spcPct val="80000"/>
              </a:lnSpc>
              <a:buClr>
                <a:srgbClr val="FF0000"/>
              </a:buClr>
              <a:buNone/>
            </a:pPr>
            <a:endParaRPr lang="en-US" sz="2800" dirty="0"/>
          </a:p>
        </p:txBody>
      </p:sp>
      <p:pic>
        <p:nvPicPr>
          <p:cNvPr id="463874" name="Picture 2" descr="SP-1 Pool P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1" y="-1"/>
            <a:ext cx="1066800" cy="694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226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18115" name="Rectangle 3"/>
          <p:cNvSpPr>
            <a:spLocks noGrp="1" noChangeArrowheads="1"/>
          </p:cNvSpPr>
          <p:nvPr>
            <p:ph idx="1"/>
          </p:nvPr>
        </p:nvSpPr>
        <p:spPr>
          <a:xfrm>
            <a:off x="0" y="1524000"/>
            <a:ext cx="8001000" cy="5105400"/>
          </a:xfrm>
        </p:spPr>
        <p:txBody>
          <a:bodyPr/>
          <a:lstStyle/>
          <a:p>
            <a:pPr marL="0" indent="0">
              <a:lnSpc>
                <a:spcPct val="80000"/>
              </a:lnSpc>
              <a:buClr>
                <a:srgbClr val="FF0000"/>
              </a:buClr>
              <a:buNone/>
            </a:pPr>
            <a:r>
              <a:rPr lang="en-US" sz="2800" dirty="0"/>
              <a:t>Variable  Length Pool Poles</a:t>
            </a:r>
          </a:p>
          <a:p>
            <a:pPr lvl="0">
              <a:buClr>
                <a:srgbClr val="FF0000"/>
              </a:buClr>
            </a:pPr>
            <a:r>
              <a:rPr lang="en-US" sz="2800" dirty="0"/>
              <a:t>Same connection / design as SP-1 Pool Poles</a:t>
            </a:r>
          </a:p>
          <a:p>
            <a:pPr lvl="0">
              <a:buClr>
                <a:srgbClr val="FF0000"/>
              </a:buClr>
            </a:pPr>
            <a:r>
              <a:rPr lang="en-US" sz="2800" dirty="0"/>
              <a:t>SP-</a:t>
            </a:r>
            <a:r>
              <a:rPr lang="en-US" sz="4000" dirty="0"/>
              <a:t>1</a:t>
            </a:r>
            <a:r>
              <a:rPr lang="en-US" sz="2800" dirty="0"/>
              <a:t>x</a:t>
            </a:r>
            <a:r>
              <a:rPr lang="en-US" sz="4000" dirty="0"/>
              <a:t>5</a:t>
            </a:r>
          </a:p>
          <a:p>
            <a:pPr lvl="1">
              <a:buClr>
                <a:srgbClr val="FF0000"/>
              </a:buClr>
            </a:pPr>
            <a:r>
              <a:rPr lang="en-US" dirty="0"/>
              <a:t>5 </a:t>
            </a:r>
            <a:r>
              <a:rPr lang="en-US" dirty="0" err="1"/>
              <a:t>ft</a:t>
            </a:r>
            <a:r>
              <a:rPr lang="en-US" dirty="0"/>
              <a:t> long pool pole</a:t>
            </a:r>
          </a:p>
          <a:p>
            <a:pPr lvl="0">
              <a:buClr>
                <a:srgbClr val="FF0000"/>
              </a:buClr>
            </a:pPr>
            <a:r>
              <a:rPr lang="en-US" sz="2800" dirty="0"/>
              <a:t>SP-</a:t>
            </a:r>
            <a:r>
              <a:rPr lang="en-US" sz="4000" dirty="0"/>
              <a:t>1</a:t>
            </a:r>
            <a:r>
              <a:rPr lang="en-US" sz="2800" dirty="0"/>
              <a:t>x</a:t>
            </a:r>
            <a:r>
              <a:rPr lang="en-US" sz="4000" dirty="0"/>
              <a:t>3</a:t>
            </a:r>
          </a:p>
          <a:p>
            <a:pPr lvl="1">
              <a:buClr>
                <a:srgbClr val="FF0000"/>
              </a:buClr>
            </a:pPr>
            <a:r>
              <a:rPr lang="en-US" dirty="0"/>
              <a:t>3 </a:t>
            </a:r>
            <a:r>
              <a:rPr lang="en-US" dirty="0" err="1"/>
              <a:t>ft</a:t>
            </a:r>
            <a:r>
              <a:rPr lang="en-US" dirty="0"/>
              <a:t> long pool pole</a:t>
            </a:r>
          </a:p>
          <a:p>
            <a:pPr lvl="0">
              <a:buClr>
                <a:srgbClr val="FF0000"/>
              </a:buClr>
            </a:pPr>
            <a:r>
              <a:rPr lang="en-US" sz="2800" dirty="0"/>
              <a:t>SP-</a:t>
            </a:r>
            <a:r>
              <a:rPr lang="en-US" sz="4000" dirty="0"/>
              <a:t>1</a:t>
            </a:r>
            <a:r>
              <a:rPr lang="en-US" sz="2800" dirty="0"/>
              <a:t>x</a:t>
            </a:r>
            <a:r>
              <a:rPr lang="en-US" sz="4000" dirty="0"/>
              <a:t>2</a:t>
            </a:r>
          </a:p>
          <a:p>
            <a:pPr lvl="1">
              <a:buClr>
                <a:srgbClr val="FF0000"/>
              </a:buClr>
            </a:pPr>
            <a:r>
              <a:rPr lang="en-US" dirty="0"/>
              <a:t>2 </a:t>
            </a:r>
            <a:r>
              <a:rPr lang="en-US" dirty="0" err="1"/>
              <a:t>ft</a:t>
            </a:r>
            <a:r>
              <a:rPr lang="en-US" dirty="0"/>
              <a:t> long pool pole</a:t>
            </a:r>
          </a:p>
          <a:p>
            <a:pPr>
              <a:buClr>
                <a:srgbClr val="FF0000"/>
              </a:buClr>
            </a:pPr>
            <a:r>
              <a:rPr lang="en-US" dirty="0"/>
              <a:t>These allow for the operator to adjust the overall height of the pool poles for optimum operations</a:t>
            </a:r>
          </a:p>
        </p:txBody>
      </p:sp>
      <p:pic>
        <p:nvPicPr>
          <p:cNvPr id="463874" name="Picture 2" descr="SP-1 Pool P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1" y="-1"/>
            <a:ext cx="1066800" cy="69401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929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18115" name="Rectangle 3"/>
          <p:cNvSpPr>
            <a:spLocks noGrp="1" noChangeArrowheads="1"/>
          </p:cNvSpPr>
          <p:nvPr>
            <p:ph idx="1"/>
          </p:nvPr>
        </p:nvSpPr>
        <p:spPr>
          <a:xfrm>
            <a:off x="0" y="1524000"/>
            <a:ext cx="5410200" cy="5105400"/>
          </a:xfrm>
        </p:spPr>
        <p:txBody>
          <a:bodyPr/>
          <a:lstStyle/>
          <a:p>
            <a:pPr marL="0" indent="0">
              <a:lnSpc>
                <a:spcPct val="80000"/>
              </a:lnSpc>
              <a:buClr>
                <a:srgbClr val="FF0000"/>
              </a:buClr>
              <a:buNone/>
            </a:pPr>
            <a:r>
              <a:rPr lang="en-US" sz="2800" dirty="0"/>
              <a:t>Buoyancy Chamber</a:t>
            </a:r>
          </a:p>
          <a:p>
            <a:pPr lvl="0">
              <a:buClr>
                <a:srgbClr val="FF0000"/>
              </a:buClr>
            </a:pPr>
            <a:r>
              <a:rPr lang="en-US" sz="2800" dirty="0"/>
              <a:t>Slides over pool poles</a:t>
            </a:r>
          </a:p>
          <a:p>
            <a:pPr lvl="0">
              <a:buClr>
                <a:srgbClr val="FF0000"/>
              </a:buClr>
            </a:pPr>
            <a:r>
              <a:rPr lang="en-US" sz="2800" dirty="0"/>
              <a:t>6in </a:t>
            </a:r>
            <a:r>
              <a:rPr lang="en-US" sz="2800" dirty="0" err="1"/>
              <a:t>dia</a:t>
            </a:r>
            <a:r>
              <a:rPr lang="en-US" sz="2800" dirty="0"/>
              <a:t> x 18in long</a:t>
            </a:r>
          </a:p>
          <a:p>
            <a:pPr lvl="0">
              <a:buClr>
                <a:srgbClr val="FF0000"/>
              </a:buClr>
            </a:pPr>
            <a:r>
              <a:rPr lang="en-US" sz="2800" dirty="0"/>
              <a:t>Material:  Stainless Steel</a:t>
            </a:r>
          </a:p>
          <a:p>
            <a:pPr lvl="0">
              <a:buClr>
                <a:srgbClr val="FF0000"/>
              </a:buClr>
            </a:pPr>
            <a:r>
              <a:rPr lang="en-US" sz="2800" dirty="0"/>
              <a:t>Provides positive buoyancy to reduce the overall weight of pool poles. Same connection / design as SP-1 Pool Poles</a:t>
            </a:r>
          </a:p>
          <a:p>
            <a:pPr lvl="0">
              <a:buClr>
                <a:srgbClr val="FF0000"/>
              </a:buClr>
            </a:pPr>
            <a:r>
              <a:rPr lang="en-US" sz="2800" dirty="0"/>
              <a:t>Reduces the weight of the pool pole by approximately half.</a:t>
            </a:r>
          </a:p>
        </p:txBody>
      </p:sp>
      <p:pic>
        <p:nvPicPr>
          <p:cNvPr id="464898" name="Picture 42" descr="101_0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317" y="1143000"/>
            <a:ext cx="3826683"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006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18115" name="Rectangle 3"/>
          <p:cNvSpPr>
            <a:spLocks noGrp="1" noChangeArrowheads="1"/>
          </p:cNvSpPr>
          <p:nvPr>
            <p:ph idx="1"/>
          </p:nvPr>
        </p:nvSpPr>
        <p:spPr>
          <a:xfrm>
            <a:off x="0" y="1524000"/>
            <a:ext cx="5410200" cy="5105400"/>
          </a:xfrm>
        </p:spPr>
        <p:txBody>
          <a:bodyPr/>
          <a:lstStyle/>
          <a:p>
            <a:pPr marL="0" indent="0">
              <a:lnSpc>
                <a:spcPct val="80000"/>
              </a:lnSpc>
              <a:buClr>
                <a:srgbClr val="FF0000"/>
              </a:buClr>
              <a:buNone/>
            </a:pPr>
            <a:r>
              <a:rPr lang="en-US" sz="2800" dirty="0"/>
              <a:t>Buoyancy Chamber</a:t>
            </a:r>
          </a:p>
          <a:p>
            <a:pPr lvl="0">
              <a:buClr>
                <a:srgbClr val="FF0000"/>
              </a:buClr>
            </a:pPr>
            <a:r>
              <a:rPr lang="en-US" sz="2800" dirty="0"/>
              <a:t>Slides over pool poles</a:t>
            </a:r>
          </a:p>
          <a:p>
            <a:pPr lvl="0">
              <a:buClr>
                <a:srgbClr val="FF0000"/>
              </a:buClr>
            </a:pPr>
            <a:r>
              <a:rPr lang="en-US" sz="2800" dirty="0"/>
              <a:t>6in </a:t>
            </a:r>
            <a:r>
              <a:rPr lang="en-US" sz="2800" dirty="0" err="1"/>
              <a:t>dia</a:t>
            </a:r>
            <a:r>
              <a:rPr lang="en-US" sz="2800" dirty="0"/>
              <a:t> x 18in long</a:t>
            </a:r>
          </a:p>
          <a:p>
            <a:pPr lvl="0">
              <a:buClr>
                <a:srgbClr val="FF0000"/>
              </a:buClr>
            </a:pPr>
            <a:r>
              <a:rPr lang="en-US" sz="2800" dirty="0"/>
              <a:t>Material:  Stainless Steel</a:t>
            </a:r>
          </a:p>
          <a:p>
            <a:pPr lvl="0">
              <a:buClr>
                <a:srgbClr val="FF0000"/>
              </a:buClr>
            </a:pPr>
            <a:r>
              <a:rPr lang="en-US" sz="2800" dirty="0"/>
              <a:t>Provides positive buoyancy to reduce the overall weight of pool poles. </a:t>
            </a:r>
            <a:r>
              <a:rPr lang="en-US" sz="2800" dirty="0" err="1"/>
              <a:t>ame</a:t>
            </a:r>
            <a:r>
              <a:rPr lang="en-US" sz="2800" dirty="0"/>
              <a:t> connection / design as SP-1 Pool Poles</a:t>
            </a:r>
          </a:p>
          <a:p>
            <a:pPr lvl="0">
              <a:buClr>
                <a:srgbClr val="FF0000"/>
              </a:buClr>
            </a:pPr>
            <a:r>
              <a:rPr lang="en-US" sz="2800" dirty="0"/>
              <a:t>Reduces the weight of the pool pole by approximately half.</a:t>
            </a:r>
          </a:p>
        </p:txBody>
      </p:sp>
      <p:pic>
        <p:nvPicPr>
          <p:cNvPr id="465922" name="Picture 39" descr="101_0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158"/>
            <a:ext cx="2743200" cy="68711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27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dirty="0"/>
              <a:t>UFV-600 Principals of Operation</a:t>
            </a:r>
          </a:p>
        </p:txBody>
      </p:sp>
      <p:sp>
        <p:nvSpPr>
          <p:cNvPr id="450563" name="Rectangle 3"/>
          <p:cNvSpPr>
            <a:spLocks noGrp="1" noChangeArrowheads="1"/>
          </p:cNvSpPr>
          <p:nvPr>
            <p:ph idx="1"/>
          </p:nvPr>
        </p:nvSpPr>
        <p:spPr>
          <a:xfrm>
            <a:off x="609600" y="1828800"/>
            <a:ext cx="7620000" cy="4648200"/>
          </a:xfrm>
        </p:spPr>
        <p:txBody>
          <a:bodyPr/>
          <a:lstStyle/>
          <a:p>
            <a:pPr>
              <a:lnSpc>
                <a:spcPct val="80000"/>
              </a:lnSpc>
              <a:buClr>
                <a:srgbClr val="FF0000"/>
              </a:buClr>
            </a:pPr>
            <a:r>
              <a:rPr lang="en-US" sz="2800" b="1" i="1" dirty="0"/>
              <a:t>System designed to operate remotely underwater</a:t>
            </a:r>
          </a:p>
          <a:p>
            <a:pPr lvl="1">
              <a:lnSpc>
                <a:spcPct val="80000"/>
              </a:lnSpc>
              <a:buClr>
                <a:srgbClr val="FF0000"/>
              </a:buClr>
              <a:buFontTx/>
              <a:buNone/>
            </a:pPr>
            <a:endParaRPr lang="en-US" b="1" i="1" dirty="0"/>
          </a:p>
          <a:p>
            <a:pPr lvl="1">
              <a:lnSpc>
                <a:spcPct val="80000"/>
              </a:lnSpc>
              <a:buClr>
                <a:srgbClr val="FF0000"/>
              </a:buClr>
              <a:buFontTx/>
              <a:buNone/>
            </a:pPr>
            <a:endParaRPr lang="en-US" b="1" i="1" dirty="0"/>
          </a:p>
          <a:p>
            <a:pPr>
              <a:lnSpc>
                <a:spcPct val="80000"/>
              </a:lnSpc>
              <a:buClr>
                <a:srgbClr val="FF0000"/>
              </a:buClr>
            </a:pPr>
            <a:r>
              <a:rPr lang="en-US" sz="2800" b="1" i="1" dirty="0"/>
              <a:t>System designed to operate under negative pressure</a:t>
            </a:r>
          </a:p>
          <a:p>
            <a:pPr lvl="1">
              <a:lnSpc>
                <a:spcPct val="80000"/>
              </a:lnSpc>
              <a:buClr>
                <a:srgbClr val="FF0000"/>
              </a:buClr>
            </a:pPr>
            <a:r>
              <a:rPr lang="en-US" dirty="0"/>
              <a:t>This means that the Filter cartridges on suction side of pump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0433" name="Rectangle 2"/>
          <p:cNvSpPr>
            <a:spLocks noGrp="1" noChangeArrowheads="1"/>
          </p:cNvSpPr>
          <p:nvPr>
            <p:ph type="title"/>
          </p:nvPr>
        </p:nvSpPr>
        <p:spPr>
          <a:xfrm>
            <a:off x="228600" y="533400"/>
            <a:ext cx="5181600" cy="609600"/>
          </a:xfrm>
        </p:spPr>
        <p:txBody>
          <a:bodyPr/>
          <a:lstStyle/>
          <a:p>
            <a:pPr>
              <a:buClr>
                <a:srgbClr val="FF0000"/>
              </a:buClr>
            </a:pPr>
            <a:r>
              <a:rPr lang="en-US" dirty="0"/>
              <a:t>UFV-600 Tooling</a:t>
            </a:r>
          </a:p>
        </p:txBody>
      </p:sp>
      <p:sp>
        <p:nvSpPr>
          <p:cNvPr id="530434" name="Rectangle 3"/>
          <p:cNvSpPr>
            <a:spLocks noGrp="1" noChangeArrowheads="1"/>
          </p:cNvSpPr>
          <p:nvPr>
            <p:ph idx="1"/>
          </p:nvPr>
        </p:nvSpPr>
        <p:spPr>
          <a:xfrm>
            <a:off x="228600" y="1752600"/>
            <a:ext cx="4038600" cy="5105400"/>
          </a:xfrm>
        </p:spPr>
        <p:txBody>
          <a:bodyPr/>
          <a:lstStyle/>
          <a:p>
            <a:pPr>
              <a:buClr>
                <a:srgbClr val="FF0000"/>
              </a:buClr>
            </a:pPr>
            <a:r>
              <a:rPr lang="en-US"/>
              <a:t>Floor Storage Rack, UT-3/6</a:t>
            </a:r>
          </a:p>
          <a:p>
            <a:pPr lvl="1">
              <a:buClr>
                <a:srgbClr val="FF0000"/>
              </a:buClr>
            </a:pPr>
            <a:r>
              <a:rPr lang="en-US"/>
              <a:t>Holds 6 Filter Cartridges</a:t>
            </a:r>
          </a:p>
          <a:p>
            <a:pPr lvl="1">
              <a:buClr>
                <a:srgbClr val="FF0000"/>
              </a:buClr>
            </a:pPr>
            <a:r>
              <a:rPr lang="en-US"/>
              <a:t>20” Dia</a:t>
            </a:r>
          </a:p>
          <a:p>
            <a:pPr lvl="1">
              <a:buClr>
                <a:srgbClr val="FF0000"/>
              </a:buClr>
            </a:pPr>
            <a:r>
              <a:rPr lang="en-US"/>
              <a:t>33” height</a:t>
            </a:r>
          </a:p>
          <a:p>
            <a:pPr lvl="1">
              <a:buClr>
                <a:srgbClr val="FF0000"/>
              </a:buClr>
            </a:pPr>
            <a:r>
              <a:rPr lang="en-US"/>
              <a:t>Designed to fit into a standard 55gal drum</a:t>
            </a:r>
          </a:p>
        </p:txBody>
      </p:sp>
      <p:pic>
        <p:nvPicPr>
          <p:cNvPr id="530435" name="Picture 4" descr="UT-3-6 new with removable lift bale"/>
          <p:cNvPicPr>
            <a:picLocks noChangeAspect="1" noChangeArrowheads="1"/>
          </p:cNvPicPr>
          <p:nvPr/>
        </p:nvPicPr>
        <p:blipFill>
          <a:blip r:embed="rId3"/>
          <a:srcRect/>
          <a:stretch>
            <a:fillRect/>
          </a:stretch>
        </p:blipFill>
        <p:spPr bwMode="auto">
          <a:xfrm>
            <a:off x="4743450" y="1219200"/>
            <a:ext cx="3943350" cy="5257800"/>
          </a:xfrm>
          <a:prstGeom prst="rect">
            <a:avLst/>
          </a:prstGeom>
          <a:noFill/>
          <a:ln w="9525">
            <a:solidFill>
              <a:schemeClr val="tx1"/>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4529" name="Rectangle 2"/>
          <p:cNvSpPr>
            <a:spLocks noGrp="1" noChangeArrowheads="1"/>
          </p:cNvSpPr>
          <p:nvPr>
            <p:ph type="title"/>
          </p:nvPr>
        </p:nvSpPr>
        <p:spPr>
          <a:xfrm>
            <a:off x="228600" y="533400"/>
            <a:ext cx="5181600" cy="1219200"/>
          </a:xfrm>
        </p:spPr>
        <p:txBody>
          <a:bodyPr/>
          <a:lstStyle/>
          <a:p>
            <a:pPr>
              <a:buClr>
                <a:srgbClr val="FF0000"/>
              </a:buClr>
            </a:pPr>
            <a:r>
              <a:rPr lang="en-US" dirty="0"/>
              <a:t>UFV-600 </a:t>
            </a:r>
            <a:br>
              <a:rPr lang="en-US" dirty="0"/>
            </a:br>
            <a:r>
              <a:rPr lang="en-US" dirty="0"/>
              <a:t>Tooling</a:t>
            </a:r>
          </a:p>
        </p:txBody>
      </p:sp>
      <p:sp>
        <p:nvSpPr>
          <p:cNvPr id="432131" name="Rectangle 3"/>
          <p:cNvSpPr>
            <a:spLocks noGrp="1" noChangeArrowheads="1"/>
          </p:cNvSpPr>
          <p:nvPr>
            <p:ph idx="1"/>
          </p:nvPr>
        </p:nvSpPr>
        <p:spPr>
          <a:xfrm>
            <a:off x="228600" y="1752600"/>
            <a:ext cx="2971800" cy="2667000"/>
          </a:xfrm>
        </p:spPr>
        <p:txBody>
          <a:bodyPr/>
          <a:lstStyle/>
          <a:p>
            <a:pPr>
              <a:buClr>
                <a:srgbClr val="FF0000"/>
              </a:buClr>
            </a:pPr>
            <a:r>
              <a:rPr lang="en-US" sz="2800"/>
              <a:t>UT-3H, Hanging Filter Storage Rack</a:t>
            </a:r>
          </a:p>
          <a:p>
            <a:pPr lvl="1">
              <a:buClr>
                <a:srgbClr val="FF0000"/>
              </a:buClr>
            </a:pPr>
            <a:r>
              <a:rPr lang="en-US"/>
              <a:t>Holds 6 filter cartridges</a:t>
            </a:r>
          </a:p>
        </p:txBody>
      </p:sp>
      <p:pic>
        <p:nvPicPr>
          <p:cNvPr id="534531" name="Picture 4" descr="UT-3H with filters"/>
          <p:cNvPicPr>
            <a:picLocks noChangeAspect="1" noChangeArrowheads="1"/>
          </p:cNvPicPr>
          <p:nvPr/>
        </p:nvPicPr>
        <p:blipFill>
          <a:blip r:embed="rId3"/>
          <a:srcRect/>
          <a:stretch>
            <a:fillRect/>
          </a:stretch>
        </p:blipFill>
        <p:spPr bwMode="auto">
          <a:xfrm>
            <a:off x="3200400" y="2039938"/>
            <a:ext cx="5943600" cy="4132262"/>
          </a:xfrm>
          <a:prstGeom prst="rect">
            <a:avLst/>
          </a:prstGeom>
          <a:noFill/>
          <a:ln w="9525">
            <a:solidFill>
              <a:schemeClr val="tx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24260" name="Rectangle 4"/>
          <p:cNvSpPr>
            <a:spLocks noGrp="1" noChangeArrowheads="1"/>
          </p:cNvSpPr>
          <p:nvPr>
            <p:ph idx="1"/>
          </p:nvPr>
        </p:nvSpPr>
        <p:spPr>
          <a:xfrm>
            <a:off x="228600" y="1752600"/>
            <a:ext cx="5236187" cy="2819400"/>
          </a:xfrm>
        </p:spPr>
        <p:txBody>
          <a:bodyPr/>
          <a:lstStyle/>
          <a:p>
            <a:pPr>
              <a:buClr>
                <a:srgbClr val="FF0000"/>
              </a:buClr>
            </a:pPr>
            <a:r>
              <a:rPr lang="en-US" sz="2800" dirty="0"/>
              <a:t>Floor Vacuum Head, </a:t>
            </a:r>
          </a:p>
          <a:p>
            <a:pPr marL="0" indent="0">
              <a:buClr>
                <a:srgbClr val="FF0000"/>
              </a:buClr>
              <a:buNone/>
            </a:pPr>
            <a:r>
              <a:rPr lang="en-US" sz="2800" dirty="0"/>
              <a:t>   UT-5SP-2.5 </a:t>
            </a:r>
          </a:p>
          <a:p>
            <a:pPr lvl="1">
              <a:buClr>
                <a:srgbClr val="FF0000"/>
              </a:buClr>
            </a:pPr>
            <a:r>
              <a:rPr lang="en-US" dirty="0"/>
              <a:t>10” x 20”</a:t>
            </a:r>
          </a:p>
          <a:p>
            <a:pPr lvl="1">
              <a:buClr>
                <a:srgbClr val="FF0000"/>
              </a:buClr>
            </a:pPr>
            <a:r>
              <a:rPr lang="en-US" dirty="0"/>
              <a:t>4 wheels</a:t>
            </a:r>
          </a:p>
          <a:p>
            <a:pPr lvl="1">
              <a:buClr>
                <a:srgbClr val="FF0000"/>
              </a:buClr>
            </a:pPr>
            <a:r>
              <a:rPr lang="en-US" dirty="0"/>
              <a:t>2 brushes</a:t>
            </a:r>
          </a:p>
          <a:p>
            <a:pPr lvl="1">
              <a:buClr>
                <a:srgbClr val="FF0000"/>
              </a:buClr>
            </a:pPr>
            <a:r>
              <a:rPr lang="en-US" dirty="0"/>
              <a:t>Suction connect for 2-1/2in hose</a:t>
            </a:r>
          </a:p>
          <a:p>
            <a:pPr marL="393700" lvl="1" indent="0">
              <a:buClr>
                <a:srgbClr val="FF0000"/>
              </a:buClr>
              <a:buNone/>
            </a:pPr>
            <a:endParaRPr lang="en-US" dirty="0"/>
          </a:p>
          <a:p>
            <a:pPr>
              <a:buClr>
                <a:srgbClr val="FF0000"/>
              </a:buClr>
            </a:pPr>
            <a:r>
              <a:rPr lang="en-US" dirty="0"/>
              <a:t>UT-15 Utility Chain (not shown)</a:t>
            </a:r>
          </a:p>
          <a:p>
            <a:pPr lvl="1">
              <a:buClr>
                <a:srgbClr val="FF0000"/>
              </a:buClr>
            </a:pPr>
            <a:endParaRPr lang="en-US" dirty="0"/>
          </a:p>
          <a:p>
            <a:pPr marL="393700" lvl="1" indent="0">
              <a:buClr>
                <a:srgbClr val="FF0000"/>
              </a:buClr>
              <a:buNone/>
            </a:pPr>
            <a:endParaRPr lang="en-US" dirty="0"/>
          </a:p>
        </p:txBody>
      </p:sp>
      <p:pic>
        <p:nvPicPr>
          <p:cNvPr id="791554" name="Picture 2" descr="P:\GENERAL EQUIPMENT\UFV-600\100_86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90" t="6376" r="3091" b="16374"/>
          <a:stretch/>
        </p:blipFill>
        <p:spPr bwMode="auto">
          <a:xfrm rot="16200000">
            <a:off x="4708475" y="2320116"/>
            <a:ext cx="5268037" cy="360301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963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24260" name="Rectangle 4"/>
          <p:cNvSpPr>
            <a:spLocks noGrp="1" noChangeArrowheads="1"/>
          </p:cNvSpPr>
          <p:nvPr>
            <p:ph idx="1"/>
          </p:nvPr>
        </p:nvSpPr>
        <p:spPr>
          <a:xfrm>
            <a:off x="228600" y="1752600"/>
            <a:ext cx="8915400" cy="2819400"/>
          </a:xfrm>
        </p:spPr>
        <p:txBody>
          <a:bodyPr/>
          <a:lstStyle/>
          <a:p>
            <a:pPr>
              <a:buClr>
                <a:srgbClr val="FF0000"/>
              </a:buClr>
            </a:pPr>
            <a:r>
              <a:rPr lang="en-US" sz="2800" dirty="0"/>
              <a:t>Floor Vacuum Head, UT-5SP-2.5 </a:t>
            </a:r>
          </a:p>
          <a:p>
            <a:pPr>
              <a:buClr>
                <a:srgbClr val="FF0000"/>
              </a:buClr>
            </a:pPr>
            <a:r>
              <a:rPr lang="en-US" sz="2800" dirty="0"/>
              <a:t>Underside of </a:t>
            </a:r>
            <a:r>
              <a:rPr lang="en-US" sz="2800" dirty="0" err="1"/>
              <a:t>vac</a:t>
            </a:r>
            <a:r>
              <a:rPr lang="en-US" sz="2800" dirty="0"/>
              <a:t> head</a:t>
            </a:r>
          </a:p>
          <a:p>
            <a:pPr>
              <a:buClr>
                <a:srgbClr val="FF0000"/>
              </a:buClr>
              <a:buFont typeface="Monotype Sorts"/>
              <a:buNone/>
            </a:pPr>
            <a:r>
              <a:rPr lang="en-US" sz="2800" dirty="0"/>
              <a:t>   </a:t>
            </a:r>
            <a:endParaRPr lang="en-US" dirty="0"/>
          </a:p>
          <a:p>
            <a:pPr marL="393700" lvl="1" indent="0">
              <a:buClr>
                <a:srgbClr val="FF0000"/>
              </a:buClr>
              <a:buNone/>
            </a:pPr>
            <a:endParaRPr lang="en-US" dirty="0"/>
          </a:p>
        </p:txBody>
      </p:sp>
      <p:pic>
        <p:nvPicPr>
          <p:cNvPr id="468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224" y="2438401"/>
            <a:ext cx="5011634" cy="44196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650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GENERAL EQUIPMENT\UFV-600\100_86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32" r="20917"/>
          <a:stretch/>
        </p:blipFill>
        <p:spPr bwMode="auto">
          <a:xfrm flipH="1">
            <a:off x="4267200" y="1676400"/>
            <a:ext cx="4461642" cy="466407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528386"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528388" name="Rectangle 4"/>
          <p:cNvSpPr>
            <a:spLocks noChangeArrowheads="1"/>
          </p:cNvSpPr>
          <p:nvPr/>
        </p:nvSpPr>
        <p:spPr bwMode="auto">
          <a:xfrm>
            <a:off x="228600" y="1524000"/>
            <a:ext cx="3810000" cy="5334000"/>
          </a:xfrm>
          <a:prstGeom prst="rect">
            <a:avLst/>
          </a:prstGeom>
          <a:noFill/>
          <a:ln w="9525">
            <a:noFill/>
            <a:miter lim="800000"/>
            <a:headEnd/>
            <a:tailEnd/>
          </a:ln>
        </p:spPr>
        <p:txBody>
          <a:bodyPr/>
          <a:lstStyle/>
          <a:p>
            <a:pPr eaLnBrk="0" hangingPunct="0">
              <a:spcBef>
                <a:spcPct val="20000"/>
              </a:spcBef>
              <a:buClr>
                <a:srgbClr val="FF0000"/>
              </a:buClr>
              <a:buSzPct val="75000"/>
            </a:pPr>
            <a:r>
              <a:rPr kumimoji="1" lang="en-US" sz="2800" dirty="0">
                <a:latin typeface="Tahoma" pitchFamily="34" charset="0"/>
              </a:rPr>
              <a:t>UT-7-2.5 Vacuum Nozzle is 2-1/2” </a:t>
            </a:r>
            <a:r>
              <a:rPr kumimoji="1" lang="en-US" sz="2800" dirty="0" err="1">
                <a:latin typeface="Tahoma" pitchFamily="34" charset="0"/>
              </a:rPr>
              <a:t>dia</a:t>
            </a:r>
            <a:r>
              <a:rPr kumimoji="1" lang="en-US" sz="2800" dirty="0">
                <a:latin typeface="Tahoma" pitchFamily="34" charset="0"/>
              </a:rPr>
              <a:t> x 18” long SS nozzle w/ 30 degree cutout at vacuuming end.  </a:t>
            </a:r>
          </a:p>
          <a:p>
            <a:pPr eaLnBrk="0" hangingPunct="0">
              <a:spcBef>
                <a:spcPct val="20000"/>
              </a:spcBef>
              <a:buClr>
                <a:srgbClr val="FF0000"/>
              </a:buClr>
              <a:buSzPct val="75000"/>
            </a:pPr>
            <a:endParaRPr kumimoji="1" lang="en-US" sz="2800" dirty="0">
              <a:latin typeface="Tahoma" pitchFamily="34" charset="0"/>
            </a:endParaRPr>
          </a:p>
          <a:p>
            <a:pPr eaLnBrk="0" hangingPunct="0">
              <a:spcBef>
                <a:spcPct val="20000"/>
              </a:spcBef>
              <a:buClr>
                <a:srgbClr val="FF0000"/>
              </a:buClr>
              <a:buSzPct val="75000"/>
            </a:pPr>
            <a:r>
              <a:rPr kumimoji="1" lang="en-US" sz="2800" dirty="0">
                <a:latin typeface="Tahoma" pitchFamily="34" charset="0"/>
              </a:rPr>
              <a:t>3/8” round bar at end prevents large objects from fouling the nozzle.</a:t>
            </a:r>
          </a:p>
        </p:txBody>
      </p:sp>
      <p:pic>
        <p:nvPicPr>
          <p:cNvPr id="4638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6524">
            <a:off x="2209800" y="5601832"/>
            <a:ext cx="2403369" cy="77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11873">
            <a:off x="2567441" y="4276050"/>
            <a:ext cx="2588037" cy="82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427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26308" name="Rectangle 4"/>
          <p:cNvSpPr>
            <a:spLocks noChangeArrowheads="1"/>
          </p:cNvSpPr>
          <p:nvPr/>
        </p:nvSpPr>
        <p:spPr bwMode="auto">
          <a:xfrm>
            <a:off x="228599" y="1752600"/>
            <a:ext cx="3782059" cy="5105400"/>
          </a:xfrm>
          <a:prstGeom prst="rect">
            <a:avLst/>
          </a:prstGeom>
          <a:noFill/>
          <a:ln w="9525">
            <a:noFill/>
            <a:miter lim="800000"/>
            <a:headEnd/>
            <a:tailEnd/>
          </a:ln>
        </p:spPr>
        <p:txBody>
          <a:bodyPr/>
          <a:lstStyle/>
          <a:p>
            <a:pPr eaLnBrk="0" hangingPunct="0">
              <a:spcBef>
                <a:spcPct val="20000"/>
              </a:spcBef>
              <a:buClr>
                <a:srgbClr val="FF0000"/>
              </a:buClr>
              <a:buSzPct val="75000"/>
            </a:pPr>
            <a:r>
              <a:rPr kumimoji="1" lang="en-US" sz="3000" dirty="0">
                <a:latin typeface="Tahoma" pitchFamily="34" charset="0"/>
              </a:rPr>
              <a:t>UT-7-2.5, Vacuum Nozzle for 2-1/2in hose with the UT-6SP, Hose to Pole clamp.</a:t>
            </a:r>
            <a:r>
              <a:rPr kumimoji="1" lang="en-US" sz="2800" dirty="0">
                <a:latin typeface="Tahoma" pitchFamily="34" charset="0"/>
              </a:rPr>
              <a:t> </a:t>
            </a:r>
          </a:p>
          <a:p>
            <a:pPr eaLnBrk="0" hangingPunct="0">
              <a:spcBef>
                <a:spcPct val="20000"/>
              </a:spcBef>
              <a:buClr>
                <a:srgbClr val="FF0000"/>
              </a:buClr>
              <a:buSzPct val="75000"/>
            </a:pPr>
            <a:r>
              <a:rPr kumimoji="1" lang="en-US" sz="3000" dirty="0">
                <a:latin typeface="Tahoma" pitchFamily="34" charset="0"/>
              </a:rPr>
              <a:t>Nozzle positions:</a:t>
            </a:r>
          </a:p>
          <a:p>
            <a:pPr marL="742950" lvl="1" indent="-285750" eaLnBrk="0" hangingPunct="0">
              <a:spcBef>
                <a:spcPct val="20000"/>
              </a:spcBef>
              <a:buClr>
                <a:srgbClr val="FF0000"/>
              </a:buClr>
              <a:buFontTx/>
              <a:buChar char="–"/>
            </a:pPr>
            <a:r>
              <a:rPr kumimoji="1" lang="en-US" sz="2800" dirty="0">
                <a:latin typeface="Tahoma" pitchFamily="34" charset="0"/>
              </a:rPr>
              <a:t>Vertical</a:t>
            </a:r>
          </a:p>
          <a:p>
            <a:pPr marL="742950" lvl="1" indent="-285750" eaLnBrk="0" hangingPunct="0">
              <a:spcBef>
                <a:spcPct val="20000"/>
              </a:spcBef>
              <a:buClr>
                <a:srgbClr val="FF0000"/>
              </a:buClr>
              <a:buFontTx/>
              <a:buChar char="–"/>
            </a:pPr>
            <a:r>
              <a:rPr kumimoji="1" lang="en-US" sz="2800" dirty="0">
                <a:latin typeface="Tahoma" pitchFamily="34" charset="0"/>
              </a:rPr>
              <a:t>Horizontal</a:t>
            </a:r>
          </a:p>
          <a:p>
            <a:pPr marL="742950" lvl="1" indent="-285750" eaLnBrk="0" hangingPunct="0">
              <a:spcBef>
                <a:spcPct val="20000"/>
              </a:spcBef>
              <a:buClr>
                <a:srgbClr val="FF0000"/>
              </a:buClr>
              <a:buFontTx/>
              <a:buChar char="–"/>
            </a:pPr>
            <a:r>
              <a:rPr kumimoji="1" lang="en-US" sz="2800" dirty="0">
                <a:latin typeface="Tahoma" pitchFamily="34" charset="0"/>
              </a:rPr>
              <a:t>45 deg.</a:t>
            </a:r>
          </a:p>
        </p:txBody>
      </p:sp>
      <p:pic>
        <p:nvPicPr>
          <p:cNvPr id="792578" name="Picture 2" descr="P:\GENERAL EQUIPMENT\UFV-600\100_86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32" r="20917"/>
          <a:stretch/>
        </p:blipFill>
        <p:spPr bwMode="auto">
          <a:xfrm flipH="1">
            <a:off x="4191000" y="1524000"/>
            <a:ext cx="4461642" cy="466407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73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7" name="Rectangle 2"/>
          <p:cNvSpPr>
            <a:spLocks noGrp="1" noChangeArrowheads="1"/>
          </p:cNvSpPr>
          <p:nvPr>
            <p:ph type="title"/>
          </p:nvPr>
        </p:nvSpPr>
        <p:spPr>
          <a:xfrm>
            <a:off x="228600" y="533400"/>
            <a:ext cx="5181600" cy="1219200"/>
          </a:xfrm>
        </p:spPr>
        <p:txBody>
          <a:bodyPr/>
          <a:lstStyle/>
          <a:p>
            <a:pPr>
              <a:buClr>
                <a:srgbClr val="FF0000"/>
              </a:buClr>
            </a:pPr>
            <a:r>
              <a:rPr lang="en-US" dirty="0"/>
              <a:t>UFV-600 </a:t>
            </a:r>
            <a:br>
              <a:rPr lang="en-US" dirty="0"/>
            </a:br>
            <a:r>
              <a:rPr lang="en-US" dirty="0"/>
              <a:t>Tooling</a:t>
            </a:r>
          </a:p>
        </p:txBody>
      </p:sp>
      <p:sp>
        <p:nvSpPr>
          <p:cNvPr id="434179" name="Rectangle 3"/>
          <p:cNvSpPr>
            <a:spLocks noGrp="1" noChangeArrowheads="1"/>
          </p:cNvSpPr>
          <p:nvPr>
            <p:ph idx="1"/>
          </p:nvPr>
        </p:nvSpPr>
        <p:spPr>
          <a:xfrm>
            <a:off x="228600" y="1752600"/>
            <a:ext cx="2971800" cy="2667000"/>
          </a:xfrm>
        </p:spPr>
        <p:txBody>
          <a:bodyPr/>
          <a:lstStyle/>
          <a:p>
            <a:pPr>
              <a:lnSpc>
                <a:spcPct val="90000"/>
              </a:lnSpc>
              <a:buClr>
                <a:srgbClr val="FF0000"/>
              </a:buClr>
            </a:pPr>
            <a:r>
              <a:rPr lang="en-US"/>
              <a:t>UT-8, Diffuser Pipe</a:t>
            </a:r>
          </a:p>
          <a:p>
            <a:pPr lvl="1">
              <a:lnSpc>
                <a:spcPct val="90000"/>
              </a:lnSpc>
              <a:buClr>
                <a:srgbClr val="FF0000"/>
              </a:buClr>
            </a:pPr>
            <a:r>
              <a:rPr lang="en-US"/>
              <a:t>Prevents discharge hose “whipping” </a:t>
            </a:r>
          </a:p>
        </p:txBody>
      </p:sp>
      <p:pic>
        <p:nvPicPr>
          <p:cNvPr id="789506" name="Picture 2" descr="UT-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2196" y="1524000"/>
            <a:ext cx="5492524"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30403" name="Rectangle 3"/>
          <p:cNvSpPr>
            <a:spLocks noGrp="1" noChangeArrowheads="1"/>
          </p:cNvSpPr>
          <p:nvPr>
            <p:ph idx="1"/>
          </p:nvPr>
        </p:nvSpPr>
        <p:spPr>
          <a:xfrm>
            <a:off x="228600" y="1752600"/>
            <a:ext cx="5715000" cy="609600"/>
          </a:xfrm>
        </p:spPr>
        <p:txBody>
          <a:bodyPr/>
          <a:lstStyle/>
          <a:p>
            <a:pPr>
              <a:buClr>
                <a:srgbClr val="FF0000"/>
              </a:buClr>
            </a:pPr>
            <a:r>
              <a:rPr lang="en-US"/>
              <a:t>UT-9, Rope Filter Lift tool</a:t>
            </a:r>
          </a:p>
        </p:txBody>
      </p:sp>
      <p:pic>
        <p:nvPicPr>
          <p:cNvPr id="472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6933"/>
            <a:ext cx="2583543" cy="689493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4720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82471"/>
            <a:ext cx="3771900" cy="37719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35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28600" y="533400"/>
            <a:ext cx="6019800" cy="609600"/>
          </a:xfrm>
        </p:spPr>
        <p:txBody>
          <a:bodyPr>
            <a:normAutofit fontScale="90000"/>
          </a:bodyPr>
          <a:lstStyle/>
          <a:p>
            <a:pPr fontAlgn="auto">
              <a:spcAft>
                <a:spcPts val="0"/>
              </a:spcAft>
              <a:buClr>
                <a:srgbClr val="FF0000"/>
              </a:buClr>
              <a:defRPr/>
            </a:pPr>
            <a:r>
              <a:rPr lang="en-US" dirty="0"/>
              <a:t>UFV-600 Tooling</a:t>
            </a:r>
          </a:p>
        </p:txBody>
      </p:sp>
      <p:sp>
        <p:nvSpPr>
          <p:cNvPr id="232451" name="Rectangle 3"/>
          <p:cNvSpPr>
            <a:spLocks noGrp="1" noChangeArrowheads="1"/>
          </p:cNvSpPr>
          <p:nvPr>
            <p:ph idx="1"/>
          </p:nvPr>
        </p:nvSpPr>
        <p:spPr>
          <a:xfrm>
            <a:off x="228600" y="2514600"/>
            <a:ext cx="4191000" cy="3276600"/>
          </a:xfrm>
        </p:spPr>
        <p:txBody>
          <a:bodyPr/>
          <a:lstStyle/>
          <a:p>
            <a:pPr>
              <a:buClr>
                <a:srgbClr val="FF0000"/>
              </a:buClr>
            </a:pPr>
            <a:r>
              <a:rPr lang="en-US" dirty="0"/>
              <a:t>Mounting Panel, </a:t>
            </a:r>
          </a:p>
          <a:p>
            <a:pPr>
              <a:buClr>
                <a:srgbClr val="FF0000"/>
              </a:buClr>
              <a:buFont typeface="Monotype Sorts"/>
              <a:buNone/>
            </a:pPr>
            <a:r>
              <a:rPr lang="en-US" dirty="0"/>
              <a:t>   UT-10A for mounting Pump Control Box and Flow Meter</a:t>
            </a:r>
          </a:p>
        </p:txBody>
      </p:sp>
      <p:pic>
        <p:nvPicPr>
          <p:cNvPr id="473090" name="Picture 66" descr="101_0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19429"/>
            <a:ext cx="4965927" cy="57385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681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28355" name="Rectangle 3"/>
          <p:cNvSpPr>
            <a:spLocks noGrp="1" noChangeArrowheads="1"/>
          </p:cNvSpPr>
          <p:nvPr>
            <p:ph idx="1"/>
          </p:nvPr>
        </p:nvSpPr>
        <p:spPr>
          <a:xfrm>
            <a:off x="0" y="1752600"/>
            <a:ext cx="3505200" cy="2667000"/>
          </a:xfrm>
        </p:spPr>
        <p:txBody>
          <a:bodyPr/>
          <a:lstStyle/>
          <a:p>
            <a:pPr>
              <a:lnSpc>
                <a:spcPct val="90000"/>
              </a:lnSpc>
              <a:buClr>
                <a:srgbClr val="FF0000"/>
              </a:buClr>
            </a:pPr>
            <a:r>
              <a:rPr lang="en-US" dirty="0"/>
              <a:t>Suction Hose Standoff, UT-11B </a:t>
            </a:r>
          </a:p>
          <a:p>
            <a:pPr lvl="1">
              <a:lnSpc>
                <a:spcPct val="90000"/>
              </a:lnSpc>
              <a:buClr>
                <a:srgbClr val="FF0000"/>
              </a:buClr>
            </a:pPr>
            <a:r>
              <a:rPr lang="en-US" dirty="0"/>
              <a:t>Prevents 2-1/2in suction hose from “deadheading” on wall or floor. </a:t>
            </a:r>
          </a:p>
        </p:txBody>
      </p:sp>
      <p:pic>
        <p:nvPicPr>
          <p:cNvPr id="795650" name="Picture 2" descr="P:\GENERAL EQUIPMENT\UFV-600\100_86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423" y="2209800"/>
            <a:ext cx="4977977" cy="37338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0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dirty="0"/>
              <a:t>UFV-600 Principals of Operation</a:t>
            </a:r>
          </a:p>
        </p:txBody>
      </p:sp>
      <p:sp>
        <p:nvSpPr>
          <p:cNvPr id="452611" name="Rectangle 3"/>
          <p:cNvSpPr>
            <a:spLocks noGrp="1" noChangeArrowheads="1"/>
          </p:cNvSpPr>
          <p:nvPr>
            <p:ph idx="1"/>
          </p:nvPr>
        </p:nvSpPr>
        <p:spPr>
          <a:xfrm>
            <a:off x="609600" y="1828800"/>
            <a:ext cx="7620000" cy="4648200"/>
          </a:xfrm>
        </p:spPr>
        <p:txBody>
          <a:bodyPr/>
          <a:lstStyle/>
          <a:p>
            <a:pPr lvl="1">
              <a:lnSpc>
                <a:spcPct val="90000"/>
              </a:lnSpc>
              <a:buClr>
                <a:srgbClr val="FF0000"/>
              </a:buClr>
              <a:buFontTx/>
              <a:buNone/>
            </a:pPr>
            <a:r>
              <a:rPr lang="en-US" b="1" i="1" dirty="0"/>
              <a:t>Advantages of  the Tri Nuclear UF/UFV’s</a:t>
            </a:r>
          </a:p>
          <a:p>
            <a:pPr lvl="1">
              <a:lnSpc>
                <a:spcPct val="90000"/>
              </a:lnSpc>
              <a:buClr>
                <a:srgbClr val="FF0000"/>
              </a:buClr>
              <a:buFontTx/>
              <a:buNone/>
            </a:pPr>
            <a:endParaRPr lang="en-US" b="1" i="1" dirty="0"/>
          </a:p>
          <a:p>
            <a:pPr lvl="1">
              <a:lnSpc>
                <a:spcPct val="90000"/>
              </a:lnSpc>
              <a:buClr>
                <a:srgbClr val="FF0000"/>
              </a:buClr>
            </a:pPr>
            <a:r>
              <a:rPr lang="en-US" dirty="0"/>
              <a:t>Eliminates the need for pressure closures on the filter and pump housings along with special tooling required to operate them.</a:t>
            </a:r>
          </a:p>
          <a:p>
            <a:pPr lvl="1">
              <a:lnSpc>
                <a:spcPct val="90000"/>
              </a:lnSpc>
              <a:buClr>
                <a:srgbClr val="FF0000"/>
              </a:buClr>
            </a:pPr>
            <a:r>
              <a:rPr lang="en-US" dirty="0"/>
              <a:t>Allows for quick, easy change out of filter cartridges</a:t>
            </a:r>
          </a:p>
          <a:p>
            <a:pPr lvl="1">
              <a:lnSpc>
                <a:spcPct val="90000"/>
              </a:lnSpc>
              <a:buClr>
                <a:srgbClr val="FF0000"/>
              </a:buClr>
            </a:pPr>
            <a:r>
              <a:rPr lang="en-US" dirty="0"/>
              <a:t>Allows for the Pump and filters to be seated by gravity/negative pressure</a:t>
            </a:r>
          </a:p>
          <a:p>
            <a:pPr lvl="1">
              <a:lnSpc>
                <a:spcPct val="90000"/>
              </a:lnSpc>
              <a:buClr>
                <a:srgbClr val="FF0000"/>
              </a:buClr>
            </a:pPr>
            <a:r>
              <a:rPr lang="en-US" dirty="0"/>
              <a:t>Filtered water passes through the pump, minimizing internal contamination &amp; resultant hot spots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218115" name="Rectangle 3"/>
          <p:cNvSpPr>
            <a:spLocks noGrp="1" noChangeArrowheads="1"/>
          </p:cNvSpPr>
          <p:nvPr>
            <p:ph idx="1"/>
          </p:nvPr>
        </p:nvSpPr>
        <p:spPr>
          <a:xfrm>
            <a:off x="0" y="1371600"/>
            <a:ext cx="5410200" cy="5105400"/>
          </a:xfrm>
        </p:spPr>
        <p:txBody>
          <a:bodyPr/>
          <a:lstStyle/>
          <a:p>
            <a:pPr>
              <a:lnSpc>
                <a:spcPct val="80000"/>
              </a:lnSpc>
              <a:buClr>
                <a:srgbClr val="FF0000"/>
              </a:buClr>
            </a:pPr>
            <a:r>
              <a:rPr lang="en-US" sz="2800" dirty="0"/>
              <a:t>UT-14 Pump Lift Hook</a:t>
            </a:r>
          </a:p>
          <a:p>
            <a:pPr marL="0" indent="0">
              <a:lnSpc>
                <a:spcPct val="80000"/>
              </a:lnSpc>
              <a:buClr>
                <a:srgbClr val="FF0000"/>
              </a:buClr>
              <a:buNone/>
            </a:pPr>
            <a:endParaRPr lang="en-US" sz="2800" dirty="0"/>
          </a:p>
          <a:p>
            <a:pPr>
              <a:lnSpc>
                <a:spcPct val="80000"/>
              </a:lnSpc>
              <a:buClr>
                <a:srgbClr val="FF0000"/>
              </a:buClr>
            </a:pPr>
            <a:r>
              <a:rPr lang="en-US" sz="2800" dirty="0"/>
              <a:t>Material: Stainless Steel</a:t>
            </a:r>
          </a:p>
          <a:p>
            <a:pPr marL="0" indent="0">
              <a:lnSpc>
                <a:spcPct val="80000"/>
              </a:lnSpc>
              <a:buClr>
                <a:srgbClr val="FF0000"/>
              </a:buClr>
              <a:buNone/>
            </a:pPr>
            <a:endParaRPr lang="en-US" sz="2800" dirty="0"/>
          </a:p>
          <a:p>
            <a:pPr>
              <a:lnSpc>
                <a:spcPct val="80000"/>
              </a:lnSpc>
              <a:buClr>
                <a:srgbClr val="FF0000"/>
              </a:buClr>
            </a:pPr>
            <a:r>
              <a:rPr lang="en-US" sz="2800" dirty="0"/>
              <a:t>Used with a cable (supplied by customer)</a:t>
            </a:r>
          </a:p>
        </p:txBody>
      </p:sp>
      <p:pic>
        <p:nvPicPr>
          <p:cNvPr id="466946" name="Picture 2" descr="UT-14 (PP-1000SC &amp; PP-600SC pump lift h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5438" y="990600"/>
            <a:ext cx="3782276" cy="50407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490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228600" y="533400"/>
            <a:ext cx="5181600" cy="609600"/>
          </a:xfrm>
        </p:spPr>
        <p:txBody>
          <a:bodyPr>
            <a:normAutofit fontScale="90000"/>
          </a:bodyPr>
          <a:lstStyle/>
          <a:p>
            <a:pPr fontAlgn="auto">
              <a:spcAft>
                <a:spcPts val="0"/>
              </a:spcAft>
              <a:buClr>
                <a:srgbClr val="FF0000"/>
              </a:buClr>
              <a:defRPr/>
            </a:pPr>
            <a:r>
              <a:rPr lang="en-US" dirty="0"/>
              <a:t>UFV-600 Tooling</a:t>
            </a:r>
          </a:p>
        </p:txBody>
      </p:sp>
      <p:sp>
        <p:nvSpPr>
          <p:cNvPr id="576515" name="Rectangle 3"/>
          <p:cNvSpPr>
            <a:spLocks noGrp="1" noChangeArrowheads="1"/>
          </p:cNvSpPr>
          <p:nvPr>
            <p:ph idx="1"/>
          </p:nvPr>
        </p:nvSpPr>
        <p:spPr>
          <a:xfrm>
            <a:off x="0" y="1752600"/>
            <a:ext cx="3505200" cy="4572000"/>
          </a:xfrm>
        </p:spPr>
        <p:txBody>
          <a:bodyPr/>
          <a:lstStyle/>
          <a:p>
            <a:pPr>
              <a:lnSpc>
                <a:spcPct val="90000"/>
              </a:lnSpc>
              <a:buClr>
                <a:srgbClr val="FF0000"/>
              </a:buClr>
            </a:pPr>
            <a:r>
              <a:rPr lang="en-US" sz="2800" dirty="0"/>
              <a:t>Utility Chain,   </a:t>
            </a:r>
          </a:p>
          <a:p>
            <a:pPr>
              <a:lnSpc>
                <a:spcPct val="90000"/>
              </a:lnSpc>
              <a:buClr>
                <a:srgbClr val="FF0000"/>
              </a:buClr>
              <a:buFont typeface="Monotype Sorts"/>
              <a:buNone/>
            </a:pPr>
            <a:r>
              <a:rPr lang="en-US" sz="2800" dirty="0"/>
              <a:t>   UT-15 </a:t>
            </a:r>
          </a:p>
          <a:p>
            <a:pPr lvl="1">
              <a:lnSpc>
                <a:spcPct val="90000"/>
              </a:lnSpc>
              <a:buClr>
                <a:srgbClr val="FF0000"/>
              </a:buClr>
            </a:pPr>
            <a:r>
              <a:rPr lang="en-US" dirty="0"/>
              <a:t>50ft long SS utility chain</a:t>
            </a:r>
          </a:p>
          <a:p>
            <a:pPr lvl="1">
              <a:lnSpc>
                <a:spcPct val="90000"/>
              </a:lnSpc>
              <a:buClr>
                <a:srgbClr val="FF0000"/>
              </a:buClr>
            </a:pPr>
            <a:r>
              <a:rPr lang="en-US" dirty="0"/>
              <a:t>Designed to work with the UT-9 Rope Filter Lift Tool</a:t>
            </a:r>
          </a:p>
        </p:txBody>
      </p:sp>
      <p:pic>
        <p:nvPicPr>
          <p:cNvPr id="476162" name="Picture 64" descr="101_0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67401"/>
            <a:ext cx="5181600" cy="3952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16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ctrTitle"/>
          </p:nvPr>
        </p:nvSpPr>
        <p:spPr>
          <a:xfrm>
            <a:off x="685800" y="152400"/>
            <a:ext cx="7772400" cy="6324600"/>
          </a:xfrm>
        </p:spPr>
        <p:txBody>
          <a:bodyPr>
            <a:normAutofit fontScale="90000"/>
          </a:bodyPr>
          <a:lstStyle/>
          <a:p>
            <a:pPr fontAlgn="auto">
              <a:spcAft>
                <a:spcPts val="0"/>
              </a:spcAft>
              <a:defRPr/>
            </a:pPr>
            <a:r>
              <a:rPr lang="en-US" sz="6000"/>
              <a:t>Tri Nuclear Corp.</a:t>
            </a:r>
            <a:br>
              <a:rPr lang="en-US" sz="6000"/>
            </a:br>
            <a:br>
              <a:rPr lang="en-US" sz="6000"/>
            </a:br>
            <a:br>
              <a:rPr lang="en-US" sz="6000"/>
            </a:br>
            <a:br>
              <a:rPr lang="en-US" sz="6000"/>
            </a:br>
            <a:r>
              <a:rPr lang="en-US" sz="6000"/>
              <a:t>Assembly &amp; Installation in the Pool</a:t>
            </a:r>
            <a:br>
              <a:rPr lang="en-US" sz="6000"/>
            </a:b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dirty="0"/>
              <a:t>UF Operations</a:t>
            </a:r>
            <a:br>
              <a:rPr lang="en-US" dirty="0"/>
            </a:br>
            <a:r>
              <a:rPr lang="en-US" dirty="0"/>
              <a:t>Setup</a:t>
            </a:r>
          </a:p>
        </p:txBody>
      </p:sp>
      <p:sp>
        <p:nvSpPr>
          <p:cNvPr id="171011" name="Rectangle 3"/>
          <p:cNvSpPr>
            <a:spLocks noGrp="1" noChangeArrowheads="1"/>
          </p:cNvSpPr>
          <p:nvPr>
            <p:ph idx="1"/>
          </p:nvPr>
        </p:nvSpPr>
        <p:spPr>
          <a:xfrm>
            <a:off x="685800" y="1676400"/>
            <a:ext cx="7772400" cy="1143000"/>
          </a:xfrm>
        </p:spPr>
        <p:txBody>
          <a:bodyPr/>
          <a:lstStyle/>
          <a:p>
            <a:pPr>
              <a:buClr>
                <a:srgbClr val="FF0000"/>
              </a:buClr>
            </a:pPr>
            <a:r>
              <a:rPr lang="en-US" dirty="0"/>
              <a:t>Pre Start up:</a:t>
            </a:r>
          </a:p>
          <a:p>
            <a:pPr lvl="1">
              <a:buClr>
                <a:srgbClr val="FF0000"/>
              </a:buClr>
            </a:pPr>
            <a:r>
              <a:rPr lang="en-US" dirty="0"/>
              <a:t>Install Flow Meter in UT-10 or UT-10A Mounting Panel</a:t>
            </a:r>
          </a:p>
        </p:txBody>
      </p:sp>
      <p:pic>
        <p:nvPicPr>
          <p:cNvPr id="600067" name="Picture 4" descr="100_4042"/>
          <p:cNvPicPr>
            <a:picLocks noChangeAspect="1" noChangeArrowheads="1"/>
          </p:cNvPicPr>
          <p:nvPr/>
        </p:nvPicPr>
        <p:blipFill>
          <a:blip r:embed="rId3"/>
          <a:srcRect/>
          <a:stretch>
            <a:fillRect/>
          </a:stretch>
        </p:blipFill>
        <p:spPr bwMode="auto">
          <a:xfrm>
            <a:off x="3198813" y="2846388"/>
            <a:ext cx="6021387" cy="4011612"/>
          </a:xfrm>
          <a:prstGeom prst="rect">
            <a:avLst/>
          </a:prstGeom>
          <a:noFill/>
          <a:ln w="9525">
            <a:solidFill>
              <a:srgbClr val="000000"/>
            </a:solidFill>
            <a:miter lim="800000"/>
            <a:headEnd/>
            <a:tailEnd/>
          </a:ln>
        </p:spPr>
      </p:pic>
      <p:sp>
        <p:nvSpPr>
          <p:cNvPr id="171013" name="Rectangle 5"/>
          <p:cNvSpPr>
            <a:spLocks noChangeArrowheads="1"/>
          </p:cNvSpPr>
          <p:nvPr/>
        </p:nvSpPr>
        <p:spPr bwMode="auto">
          <a:xfrm>
            <a:off x="228600" y="3657600"/>
            <a:ext cx="3124200" cy="1981200"/>
          </a:xfrm>
          <a:prstGeom prst="rect">
            <a:avLst/>
          </a:prstGeom>
          <a:noFill/>
          <a:ln w="9525">
            <a:noFill/>
            <a:miter lim="800000"/>
            <a:headEnd/>
            <a:tailEnd/>
          </a:ln>
        </p:spPr>
        <p:txBody>
          <a:bodyPr/>
          <a:lstStyle/>
          <a:p>
            <a:pPr marL="342900" indent="-342900" eaLnBrk="0" hangingPunct="0">
              <a:spcBef>
                <a:spcPct val="20000"/>
              </a:spcBef>
              <a:buClr>
                <a:srgbClr val="FF0000"/>
              </a:buClr>
              <a:buSzPct val="75000"/>
              <a:buFont typeface="Monotype Sorts"/>
              <a:buNone/>
            </a:pPr>
            <a:r>
              <a:rPr kumimoji="1" lang="en-US" sz="3200">
                <a:latin typeface="Tahoma" pitchFamily="34" charset="0"/>
              </a:rPr>
              <a:t>(2) Brackets</a:t>
            </a:r>
          </a:p>
          <a:p>
            <a:pPr marL="342900" indent="-342900" eaLnBrk="0" hangingPunct="0">
              <a:spcBef>
                <a:spcPct val="20000"/>
              </a:spcBef>
              <a:buClr>
                <a:srgbClr val="FF0000"/>
              </a:buClr>
              <a:buSzPct val="75000"/>
              <a:buFont typeface="Monotype Sorts"/>
              <a:buNone/>
            </a:pPr>
            <a:r>
              <a:rPr kumimoji="1" lang="en-US" sz="3200">
                <a:latin typeface="Tahoma" pitchFamily="34" charset="0"/>
              </a:rPr>
              <a:t>hold flow meter</a:t>
            </a:r>
          </a:p>
          <a:p>
            <a:pPr marL="342900" indent="-342900" eaLnBrk="0" hangingPunct="0">
              <a:spcBef>
                <a:spcPct val="20000"/>
              </a:spcBef>
              <a:buClr>
                <a:srgbClr val="FF0000"/>
              </a:buClr>
              <a:buSzPct val="75000"/>
              <a:buFont typeface="Monotype Sorts"/>
              <a:buNone/>
            </a:pPr>
            <a:r>
              <a:rPr kumimoji="1" lang="en-US" sz="3200">
                <a:latin typeface="Tahoma" pitchFamily="34" charset="0"/>
              </a:rPr>
              <a:t>in place </a:t>
            </a:r>
          </a:p>
        </p:txBody>
      </p:sp>
      <p:sp>
        <p:nvSpPr>
          <p:cNvPr id="600069" name="Line 6"/>
          <p:cNvSpPr>
            <a:spLocks noChangeShapeType="1"/>
          </p:cNvSpPr>
          <p:nvPr/>
        </p:nvSpPr>
        <p:spPr bwMode="auto">
          <a:xfrm flipV="1">
            <a:off x="2209800" y="4495800"/>
            <a:ext cx="2743200" cy="533400"/>
          </a:xfrm>
          <a:prstGeom prst="line">
            <a:avLst/>
          </a:prstGeom>
          <a:noFill/>
          <a:ln w="889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431486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2"/>
          <p:cNvSpPr>
            <a:spLocks noGrp="1" noChangeArrowheads="1"/>
          </p:cNvSpPr>
          <p:nvPr>
            <p:ph type="title"/>
          </p:nvPr>
        </p:nvSpPr>
        <p:spPr>
          <a:xfrm>
            <a:off x="228600" y="533400"/>
            <a:ext cx="6629400" cy="990600"/>
          </a:xfrm>
        </p:spPr>
        <p:txBody>
          <a:bodyPr/>
          <a:lstStyle/>
          <a:p>
            <a:pPr>
              <a:buClr>
                <a:srgbClr val="FF0000"/>
              </a:buClr>
            </a:pPr>
            <a:r>
              <a:rPr lang="en-US"/>
              <a:t>Tri Nuclear Flow Meter</a:t>
            </a:r>
          </a:p>
        </p:txBody>
      </p:sp>
      <p:pic>
        <p:nvPicPr>
          <p:cNvPr id="602114" name="Picture 3" descr="100_4038"/>
          <p:cNvPicPr>
            <a:picLocks noChangeAspect="1" noChangeArrowheads="1"/>
          </p:cNvPicPr>
          <p:nvPr/>
        </p:nvPicPr>
        <p:blipFill>
          <a:blip r:embed="rId3"/>
          <a:srcRect/>
          <a:stretch>
            <a:fillRect/>
          </a:stretch>
        </p:blipFill>
        <p:spPr bwMode="auto">
          <a:xfrm>
            <a:off x="531813" y="1474788"/>
            <a:ext cx="8078787" cy="5383212"/>
          </a:xfrm>
          <a:prstGeom prst="rect">
            <a:avLst/>
          </a:prstGeom>
          <a:noFill/>
          <a:ln w="9525">
            <a:noFill/>
            <a:miter lim="800000"/>
            <a:headEnd/>
            <a:tailEnd/>
          </a:ln>
        </p:spPr>
      </p:pic>
    </p:spTree>
    <p:extLst>
      <p:ext uri="{BB962C8B-B14F-4D97-AF65-F5344CB8AC3E}">
        <p14:creationId xmlns:p14="http://schemas.microsoft.com/office/powerpoint/2010/main" val="39373958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 Operations</a:t>
            </a:r>
            <a:br>
              <a:rPr lang="en-US" dirty="0"/>
            </a:br>
            <a:r>
              <a:rPr lang="en-US" dirty="0"/>
              <a:t>Setup</a:t>
            </a:r>
          </a:p>
        </p:txBody>
      </p:sp>
      <p:pic>
        <p:nvPicPr>
          <p:cNvPr id="626691" name="Picture 5" descr="open box with feet inside"/>
          <p:cNvPicPr>
            <a:picLocks noChangeAspect="1" noChangeArrowheads="1"/>
          </p:cNvPicPr>
          <p:nvPr/>
        </p:nvPicPr>
        <p:blipFill>
          <a:blip r:embed="rId3"/>
          <a:srcRect/>
          <a:stretch>
            <a:fillRect/>
          </a:stretch>
        </p:blipFill>
        <p:spPr bwMode="auto">
          <a:xfrm>
            <a:off x="4343400" y="1370013"/>
            <a:ext cx="4800600" cy="4344987"/>
          </a:xfrm>
          <a:prstGeom prst="rect">
            <a:avLst/>
          </a:prstGeom>
          <a:noFill/>
          <a:ln w="9525">
            <a:noFill/>
            <a:miter lim="800000"/>
            <a:headEnd/>
            <a:tailEnd/>
          </a:ln>
        </p:spPr>
      </p:pic>
      <p:sp>
        <p:nvSpPr>
          <p:cNvPr id="6" name="Rectangle 3"/>
          <p:cNvSpPr txBox="1">
            <a:spLocks noChangeArrowheads="1"/>
          </p:cNvSpPr>
          <p:nvPr/>
        </p:nvSpPr>
        <p:spPr bwMode="auto">
          <a:xfrm>
            <a:off x="0" y="1676400"/>
            <a:ext cx="434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FF0000"/>
              </a:buClr>
            </a:pPr>
            <a:r>
              <a:rPr lang="en-US" dirty="0"/>
              <a:t>Pre Start up:</a:t>
            </a:r>
          </a:p>
          <a:p>
            <a:pPr lvl="1">
              <a:buClr>
                <a:srgbClr val="FF0000"/>
              </a:buClr>
            </a:pPr>
            <a:r>
              <a:rPr lang="en-US" dirty="0"/>
              <a:t>Locate the mounting feet to the back of the Control Box.  The (4) mounting feet and hardware are wrapped and tagged inside the box.</a:t>
            </a:r>
          </a:p>
          <a:p>
            <a:pPr lvl="1">
              <a:buClr>
                <a:srgbClr val="FF0000"/>
              </a:buClr>
            </a:pPr>
            <a:r>
              <a:rPr lang="en-US" dirty="0"/>
              <a:t>CB-260-4x shown, CB-600-4x, CB-PR-600-4XP and CB-600-FM similar</a:t>
            </a:r>
          </a:p>
        </p:txBody>
      </p:sp>
    </p:spTree>
    <p:extLst>
      <p:ext uri="{BB962C8B-B14F-4D97-AF65-F5344CB8AC3E}">
        <p14:creationId xmlns:p14="http://schemas.microsoft.com/office/powerpoint/2010/main" val="2074358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
        <p:nvSpPr>
          <p:cNvPr id="613379" name="Rectangle 3"/>
          <p:cNvSpPr>
            <a:spLocks noGrp="1" noChangeArrowheads="1"/>
          </p:cNvSpPr>
          <p:nvPr>
            <p:ph idx="1"/>
          </p:nvPr>
        </p:nvSpPr>
        <p:spPr>
          <a:xfrm>
            <a:off x="0" y="1676400"/>
            <a:ext cx="4495800" cy="5181600"/>
          </a:xfrm>
        </p:spPr>
        <p:txBody>
          <a:bodyPr/>
          <a:lstStyle/>
          <a:p>
            <a:pPr>
              <a:buClr>
                <a:srgbClr val="FF0000"/>
              </a:buClr>
            </a:pPr>
            <a:r>
              <a:rPr lang="en-US" dirty="0"/>
              <a:t>Pre Start up:</a:t>
            </a:r>
          </a:p>
          <a:p>
            <a:pPr lvl="1">
              <a:buClr>
                <a:srgbClr val="FF0000"/>
              </a:buClr>
            </a:pPr>
            <a:r>
              <a:rPr lang="en-US" dirty="0"/>
              <a:t>Screw the mounting feet to the back of the Control Box using the hardware given.  </a:t>
            </a:r>
          </a:p>
        </p:txBody>
      </p:sp>
      <p:pic>
        <p:nvPicPr>
          <p:cNvPr id="628739" name="Picture 5" descr="control box back"/>
          <p:cNvPicPr>
            <a:picLocks noChangeAspect="1" noChangeArrowheads="1"/>
          </p:cNvPicPr>
          <p:nvPr/>
        </p:nvPicPr>
        <p:blipFill>
          <a:blip r:embed="rId3"/>
          <a:srcRect/>
          <a:stretch>
            <a:fillRect/>
          </a:stretch>
        </p:blipFill>
        <p:spPr bwMode="auto">
          <a:xfrm>
            <a:off x="4548188" y="685800"/>
            <a:ext cx="4595812" cy="5715000"/>
          </a:xfrm>
          <a:prstGeom prst="rect">
            <a:avLst/>
          </a:prstGeom>
          <a:noFill/>
          <a:ln w="9525">
            <a:noFill/>
            <a:miter lim="800000"/>
            <a:headEnd/>
            <a:tailEnd/>
          </a:ln>
        </p:spPr>
      </p:pic>
    </p:spTree>
    <p:extLst>
      <p:ext uri="{BB962C8B-B14F-4D97-AF65-F5344CB8AC3E}">
        <p14:creationId xmlns:p14="http://schemas.microsoft.com/office/powerpoint/2010/main" val="2217360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1331" name="Rectangle 3"/>
          <p:cNvSpPr>
            <a:spLocks noGrp="1" noChangeArrowheads="1"/>
          </p:cNvSpPr>
          <p:nvPr>
            <p:ph idx="1"/>
          </p:nvPr>
        </p:nvSpPr>
        <p:spPr>
          <a:xfrm>
            <a:off x="0" y="1676400"/>
            <a:ext cx="3810000" cy="5181600"/>
          </a:xfrm>
        </p:spPr>
        <p:txBody>
          <a:bodyPr/>
          <a:lstStyle/>
          <a:p>
            <a:pPr>
              <a:buClr>
                <a:srgbClr val="FF0000"/>
              </a:buClr>
            </a:pPr>
            <a:r>
              <a:rPr lang="en-US" dirty="0"/>
              <a:t>Pre Start up:</a:t>
            </a:r>
          </a:p>
          <a:p>
            <a:pPr lvl="1">
              <a:buClr>
                <a:srgbClr val="FF0000"/>
              </a:buClr>
            </a:pPr>
            <a:r>
              <a:rPr lang="en-US" dirty="0"/>
              <a:t>Mount Control Box onto the Tri Nuclear Mounting Panel (freestanding or hanging) via the hardware provided with the panel  </a:t>
            </a:r>
          </a:p>
        </p:txBody>
      </p:sp>
      <p:pic>
        <p:nvPicPr>
          <p:cNvPr id="477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608" y="1524001"/>
            <a:ext cx="5206392"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bwMode="auto">
          <a:xfrm>
            <a:off x="228600" y="76200"/>
            <a:ext cx="43434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a:t>UFV Operations</a:t>
            </a:r>
            <a:br>
              <a:rPr lang="en-US"/>
            </a:br>
            <a:r>
              <a:rPr lang="en-US"/>
              <a:t>Setup</a:t>
            </a:r>
            <a:endParaRPr lang="en-US" dirty="0"/>
          </a:p>
        </p:txBody>
      </p:sp>
    </p:spTree>
    <p:extLst>
      <p:ext uri="{BB962C8B-B14F-4D97-AF65-F5344CB8AC3E}">
        <p14:creationId xmlns:p14="http://schemas.microsoft.com/office/powerpoint/2010/main" val="2350558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sp>
        <p:nvSpPr>
          <p:cNvPr id="452613" name="Rectangle 5"/>
          <p:cNvSpPr>
            <a:spLocks noChangeArrowheads="1"/>
          </p:cNvSpPr>
          <p:nvPr/>
        </p:nvSpPr>
        <p:spPr bwMode="auto">
          <a:xfrm>
            <a:off x="6019800" y="2895600"/>
            <a:ext cx="3124200" cy="3962400"/>
          </a:xfrm>
          <a:prstGeom prst="rect">
            <a:avLst/>
          </a:prstGeom>
          <a:noFill/>
          <a:ln w="9525">
            <a:noFill/>
            <a:miter lim="800000"/>
            <a:headEnd/>
            <a:tailEnd/>
          </a:ln>
        </p:spPr>
        <p:txBody>
          <a:bodyPr/>
          <a:lstStyle/>
          <a:p>
            <a:pPr eaLnBrk="0" hangingPunct="0">
              <a:spcBef>
                <a:spcPct val="20000"/>
              </a:spcBef>
              <a:buClr>
                <a:srgbClr val="FF0000"/>
              </a:buClr>
              <a:buSzPct val="75000"/>
              <a:buFont typeface="Monotype Sorts"/>
              <a:buNone/>
            </a:pPr>
            <a:r>
              <a:rPr kumimoji="1" lang="en-US" sz="2800" dirty="0">
                <a:latin typeface="Tahoma" pitchFamily="34" charset="0"/>
              </a:rPr>
              <a:t>After connecting the flow meter &amp; sensor, flip the flow sensor with your finger.  You should be able get 2/3 – 3/4 deflection on the meter</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5" name="Line 6"/>
          <p:cNvSpPr>
            <a:spLocks noChangeShapeType="1"/>
          </p:cNvSpPr>
          <p:nvPr/>
        </p:nvSpPr>
        <p:spPr bwMode="auto">
          <a:xfrm flipH="1" flipV="1">
            <a:off x="4572000" y="5029200"/>
            <a:ext cx="1447800" cy="1371600"/>
          </a:xfrm>
          <a:prstGeom prst="line">
            <a:avLst/>
          </a:prstGeom>
          <a:noFill/>
          <a:ln w="88900">
            <a:solidFill>
              <a:srgbClr val="FF0000"/>
            </a:solidFill>
            <a:round/>
            <a:headEnd/>
            <a:tailEnd type="triangle" w="med" len="med"/>
          </a:ln>
        </p:spPr>
        <p:txBody>
          <a:bodyPr/>
          <a:lstStyle/>
          <a:p>
            <a:endParaRPr lang="en-US"/>
          </a:p>
        </p:txBody>
      </p:sp>
      <p:sp>
        <p:nvSpPr>
          <p:cNvPr id="10"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2720705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5791200" y="2806804"/>
            <a:ext cx="3124200" cy="3962400"/>
          </a:xfrm>
          <a:prstGeom prst="rect">
            <a:avLst/>
          </a:prstGeom>
          <a:noFill/>
          <a:ln w="9525">
            <a:noFill/>
            <a:miter lim="800000"/>
            <a:headEnd/>
            <a:tailEnd/>
          </a:ln>
        </p:spPr>
        <p:txBody>
          <a:bodyPr/>
          <a:lstStyle/>
          <a:p>
            <a:pPr eaLnBrk="0" hangingPunct="0">
              <a:spcBef>
                <a:spcPct val="20000"/>
              </a:spcBef>
              <a:buClr>
                <a:srgbClr val="FF0000"/>
              </a:buClr>
              <a:buSzPct val="75000"/>
              <a:buFont typeface="Monotype Sorts"/>
              <a:buNone/>
            </a:pPr>
            <a:r>
              <a:rPr kumimoji="1" lang="en-US" sz="2800" dirty="0">
                <a:latin typeface="Tahoma" pitchFamily="34" charset="0"/>
              </a:rPr>
              <a:t>This ensures that the flow meter and sensor are working properly prior to placing unit into the pool.</a:t>
            </a:r>
          </a:p>
        </p:txBody>
      </p:sp>
      <p:sp>
        <p:nvSpPr>
          <p:cNvPr id="8"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396049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dirty="0"/>
              <a:t>UFV-600 Principals of Operation</a:t>
            </a:r>
          </a:p>
        </p:txBody>
      </p:sp>
      <p:graphicFrame>
        <p:nvGraphicFramePr>
          <p:cNvPr id="456707" name="Object 2"/>
          <p:cNvGraphicFramePr>
            <a:graphicFrameLocks noChangeAspect="1"/>
          </p:cNvGraphicFramePr>
          <p:nvPr/>
        </p:nvGraphicFramePr>
        <p:xfrm>
          <a:off x="1420813" y="1681163"/>
          <a:ext cx="6427787" cy="5202237"/>
        </p:xfrm>
        <a:graphic>
          <a:graphicData uri="http://schemas.openxmlformats.org/presentationml/2006/ole">
            <mc:AlternateContent xmlns:mc="http://schemas.openxmlformats.org/markup-compatibility/2006">
              <mc:Choice xmlns:v="urn:schemas-microsoft-com:vml" Requires="v">
                <p:oleObj spid="_x0000_s464930" name="Drawing" r:id="rId4" imgW="4318920" imgH="3495960" progId="AutoCAD.Drawing.15">
                  <p:embed/>
                </p:oleObj>
              </mc:Choice>
              <mc:Fallback>
                <p:oleObj name="Drawing" r:id="rId4" imgW="4318920" imgH="3495960" progId="AutoCAD.Drawing.15">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813" y="1681163"/>
                        <a:ext cx="6427787" cy="520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5" name="Line 6"/>
          <p:cNvSpPr>
            <a:spLocks noChangeShapeType="1"/>
          </p:cNvSpPr>
          <p:nvPr/>
        </p:nvSpPr>
        <p:spPr bwMode="auto">
          <a:xfrm flipH="1">
            <a:off x="3810000" y="3200400"/>
            <a:ext cx="1905000" cy="1602973"/>
          </a:xfrm>
          <a:prstGeom prst="line">
            <a:avLst/>
          </a:prstGeom>
          <a:noFill/>
          <a:ln w="88900">
            <a:solidFill>
              <a:srgbClr val="FF0000"/>
            </a:solidFill>
            <a:round/>
            <a:headEnd/>
            <a:tailEnd type="triangle" w="med" len="med"/>
          </a:ln>
        </p:spPr>
        <p:txBody>
          <a:bodyPr/>
          <a:lstStyle/>
          <a:p>
            <a:endParaRPr lang="en-US"/>
          </a:p>
        </p:txBody>
      </p:sp>
      <p:sp>
        <p:nvSpPr>
          <p:cNvPr id="7" name="Rectangle 5"/>
          <p:cNvSpPr>
            <a:spLocks noChangeArrowheads="1"/>
          </p:cNvSpPr>
          <p:nvPr/>
        </p:nvSpPr>
        <p:spPr bwMode="auto">
          <a:xfrm>
            <a:off x="5715000" y="2895600"/>
            <a:ext cx="3124200" cy="3962400"/>
          </a:xfrm>
          <a:prstGeom prst="rect">
            <a:avLst/>
          </a:prstGeom>
          <a:noFill/>
          <a:ln w="9525">
            <a:noFill/>
            <a:miter lim="800000"/>
            <a:headEnd/>
            <a:tailEnd/>
          </a:ln>
        </p:spPr>
        <p:txBody>
          <a:bodyPr/>
          <a:lstStyle/>
          <a:p>
            <a:pPr eaLnBrk="0" hangingPunct="0">
              <a:spcBef>
                <a:spcPct val="20000"/>
              </a:spcBef>
              <a:buClr>
                <a:schemeClr val="folHlink"/>
              </a:buClr>
              <a:buSzPct val="75000"/>
            </a:pPr>
            <a:r>
              <a:rPr kumimoji="1" lang="en-US" dirty="0">
                <a:latin typeface="Tahoma" pitchFamily="34" charset="0"/>
              </a:rPr>
              <a:t>Verify the two </a:t>
            </a:r>
            <a:r>
              <a:rPr kumimoji="1" lang="en-US" dirty="0" err="1">
                <a:latin typeface="Tahoma" pitchFamily="34" charset="0"/>
              </a:rPr>
              <a:t>o-rings</a:t>
            </a:r>
            <a:r>
              <a:rPr kumimoji="1" lang="en-US" dirty="0">
                <a:latin typeface="Tahoma" pitchFamily="34" charset="0"/>
              </a:rPr>
              <a:t> are installed on shaft of the Flow Sensor.  The flow sensor may not operate properly without the </a:t>
            </a:r>
            <a:r>
              <a:rPr kumimoji="1" lang="en-US" dirty="0" err="1">
                <a:latin typeface="Tahoma" pitchFamily="34" charset="0"/>
              </a:rPr>
              <a:t>o-rings</a:t>
            </a:r>
            <a:r>
              <a:rPr kumimoji="1" lang="en-US" dirty="0">
                <a:latin typeface="Tahoma" pitchFamily="34" charset="0"/>
              </a:rPr>
              <a:t> installed.</a:t>
            </a:r>
          </a:p>
        </p:txBody>
      </p:sp>
      <p:sp>
        <p:nvSpPr>
          <p:cNvPr id="8" name="Line 6"/>
          <p:cNvSpPr>
            <a:spLocks noChangeShapeType="1"/>
          </p:cNvSpPr>
          <p:nvPr/>
        </p:nvSpPr>
        <p:spPr bwMode="auto">
          <a:xfrm flipH="1">
            <a:off x="3138260" y="3200400"/>
            <a:ext cx="2576739" cy="1599344"/>
          </a:xfrm>
          <a:prstGeom prst="line">
            <a:avLst/>
          </a:prstGeom>
          <a:noFill/>
          <a:ln w="88900">
            <a:solidFill>
              <a:srgbClr val="FF0000"/>
            </a:solidFill>
            <a:round/>
            <a:headEnd/>
            <a:tailEnd type="triangle" w="med" len="med"/>
          </a:ln>
        </p:spPr>
        <p:txBody>
          <a:bodyPr/>
          <a:lstStyle/>
          <a:p>
            <a:endParaRPr lang="en-US"/>
          </a:p>
        </p:txBody>
      </p:sp>
      <p:sp>
        <p:nvSpPr>
          <p:cNvPr id="9" name="Rectangle 2"/>
          <p:cNvSpPr txBox="1">
            <a:spLocks noChangeArrowheads="1"/>
          </p:cNvSpPr>
          <p:nvPr/>
        </p:nvSpPr>
        <p:spPr bwMode="auto">
          <a:xfrm>
            <a:off x="228600" y="76200"/>
            <a:ext cx="43434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a:t>UFV Operations</a:t>
            </a:r>
            <a:br>
              <a:rPr lang="en-US"/>
            </a:br>
            <a:r>
              <a:rPr lang="en-US"/>
              <a:t>Setup</a:t>
            </a:r>
            <a:endParaRPr lang="en-US" dirty="0"/>
          </a:p>
        </p:txBody>
      </p:sp>
    </p:spTree>
    <p:extLst>
      <p:ext uri="{BB962C8B-B14F-4D97-AF65-F5344CB8AC3E}">
        <p14:creationId xmlns:p14="http://schemas.microsoft.com/office/powerpoint/2010/main" val="268513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1" name="Rectangle 3"/>
          <p:cNvSpPr>
            <a:spLocks noGrp="1" noChangeArrowheads="1"/>
          </p:cNvSpPr>
          <p:nvPr>
            <p:ph idx="1"/>
          </p:nvPr>
        </p:nvSpPr>
        <p:spPr>
          <a:xfrm>
            <a:off x="685800" y="1676400"/>
            <a:ext cx="7772400" cy="1143000"/>
          </a:xfrm>
        </p:spPr>
        <p:txBody>
          <a:bodyPr/>
          <a:lstStyle/>
          <a:p>
            <a:pPr>
              <a:buClr>
                <a:srgbClr val="FF0000"/>
              </a:buClr>
            </a:pPr>
            <a:r>
              <a:rPr lang="en-US" sz="2800"/>
              <a:t>Pre Start up:</a:t>
            </a:r>
          </a:p>
          <a:p>
            <a:pPr lvl="1">
              <a:buClr>
                <a:srgbClr val="FF0000"/>
              </a:buClr>
            </a:pPr>
            <a:r>
              <a:rPr lang="en-US"/>
              <a:t>Perform operational check of flow meter/sensor</a:t>
            </a:r>
          </a:p>
        </p:txBody>
      </p:sp>
      <p:pic>
        <p:nvPicPr>
          <p:cNvPr id="478210" name="Picture 2" descr="FM-SR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2806804"/>
            <a:ext cx="5032375" cy="39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5" name="Line 6"/>
          <p:cNvSpPr>
            <a:spLocks noChangeShapeType="1"/>
          </p:cNvSpPr>
          <p:nvPr/>
        </p:nvSpPr>
        <p:spPr bwMode="auto">
          <a:xfrm flipH="1">
            <a:off x="3810000" y="3200400"/>
            <a:ext cx="1905000" cy="1602973"/>
          </a:xfrm>
          <a:prstGeom prst="line">
            <a:avLst/>
          </a:prstGeom>
          <a:noFill/>
          <a:ln w="88900">
            <a:solidFill>
              <a:srgbClr val="FF0000"/>
            </a:solidFill>
            <a:round/>
            <a:headEnd/>
            <a:tailEnd type="triangle" w="med" len="med"/>
          </a:ln>
        </p:spPr>
        <p:txBody>
          <a:bodyPr/>
          <a:lstStyle/>
          <a:p>
            <a:endParaRPr lang="en-US"/>
          </a:p>
        </p:txBody>
      </p:sp>
      <p:sp>
        <p:nvSpPr>
          <p:cNvPr id="8" name="Line 6"/>
          <p:cNvSpPr>
            <a:spLocks noChangeShapeType="1"/>
          </p:cNvSpPr>
          <p:nvPr/>
        </p:nvSpPr>
        <p:spPr bwMode="auto">
          <a:xfrm flipH="1">
            <a:off x="3138260" y="3200400"/>
            <a:ext cx="2576739" cy="1599344"/>
          </a:xfrm>
          <a:prstGeom prst="line">
            <a:avLst/>
          </a:prstGeom>
          <a:noFill/>
          <a:ln w="88900">
            <a:solidFill>
              <a:srgbClr val="FF0000"/>
            </a:solidFill>
            <a:round/>
            <a:headEnd/>
            <a:tailEnd type="triangle" w="med" len="med"/>
          </a:ln>
        </p:spPr>
        <p:txBody>
          <a:bodyPr/>
          <a:lstStyle/>
          <a:p>
            <a:endParaRPr lang="en-US"/>
          </a:p>
        </p:txBody>
      </p:sp>
      <p:sp>
        <p:nvSpPr>
          <p:cNvPr id="9" name="Rectangle 5"/>
          <p:cNvSpPr>
            <a:spLocks noChangeArrowheads="1"/>
          </p:cNvSpPr>
          <p:nvPr/>
        </p:nvSpPr>
        <p:spPr bwMode="auto">
          <a:xfrm>
            <a:off x="5714999" y="2822173"/>
            <a:ext cx="3124200" cy="3962400"/>
          </a:xfrm>
          <a:prstGeom prst="rect">
            <a:avLst/>
          </a:prstGeom>
          <a:noFill/>
          <a:ln w="9525">
            <a:noFill/>
            <a:miter lim="800000"/>
            <a:headEnd/>
            <a:tailEnd/>
          </a:ln>
        </p:spPr>
        <p:txBody>
          <a:bodyPr/>
          <a:lstStyle/>
          <a:p>
            <a:pPr eaLnBrk="0" hangingPunct="0">
              <a:spcBef>
                <a:spcPct val="20000"/>
              </a:spcBef>
              <a:buClr>
                <a:schemeClr val="folHlink"/>
              </a:buClr>
              <a:buSzPct val="75000"/>
            </a:pPr>
            <a:r>
              <a:rPr kumimoji="1" lang="en-US" dirty="0">
                <a:latin typeface="Tahoma" pitchFamily="34" charset="0"/>
              </a:rPr>
              <a:t>Prior to installing the flow sensor in the pump, lubricate the </a:t>
            </a:r>
            <a:r>
              <a:rPr kumimoji="1" lang="en-US" dirty="0" err="1">
                <a:latin typeface="Tahoma" pitchFamily="34" charset="0"/>
              </a:rPr>
              <a:t>o-rings</a:t>
            </a:r>
            <a:r>
              <a:rPr kumimoji="1" lang="en-US" dirty="0">
                <a:latin typeface="Tahoma" pitchFamily="34" charset="0"/>
              </a:rPr>
              <a:t> with DI water or other approved lubricant </a:t>
            </a:r>
          </a:p>
        </p:txBody>
      </p:sp>
      <p:sp>
        <p:nvSpPr>
          <p:cNvPr id="10"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1198930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60" name="Rectangle 4"/>
          <p:cNvSpPr>
            <a:spLocks noGrp="1" noChangeArrowheads="1"/>
          </p:cNvSpPr>
          <p:nvPr>
            <p:ph idx="1"/>
          </p:nvPr>
        </p:nvSpPr>
        <p:spPr>
          <a:xfrm>
            <a:off x="685800" y="1676400"/>
            <a:ext cx="8458200" cy="1143000"/>
          </a:xfrm>
        </p:spPr>
        <p:txBody>
          <a:bodyPr/>
          <a:lstStyle/>
          <a:p>
            <a:pPr>
              <a:buClr>
                <a:srgbClr val="FF0000"/>
              </a:buClr>
            </a:pPr>
            <a:r>
              <a:rPr lang="en-US" sz="2800"/>
              <a:t>Pre Start up:</a:t>
            </a:r>
          </a:p>
          <a:p>
            <a:pPr lvl="1">
              <a:buClr>
                <a:srgbClr val="FF0000"/>
              </a:buClr>
            </a:pPr>
            <a:r>
              <a:rPr lang="en-US"/>
              <a:t>After op check of flow meter/sensor, install in pump</a:t>
            </a:r>
          </a:p>
        </p:txBody>
      </p:sp>
      <p:sp>
        <p:nvSpPr>
          <p:cNvPr id="454661" name="Rectangle 5"/>
          <p:cNvSpPr>
            <a:spLocks noChangeArrowheads="1"/>
          </p:cNvSpPr>
          <p:nvPr/>
        </p:nvSpPr>
        <p:spPr bwMode="auto">
          <a:xfrm>
            <a:off x="228600" y="3200400"/>
            <a:ext cx="3581400" cy="3276600"/>
          </a:xfrm>
          <a:prstGeom prst="rect">
            <a:avLst/>
          </a:prstGeom>
          <a:noFill/>
          <a:ln w="9525">
            <a:noFill/>
            <a:miter lim="800000"/>
            <a:headEnd/>
            <a:tailEnd/>
          </a:ln>
        </p:spPr>
        <p:txBody>
          <a:bodyPr/>
          <a:lstStyle/>
          <a:p>
            <a:pPr eaLnBrk="0" hangingPunct="0">
              <a:spcBef>
                <a:spcPct val="20000"/>
              </a:spcBef>
              <a:buClr>
                <a:srgbClr val="FF0000"/>
              </a:buClr>
              <a:buSzPct val="75000"/>
              <a:buFont typeface="Monotype Sorts"/>
              <a:buNone/>
            </a:pPr>
            <a:r>
              <a:rPr kumimoji="1" lang="en-US" sz="2600" dirty="0">
                <a:latin typeface="Tahoma" pitchFamily="34" charset="0"/>
              </a:rPr>
              <a:t>Align the two notches on the flow sensor to the flow meter fitting.</a:t>
            </a:r>
          </a:p>
          <a:p>
            <a:pPr eaLnBrk="0" hangingPunct="0">
              <a:spcBef>
                <a:spcPct val="20000"/>
              </a:spcBef>
              <a:buClr>
                <a:srgbClr val="FF0000"/>
              </a:buClr>
              <a:buSzPct val="75000"/>
              <a:buFont typeface="Monotype Sorts"/>
              <a:buNone/>
            </a:pPr>
            <a:r>
              <a:rPr kumimoji="1" lang="en-US" sz="2600" dirty="0">
                <a:latin typeface="Tahoma" pitchFamily="34" charset="0"/>
              </a:rPr>
              <a:t>This ensures the paddlewheel is perpendicular to flow.</a:t>
            </a:r>
          </a:p>
          <a:p>
            <a:pPr eaLnBrk="0" hangingPunct="0">
              <a:spcBef>
                <a:spcPct val="20000"/>
              </a:spcBef>
              <a:buClr>
                <a:srgbClr val="FF0000"/>
              </a:buClr>
              <a:buSzPct val="75000"/>
              <a:buFont typeface="Monotype Sorts"/>
              <a:buNone/>
            </a:pPr>
            <a:r>
              <a:rPr kumimoji="1" lang="en-US" sz="2600" dirty="0">
                <a:latin typeface="Tahoma" pitchFamily="34" charset="0"/>
              </a:rPr>
              <a:t>Tighten hand tight.</a:t>
            </a:r>
          </a:p>
        </p:txBody>
      </p:sp>
      <p:pic>
        <p:nvPicPr>
          <p:cNvPr id="479235" name="Picture 3" descr="FM-SR #1 being installe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879725"/>
            <a:ext cx="5122862" cy="198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7" name="Line 6"/>
          <p:cNvSpPr>
            <a:spLocks noChangeShapeType="1"/>
          </p:cNvSpPr>
          <p:nvPr/>
        </p:nvSpPr>
        <p:spPr bwMode="auto">
          <a:xfrm flipV="1">
            <a:off x="3657600" y="3352800"/>
            <a:ext cx="2514600" cy="685797"/>
          </a:xfrm>
          <a:prstGeom prst="line">
            <a:avLst/>
          </a:prstGeom>
          <a:noFill/>
          <a:ln w="88900">
            <a:solidFill>
              <a:srgbClr val="FF0000"/>
            </a:solidFill>
            <a:round/>
            <a:headEnd/>
            <a:tailEnd type="triangle" w="med" len="med"/>
          </a:ln>
        </p:spPr>
        <p:txBody>
          <a:bodyPr/>
          <a:lstStyle/>
          <a:p>
            <a:endParaRPr lang="en-US"/>
          </a:p>
        </p:txBody>
      </p:sp>
      <p:pic>
        <p:nvPicPr>
          <p:cNvPr id="479236" name="Picture 4" descr="FM-S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4869382"/>
            <a:ext cx="5122862" cy="148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14046186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60" name="Rectangle 4"/>
          <p:cNvSpPr>
            <a:spLocks noGrp="1" noChangeArrowheads="1"/>
          </p:cNvSpPr>
          <p:nvPr>
            <p:ph idx="1"/>
          </p:nvPr>
        </p:nvSpPr>
        <p:spPr>
          <a:xfrm>
            <a:off x="685800" y="1676400"/>
            <a:ext cx="8458200" cy="1143000"/>
          </a:xfrm>
        </p:spPr>
        <p:txBody>
          <a:bodyPr/>
          <a:lstStyle/>
          <a:p>
            <a:pPr>
              <a:buClr>
                <a:srgbClr val="FF0000"/>
              </a:buClr>
            </a:pPr>
            <a:r>
              <a:rPr lang="en-US" sz="2800"/>
              <a:t>Pre Start up:</a:t>
            </a:r>
          </a:p>
          <a:p>
            <a:pPr lvl="1">
              <a:buClr>
                <a:srgbClr val="FF0000"/>
              </a:buClr>
            </a:pPr>
            <a:r>
              <a:rPr lang="en-US"/>
              <a:t>After op check of flow meter/sensor, install in pump</a:t>
            </a:r>
          </a:p>
        </p:txBody>
      </p:sp>
      <p:pic>
        <p:nvPicPr>
          <p:cNvPr id="480258" name="Picture 2" descr="FM-SR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677" b="17748"/>
          <a:stretch/>
        </p:blipFill>
        <p:spPr bwMode="auto">
          <a:xfrm>
            <a:off x="3810000" y="2706912"/>
            <a:ext cx="5323114" cy="18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0259" name="Picture 3" descr="FM-SR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42" y="2656951"/>
            <a:ext cx="3487057" cy="420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3309856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6707" name="Rectangle 3"/>
          <p:cNvSpPr>
            <a:spLocks noGrp="1" noChangeArrowheads="1"/>
          </p:cNvSpPr>
          <p:nvPr>
            <p:ph idx="1"/>
          </p:nvPr>
        </p:nvSpPr>
        <p:spPr>
          <a:xfrm>
            <a:off x="0" y="1676400"/>
            <a:ext cx="4267200" cy="5181600"/>
          </a:xfrm>
        </p:spPr>
        <p:txBody>
          <a:bodyPr/>
          <a:lstStyle/>
          <a:p>
            <a:pPr>
              <a:buClr>
                <a:srgbClr val="FF0000"/>
              </a:buClr>
            </a:pPr>
            <a:r>
              <a:rPr lang="en-US"/>
              <a:t>Pre Start up:</a:t>
            </a:r>
          </a:p>
          <a:p>
            <a:pPr lvl="1" algn="just">
              <a:buClr>
                <a:srgbClr val="FF0000"/>
              </a:buClr>
            </a:pPr>
            <a:r>
              <a:rPr lang="en-US"/>
              <a:t>Remove the Sea Con seal plug (P/N: SC-P) from the pump power connector.  </a:t>
            </a:r>
          </a:p>
          <a:p>
            <a:pPr lvl="1" algn="just">
              <a:buClr>
                <a:srgbClr val="FF0000"/>
              </a:buClr>
            </a:pPr>
            <a:endParaRPr lang="en-US"/>
          </a:p>
          <a:p>
            <a:pPr lvl="1" algn="just">
              <a:buClr>
                <a:srgbClr val="FF0000"/>
              </a:buClr>
            </a:pPr>
            <a:r>
              <a:rPr lang="en-US"/>
              <a:t>This plug should be installed whenever the power cable is removed for proper protection.</a:t>
            </a:r>
          </a:p>
        </p:txBody>
      </p:sp>
      <p:pic>
        <p:nvPicPr>
          <p:cNvPr id="481282" name="Picture 2" descr="103_02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946" y="1905000"/>
            <a:ext cx="4825054"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530895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6995" name="Rectangle 3"/>
          <p:cNvSpPr>
            <a:spLocks noGrp="1" noChangeArrowheads="1"/>
          </p:cNvSpPr>
          <p:nvPr>
            <p:ph idx="1"/>
          </p:nvPr>
        </p:nvSpPr>
        <p:spPr>
          <a:xfrm>
            <a:off x="0" y="1676400"/>
            <a:ext cx="4267200" cy="5181600"/>
          </a:xfrm>
        </p:spPr>
        <p:txBody>
          <a:bodyPr/>
          <a:lstStyle/>
          <a:p>
            <a:pPr>
              <a:buClr>
                <a:srgbClr val="FF0000"/>
              </a:buClr>
            </a:pPr>
            <a:r>
              <a:rPr lang="en-US" dirty="0"/>
              <a:t>Pre Start up:</a:t>
            </a:r>
          </a:p>
          <a:p>
            <a:pPr lvl="1">
              <a:buClr>
                <a:srgbClr val="FF0000"/>
              </a:buClr>
            </a:pPr>
            <a:r>
              <a:rPr lang="en-US" dirty="0"/>
              <a:t>Install the power cord to the pump.</a:t>
            </a:r>
          </a:p>
          <a:p>
            <a:pPr lvl="1">
              <a:buClr>
                <a:srgbClr val="FF0000"/>
              </a:buClr>
            </a:pPr>
            <a:r>
              <a:rPr lang="en-US" dirty="0"/>
              <a:t>Ensure the power cord is lubricated with a non conductive lubricant (Dow Corning #4)</a:t>
            </a:r>
          </a:p>
          <a:p>
            <a:pPr>
              <a:buClr>
                <a:srgbClr val="FF0000"/>
              </a:buClr>
            </a:pPr>
            <a:r>
              <a:rPr lang="en-US" dirty="0"/>
              <a:t>PP-260SC shown,           PP-600SC similar</a:t>
            </a:r>
          </a:p>
        </p:txBody>
      </p:sp>
      <p:pic>
        <p:nvPicPr>
          <p:cNvPr id="482306" name="Picture 2" descr="103_022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00" r="7363"/>
          <a:stretch/>
        </p:blipFill>
        <p:spPr bwMode="auto">
          <a:xfrm>
            <a:off x="4141935" y="1447800"/>
            <a:ext cx="5002065"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227357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9219" name="Rectangle 3"/>
          <p:cNvSpPr>
            <a:spLocks noGrp="1" noChangeArrowheads="1"/>
          </p:cNvSpPr>
          <p:nvPr>
            <p:ph idx="1"/>
          </p:nvPr>
        </p:nvSpPr>
        <p:spPr>
          <a:xfrm>
            <a:off x="0" y="1676400"/>
            <a:ext cx="4267200" cy="5181600"/>
          </a:xfrm>
        </p:spPr>
        <p:txBody>
          <a:bodyPr/>
          <a:lstStyle/>
          <a:p>
            <a:pPr>
              <a:buClr>
                <a:srgbClr val="FF0000"/>
              </a:buClr>
            </a:pPr>
            <a:r>
              <a:rPr lang="en-US" dirty="0"/>
              <a:t>Pre Start up:</a:t>
            </a:r>
          </a:p>
          <a:p>
            <a:pPr lvl="1">
              <a:buClr>
                <a:srgbClr val="FF0000"/>
              </a:buClr>
            </a:pPr>
            <a:r>
              <a:rPr lang="en-US" b="1" dirty="0"/>
              <a:t>WARNING:</a:t>
            </a:r>
            <a:endParaRPr lang="en-US" dirty="0"/>
          </a:p>
          <a:p>
            <a:pPr lvl="1">
              <a:buClr>
                <a:srgbClr val="FF0000"/>
              </a:buClr>
            </a:pPr>
            <a:r>
              <a:rPr lang="en-US" dirty="0"/>
              <a:t>Install the power cord to pump pigtail HAND TIGHT ONLY. </a:t>
            </a:r>
          </a:p>
          <a:p>
            <a:pPr lvl="1">
              <a:buClr>
                <a:srgbClr val="FF0000"/>
              </a:buClr>
            </a:pPr>
            <a:endParaRPr lang="en-US" dirty="0"/>
          </a:p>
          <a:p>
            <a:pPr lvl="1">
              <a:buClr>
                <a:srgbClr val="FF0000"/>
              </a:buClr>
            </a:pPr>
            <a:r>
              <a:rPr lang="en-US" dirty="0"/>
              <a:t>Do NOT use any tools (pliers, channel locks etc.) to tighten the connection.</a:t>
            </a:r>
          </a:p>
        </p:txBody>
      </p:sp>
      <p:pic>
        <p:nvPicPr>
          <p:cNvPr id="483330" name="Picture 2" descr="PSC-100 being installed on pu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525" y="1741787"/>
            <a:ext cx="4689475" cy="352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306284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9219" name="Rectangle 3"/>
          <p:cNvSpPr>
            <a:spLocks noGrp="1" noChangeArrowheads="1"/>
          </p:cNvSpPr>
          <p:nvPr>
            <p:ph idx="1"/>
          </p:nvPr>
        </p:nvSpPr>
        <p:spPr>
          <a:xfrm>
            <a:off x="0" y="1676400"/>
            <a:ext cx="4267200" cy="5181600"/>
          </a:xfrm>
        </p:spPr>
        <p:txBody>
          <a:bodyPr/>
          <a:lstStyle/>
          <a:p>
            <a:pPr>
              <a:buClr>
                <a:srgbClr val="FF0000"/>
              </a:buClr>
            </a:pPr>
            <a:r>
              <a:rPr lang="en-US" dirty="0"/>
              <a:t>Pre Start up:</a:t>
            </a:r>
          </a:p>
          <a:p>
            <a:pPr lvl="1">
              <a:buClr>
                <a:srgbClr val="FF0000"/>
              </a:buClr>
            </a:pPr>
            <a:r>
              <a:rPr lang="en-US" b="1" dirty="0"/>
              <a:t>WARNING:</a:t>
            </a:r>
            <a:endParaRPr lang="en-US" dirty="0"/>
          </a:p>
          <a:p>
            <a:pPr lvl="1">
              <a:buClr>
                <a:srgbClr val="FF0000"/>
              </a:buClr>
            </a:pPr>
            <a:r>
              <a:rPr lang="en-US" dirty="0"/>
              <a:t>Install the power cord to pump pigtail HAND TIGHT ONLY. </a:t>
            </a:r>
          </a:p>
          <a:p>
            <a:pPr lvl="1">
              <a:buClr>
                <a:srgbClr val="FF0000"/>
              </a:buClr>
            </a:pPr>
            <a:endParaRPr lang="en-US" dirty="0"/>
          </a:p>
          <a:p>
            <a:pPr lvl="1">
              <a:buClr>
                <a:srgbClr val="FF0000"/>
              </a:buClr>
            </a:pPr>
            <a:r>
              <a:rPr lang="en-US" dirty="0"/>
              <a:t>Do NOT use any tools (pliers, channel locks etc.) to tighten the connection.</a:t>
            </a:r>
          </a:p>
        </p:txBody>
      </p:sp>
      <p:pic>
        <p:nvPicPr>
          <p:cNvPr id="484354" name="Picture 2" descr="PSC-100 being installed on pump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038" y="840184"/>
            <a:ext cx="4627562" cy="602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2188375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5" name="Rectangle 3"/>
          <p:cNvSpPr>
            <a:spLocks noGrp="1" noChangeArrowheads="1"/>
          </p:cNvSpPr>
          <p:nvPr>
            <p:ph idx="1"/>
          </p:nvPr>
        </p:nvSpPr>
        <p:spPr>
          <a:xfrm>
            <a:off x="0" y="1676400"/>
            <a:ext cx="4267200" cy="5181600"/>
          </a:xfrm>
        </p:spPr>
        <p:txBody>
          <a:bodyPr/>
          <a:lstStyle/>
          <a:p>
            <a:pPr>
              <a:buClr>
                <a:srgbClr val="FF0000"/>
              </a:buClr>
            </a:pPr>
            <a:r>
              <a:rPr lang="en-US" dirty="0"/>
              <a:t>Pre Start up:</a:t>
            </a:r>
          </a:p>
          <a:p>
            <a:pPr lvl="1">
              <a:buClr>
                <a:srgbClr val="FF0000"/>
              </a:buClr>
            </a:pPr>
            <a:r>
              <a:rPr lang="en-US" dirty="0"/>
              <a:t>Once the power cord is installed, zip tie it to the vertical section of the pump discharge.</a:t>
            </a:r>
          </a:p>
          <a:p>
            <a:pPr lvl="1">
              <a:buClr>
                <a:srgbClr val="FF0000"/>
              </a:buClr>
            </a:pPr>
            <a:r>
              <a:rPr lang="en-US" dirty="0"/>
              <a:t>PP-260SC shown,           PP-600SC similar</a:t>
            </a:r>
          </a:p>
          <a:p>
            <a:pPr lvl="1">
              <a:buClr>
                <a:srgbClr val="FF0000"/>
              </a:buClr>
            </a:pPr>
            <a:endParaRPr lang="en-US" dirty="0"/>
          </a:p>
        </p:txBody>
      </p:sp>
      <p:pic>
        <p:nvPicPr>
          <p:cNvPr id="485378" name="Picture 2" descr="PP-260S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1" y="57326"/>
            <a:ext cx="2957286" cy="67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6" name="Line 6"/>
          <p:cNvSpPr>
            <a:spLocks noChangeShapeType="1"/>
          </p:cNvSpPr>
          <p:nvPr/>
        </p:nvSpPr>
        <p:spPr bwMode="auto">
          <a:xfrm flipV="1">
            <a:off x="4978400" y="1905000"/>
            <a:ext cx="1676400" cy="762000"/>
          </a:xfrm>
          <a:prstGeom prst="line">
            <a:avLst/>
          </a:prstGeom>
          <a:noFill/>
          <a:ln w="88900">
            <a:solidFill>
              <a:srgbClr val="FF0000"/>
            </a:solidFill>
            <a:round/>
            <a:headEnd/>
            <a:tailEnd type="triangle" w="med" len="med"/>
          </a:ln>
        </p:spPr>
        <p:txBody>
          <a:bodyPr/>
          <a:lstStyle/>
          <a:p>
            <a:endParaRPr lang="en-US"/>
          </a:p>
        </p:txBody>
      </p:sp>
      <p:sp>
        <p:nvSpPr>
          <p:cNvPr id="7"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11822520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7475" name="Rectangle 3"/>
          <p:cNvSpPr>
            <a:spLocks noGrp="1" noChangeArrowheads="1"/>
          </p:cNvSpPr>
          <p:nvPr>
            <p:ph idx="1"/>
          </p:nvPr>
        </p:nvSpPr>
        <p:spPr>
          <a:xfrm>
            <a:off x="0" y="1676400"/>
            <a:ext cx="4495800" cy="5181600"/>
          </a:xfrm>
        </p:spPr>
        <p:txBody>
          <a:bodyPr/>
          <a:lstStyle/>
          <a:p>
            <a:pPr>
              <a:buClr>
                <a:srgbClr val="FF0000"/>
              </a:buClr>
            </a:pPr>
            <a:r>
              <a:rPr lang="en-US" sz="2800" dirty="0"/>
              <a:t>Pre Start up of CB-PR-600-4XP or CB-600-FM:</a:t>
            </a:r>
          </a:p>
          <a:p>
            <a:pPr lvl="1">
              <a:buClr>
                <a:srgbClr val="FF0000"/>
              </a:buClr>
            </a:pPr>
            <a:r>
              <a:rPr lang="en-US" dirty="0"/>
              <a:t>Install the PC-50 line in Twist Lock Plug to the control box (shown on right)</a:t>
            </a:r>
          </a:p>
          <a:p>
            <a:pPr lvl="1">
              <a:buClr>
                <a:srgbClr val="FF0000"/>
              </a:buClr>
            </a:pPr>
            <a:r>
              <a:rPr lang="en-US" dirty="0"/>
              <a:t>Install the PSC-100P Pump Power Cable Twist Lock Plug to the control box (shown on left)</a:t>
            </a:r>
          </a:p>
        </p:txBody>
      </p:sp>
      <p:pic>
        <p:nvPicPr>
          <p:cNvPr id="486402" name="Picture 2" descr="101_05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791173"/>
            <a:ext cx="4572000" cy="608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36" name="AutoShape 7"/>
          <p:cNvSpPr>
            <a:spLocks noChangeArrowheads="1"/>
          </p:cNvSpPr>
          <p:nvPr/>
        </p:nvSpPr>
        <p:spPr bwMode="auto">
          <a:xfrm rot="9627451">
            <a:off x="4438701" y="4864769"/>
            <a:ext cx="1547480" cy="530490"/>
          </a:xfrm>
          <a:prstGeom prst="leftArrow">
            <a:avLst>
              <a:gd name="adj1" fmla="val 25000"/>
              <a:gd name="adj2" fmla="val 87832"/>
            </a:avLst>
          </a:prstGeom>
          <a:solidFill>
            <a:srgbClr val="FF0000"/>
          </a:solidFill>
          <a:ln w="0">
            <a:solidFill>
              <a:srgbClr val="000000"/>
            </a:solidFill>
            <a:miter lim="800000"/>
            <a:headEnd/>
            <a:tailEnd/>
          </a:ln>
        </p:spPr>
        <p:txBody>
          <a:bodyPr/>
          <a:lstStyle/>
          <a:p>
            <a:pPr eaLnBrk="0" hangingPunct="0"/>
            <a:endParaRPr lang="en-US"/>
          </a:p>
        </p:txBody>
      </p:sp>
      <p:sp>
        <p:nvSpPr>
          <p:cNvPr id="632837" name="AutoShape 8"/>
          <p:cNvSpPr>
            <a:spLocks noChangeArrowheads="1"/>
          </p:cNvSpPr>
          <p:nvPr/>
        </p:nvSpPr>
        <p:spPr bwMode="auto">
          <a:xfrm rot="-9610156">
            <a:off x="4404876" y="3679679"/>
            <a:ext cx="3344851" cy="400583"/>
          </a:xfrm>
          <a:prstGeom prst="leftArrow">
            <a:avLst>
              <a:gd name="adj1" fmla="val 25000"/>
              <a:gd name="adj2" fmla="val 136572"/>
            </a:avLst>
          </a:prstGeom>
          <a:solidFill>
            <a:srgbClr val="FF0000"/>
          </a:solidFill>
          <a:ln w="0">
            <a:solidFill>
              <a:srgbClr val="000000"/>
            </a:solidFill>
            <a:miter lim="800000"/>
            <a:headEnd/>
            <a:tailEnd/>
          </a:ln>
        </p:spPr>
        <p:txBody>
          <a:bodyPr/>
          <a:lstStyle/>
          <a:p>
            <a:pPr eaLnBrk="0" hangingPunct="0"/>
            <a:endParaRPr lang="en-US"/>
          </a:p>
        </p:txBody>
      </p:sp>
      <p:sp>
        <p:nvSpPr>
          <p:cNvPr id="8" name="Rectangle 2"/>
          <p:cNvSpPr txBox="1">
            <a:spLocks noChangeArrowheads="1"/>
          </p:cNvSpPr>
          <p:nvPr/>
        </p:nvSpPr>
        <p:spPr bwMode="auto">
          <a:xfrm>
            <a:off x="228600" y="76200"/>
            <a:ext cx="43434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a:t>UFV Operations</a:t>
            </a:r>
            <a:br>
              <a:rPr lang="en-US"/>
            </a:br>
            <a:r>
              <a:rPr lang="en-US"/>
              <a:t>Setup</a:t>
            </a:r>
            <a:endParaRPr lang="en-US" dirty="0"/>
          </a:p>
        </p:txBody>
      </p:sp>
    </p:spTree>
    <p:extLst>
      <p:ext uri="{BB962C8B-B14F-4D97-AF65-F5344CB8AC3E}">
        <p14:creationId xmlns:p14="http://schemas.microsoft.com/office/powerpoint/2010/main" val="2193143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228600" y="457200"/>
            <a:ext cx="8915400" cy="609600"/>
          </a:xfrm>
        </p:spPr>
        <p:txBody>
          <a:bodyPr>
            <a:normAutofit fontScale="90000"/>
          </a:bodyPr>
          <a:lstStyle/>
          <a:p>
            <a:pPr fontAlgn="auto">
              <a:spcAft>
                <a:spcPts val="0"/>
              </a:spcAft>
              <a:buClr>
                <a:srgbClr val="FF0000"/>
              </a:buClr>
              <a:defRPr/>
            </a:pPr>
            <a:r>
              <a:rPr lang="en-US" dirty="0"/>
              <a:t>UFV-600 Principals of Operation</a:t>
            </a:r>
          </a:p>
        </p:txBody>
      </p:sp>
      <p:sp>
        <p:nvSpPr>
          <p:cNvPr id="530435" name="Rectangle 3"/>
          <p:cNvSpPr>
            <a:spLocks noGrp="1" noChangeArrowheads="1"/>
          </p:cNvSpPr>
          <p:nvPr>
            <p:ph idx="1"/>
          </p:nvPr>
        </p:nvSpPr>
        <p:spPr>
          <a:xfrm>
            <a:off x="609600" y="1828800"/>
            <a:ext cx="7620000" cy="4343400"/>
          </a:xfrm>
        </p:spPr>
        <p:txBody>
          <a:bodyPr/>
          <a:lstStyle/>
          <a:p>
            <a:pPr>
              <a:buClr>
                <a:srgbClr val="FF0000"/>
              </a:buClr>
            </a:pPr>
            <a:r>
              <a:rPr lang="en-US" b="1" i="1" dirty="0"/>
              <a:t>Multi-Purpose Unit</a:t>
            </a:r>
          </a:p>
          <a:p>
            <a:pPr lvl="1">
              <a:buClr>
                <a:srgbClr val="FF0000"/>
              </a:buClr>
            </a:pPr>
            <a:r>
              <a:rPr lang="en-US" dirty="0"/>
              <a:t>Can be used for water clarification and vacuuming operations</a:t>
            </a:r>
          </a:p>
          <a:p>
            <a:pPr>
              <a:buClr>
                <a:srgbClr val="FF0000"/>
              </a:buClr>
            </a:pPr>
            <a:r>
              <a:rPr lang="en-US" b="1" i="1" dirty="0"/>
              <a:t>Two (2) – 2-1/2” x 50ft suction hoses </a:t>
            </a:r>
          </a:p>
          <a:p>
            <a:pPr lvl="1">
              <a:buClr>
                <a:srgbClr val="FF0000"/>
              </a:buClr>
            </a:pPr>
            <a:r>
              <a:rPr lang="en-US" b="1" i="1" dirty="0" err="1"/>
              <a:t>MxF</a:t>
            </a:r>
            <a:r>
              <a:rPr lang="en-US" b="1" i="1" dirty="0"/>
              <a:t> camlock couplers</a:t>
            </a:r>
          </a:p>
          <a:p>
            <a:pPr>
              <a:buClr>
                <a:srgbClr val="FF0000"/>
              </a:buClr>
            </a:pPr>
            <a:r>
              <a:rPr lang="en-US" b="1" i="1" dirty="0"/>
              <a:t>Two (2) – 3” x 25ft discharge hoses </a:t>
            </a:r>
          </a:p>
          <a:p>
            <a:pPr lvl="1">
              <a:buClr>
                <a:srgbClr val="FF0000"/>
              </a:buClr>
            </a:pPr>
            <a:r>
              <a:rPr lang="en-US" b="1" i="1" dirty="0" err="1"/>
              <a:t>MxF</a:t>
            </a:r>
            <a:r>
              <a:rPr lang="en-US" b="1" i="1" dirty="0"/>
              <a:t> camlock couplers</a:t>
            </a:r>
          </a:p>
          <a:p>
            <a:pPr>
              <a:buClr>
                <a:srgbClr val="FF0000"/>
              </a:buClr>
            </a:pPr>
            <a:r>
              <a:rPr lang="en-US" b="1" i="1" dirty="0"/>
              <a:t>Four (4) - Filter Cartridges</a:t>
            </a:r>
            <a:endParaRPr lang="en-US" dirty="0"/>
          </a:p>
          <a:p>
            <a:pPr>
              <a:buClr>
                <a:srgbClr val="FF0000"/>
              </a:buClr>
            </a:pPr>
            <a:r>
              <a:rPr lang="en-US" b="1" i="1" dirty="0"/>
              <a:t>System Flow Rate : 600 GPM </a:t>
            </a:r>
            <a:endParaRPr lang="en-US" dirty="0"/>
          </a:p>
          <a:p>
            <a:pPr>
              <a:buClr>
                <a:srgbClr val="FF0000"/>
              </a:buClr>
            </a:pPr>
            <a:endParaRPr lang="en-US" dirty="0"/>
          </a:p>
        </p:txBody>
      </p:sp>
    </p:spTree>
    <p:extLst>
      <p:ext uri="{BB962C8B-B14F-4D97-AF65-F5344CB8AC3E}">
        <p14:creationId xmlns:p14="http://schemas.microsoft.com/office/powerpoint/2010/main" val="429485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3" name="Rectangle 3"/>
          <p:cNvSpPr>
            <a:spLocks noGrp="1" noChangeArrowheads="1"/>
          </p:cNvSpPr>
          <p:nvPr>
            <p:ph idx="1"/>
          </p:nvPr>
        </p:nvSpPr>
        <p:spPr>
          <a:xfrm>
            <a:off x="0" y="1676400"/>
            <a:ext cx="6489700" cy="5181600"/>
          </a:xfrm>
        </p:spPr>
        <p:txBody>
          <a:bodyPr/>
          <a:lstStyle/>
          <a:p>
            <a:pPr>
              <a:lnSpc>
                <a:spcPct val="80000"/>
              </a:lnSpc>
              <a:buClr>
                <a:srgbClr val="FF0000"/>
              </a:buClr>
            </a:pPr>
            <a:r>
              <a:rPr lang="en-US" sz="2800" dirty="0"/>
              <a:t>Pre Start up:</a:t>
            </a:r>
          </a:p>
          <a:p>
            <a:pPr lvl="1">
              <a:lnSpc>
                <a:spcPct val="80000"/>
              </a:lnSpc>
              <a:buClr>
                <a:srgbClr val="FF0000"/>
              </a:buClr>
            </a:pPr>
            <a:r>
              <a:rPr lang="en-US" dirty="0"/>
              <a:t>Lay-out the 100 ft. of pump power cable and flow meter cable in a straight line. Tie the two cables together with "zip-ties" every 2 feet starting at the pump end. </a:t>
            </a:r>
          </a:p>
          <a:p>
            <a:pPr marL="393700" lvl="1" indent="0">
              <a:lnSpc>
                <a:spcPct val="80000"/>
              </a:lnSpc>
              <a:buClr>
                <a:srgbClr val="FF0000"/>
              </a:buClr>
              <a:buNone/>
            </a:pPr>
            <a:r>
              <a:rPr lang="en-US" dirty="0"/>
              <a:t> </a:t>
            </a:r>
          </a:p>
          <a:p>
            <a:pPr lvl="1">
              <a:lnSpc>
                <a:spcPct val="80000"/>
              </a:lnSpc>
              <a:buClr>
                <a:srgbClr val="FF0000"/>
              </a:buClr>
            </a:pPr>
            <a:r>
              <a:rPr lang="en-US" dirty="0"/>
              <a:t>	Approx. 50 zip-ties are in a small plastic bag in the flow meter box.  These “zip-ties” are black in color and are made out of polypropylene.  They will float if accidentally dropped in the water.</a:t>
            </a:r>
          </a:p>
          <a:p>
            <a:pPr marL="393700" lvl="1" indent="0">
              <a:lnSpc>
                <a:spcPct val="80000"/>
              </a:lnSpc>
              <a:buClr>
                <a:srgbClr val="FF0000"/>
              </a:buClr>
              <a:buNone/>
            </a:pPr>
            <a:endParaRPr lang="en-US" dirty="0"/>
          </a:p>
          <a:p>
            <a:pPr lvl="1">
              <a:lnSpc>
                <a:spcPct val="80000"/>
              </a:lnSpc>
              <a:buClr>
                <a:srgbClr val="FF0000"/>
              </a:buClr>
            </a:pPr>
            <a:r>
              <a:rPr lang="en-US" dirty="0"/>
              <a:t>PP-260SC shown, PP-600SC similar</a:t>
            </a:r>
          </a:p>
        </p:txBody>
      </p:sp>
      <p:pic>
        <p:nvPicPr>
          <p:cNvPr id="634883" name="Picture 7" descr="zip tie"/>
          <p:cNvPicPr>
            <a:picLocks noChangeAspect="1" noChangeArrowheads="1"/>
          </p:cNvPicPr>
          <p:nvPr/>
        </p:nvPicPr>
        <p:blipFill>
          <a:blip r:embed="rId3"/>
          <a:srcRect/>
          <a:stretch>
            <a:fillRect/>
          </a:stretch>
        </p:blipFill>
        <p:spPr bwMode="auto">
          <a:xfrm>
            <a:off x="6489700" y="-4763"/>
            <a:ext cx="2654300" cy="6862763"/>
          </a:xfrm>
          <a:prstGeom prst="rect">
            <a:avLst/>
          </a:prstGeom>
          <a:noFill/>
          <a:ln w="9525">
            <a:solidFill>
              <a:srgbClr val="000000"/>
            </a:solidFill>
            <a:miter lim="800000"/>
            <a:headEnd/>
            <a:tailEnd/>
          </a:ln>
        </p:spPr>
      </p:pic>
      <p:sp>
        <p:nvSpPr>
          <p:cNvPr id="6" name="Rectangle 2"/>
          <p:cNvSpPr txBox="1">
            <a:spLocks noChangeArrowheads="1"/>
          </p:cNvSpPr>
          <p:nvPr/>
        </p:nvSpPr>
        <p:spPr bwMode="auto">
          <a:xfrm>
            <a:off x="228600" y="76200"/>
            <a:ext cx="43434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a:t>UFV Operations</a:t>
            </a:r>
            <a:br>
              <a:rPr lang="en-US"/>
            </a:br>
            <a:r>
              <a:rPr lang="en-US"/>
              <a:t>Setup</a:t>
            </a:r>
            <a:endParaRPr lang="en-US" dirty="0"/>
          </a:p>
        </p:txBody>
      </p:sp>
    </p:spTree>
    <p:extLst>
      <p:ext uri="{BB962C8B-B14F-4D97-AF65-F5344CB8AC3E}">
        <p14:creationId xmlns:p14="http://schemas.microsoft.com/office/powerpoint/2010/main" val="2214365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idx="1"/>
          </p:nvPr>
        </p:nvSpPr>
        <p:spPr>
          <a:xfrm>
            <a:off x="0" y="1676400"/>
            <a:ext cx="8839200" cy="5181600"/>
          </a:xfrm>
        </p:spPr>
        <p:txBody>
          <a:bodyPr/>
          <a:lstStyle/>
          <a:p>
            <a:pPr>
              <a:buClr>
                <a:srgbClr val="FF0000"/>
              </a:buClr>
            </a:pPr>
            <a:r>
              <a:rPr lang="en-US" sz="3200" dirty="0"/>
              <a:t>Determine the MODE of Operations</a:t>
            </a:r>
          </a:p>
          <a:p>
            <a:pPr lvl="1">
              <a:buClr>
                <a:srgbClr val="FF0000"/>
              </a:buClr>
            </a:pPr>
            <a:r>
              <a:rPr lang="en-US" sz="3200" dirty="0"/>
              <a:t>Water Clarity</a:t>
            </a:r>
          </a:p>
          <a:p>
            <a:pPr lvl="2">
              <a:buClr>
                <a:srgbClr val="FF0000"/>
              </a:buClr>
            </a:pPr>
            <a:r>
              <a:rPr lang="en-US" sz="2800" dirty="0"/>
              <a:t>Two (2) 3in x 25ft </a:t>
            </a:r>
            <a:r>
              <a:rPr lang="en-US" sz="2800" dirty="0" err="1"/>
              <a:t>lg</a:t>
            </a:r>
            <a:r>
              <a:rPr lang="en-US" sz="2800" dirty="0"/>
              <a:t> discharge hoses &amp; UT-8 diffusers attached to the discharge of the PP-600SC pump</a:t>
            </a:r>
          </a:p>
          <a:p>
            <a:pPr lvl="2">
              <a:buClr>
                <a:srgbClr val="FF0000"/>
              </a:buClr>
            </a:pPr>
            <a:r>
              <a:rPr lang="en-US" sz="2800" dirty="0"/>
              <a:t>NO suction hoses needed/required</a:t>
            </a:r>
          </a:p>
          <a:p>
            <a:pPr lvl="1">
              <a:buClr>
                <a:srgbClr val="FF0000"/>
              </a:buClr>
            </a:pPr>
            <a:r>
              <a:rPr lang="en-US" sz="3200" dirty="0"/>
              <a:t>Vacuuming </a:t>
            </a:r>
          </a:p>
          <a:p>
            <a:pPr lvl="2">
              <a:buClr>
                <a:srgbClr val="FF0000"/>
              </a:buClr>
            </a:pPr>
            <a:r>
              <a:rPr lang="en-US" sz="2800" dirty="0"/>
              <a:t>Two (2) 2-1/2in x 50ft </a:t>
            </a:r>
            <a:r>
              <a:rPr lang="en-US" sz="2800" dirty="0" err="1"/>
              <a:t>lg</a:t>
            </a:r>
            <a:r>
              <a:rPr lang="en-US" sz="2800" dirty="0"/>
              <a:t> suction hoses attached to the suction ports.</a:t>
            </a:r>
          </a:p>
          <a:p>
            <a:pPr lvl="2">
              <a:buClr>
                <a:srgbClr val="FF0000"/>
              </a:buClr>
            </a:pPr>
            <a:r>
              <a:rPr lang="en-US" sz="2800" dirty="0"/>
              <a:t>NO discharge hoses needed/required</a:t>
            </a:r>
          </a:p>
        </p:txBody>
      </p:sp>
      <p:sp>
        <p:nvSpPr>
          <p:cNvPr id="5" name="Rectangle 2"/>
          <p:cNvSpPr txBox="1">
            <a:spLocks noChangeArrowheads="1"/>
          </p:cNvSpPr>
          <p:nvPr/>
        </p:nvSpPr>
        <p:spPr bwMode="auto">
          <a:xfrm>
            <a:off x="228600" y="76200"/>
            <a:ext cx="86106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dirty="0"/>
              <a:t>UFV Operations</a:t>
            </a:r>
            <a:br>
              <a:rPr lang="en-US" dirty="0"/>
            </a:br>
            <a:r>
              <a:rPr lang="en-US" dirty="0"/>
              <a:t>Setup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TNC-004-02 Rev. B - UFV-60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666" t="12951" r="18125" b="3021"/>
          <a:stretch/>
        </p:blipFill>
        <p:spPr>
          <a:xfrm>
            <a:off x="37494" y="1"/>
            <a:ext cx="9030306" cy="6874280"/>
          </a:xfrm>
          <a:prstGeom prst="rect">
            <a:avLst/>
          </a:prstGeom>
        </p:spPr>
      </p:pic>
    </p:spTree>
    <p:extLst>
      <p:ext uri="{BB962C8B-B14F-4D97-AF65-F5344CB8AC3E}">
        <p14:creationId xmlns:p14="http://schemas.microsoft.com/office/powerpoint/2010/main" val="323256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idx="1"/>
          </p:nvPr>
        </p:nvSpPr>
        <p:spPr>
          <a:xfrm>
            <a:off x="0" y="1676400"/>
            <a:ext cx="8839200" cy="5181600"/>
          </a:xfrm>
        </p:spPr>
        <p:txBody>
          <a:bodyPr/>
          <a:lstStyle/>
          <a:p>
            <a:pPr>
              <a:buClr>
                <a:srgbClr val="FF0000"/>
              </a:buClr>
            </a:pPr>
            <a:r>
              <a:rPr lang="en-US" sz="4000" dirty="0"/>
              <a:t>The UFV-600 must be run with EITHER suction OR discharge hoses attached.</a:t>
            </a:r>
          </a:p>
          <a:p>
            <a:pPr marL="0" indent="0">
              <a:buClr>
                <a:srgbClr val="FF0000"/>
              </a:buClr>
              <a:buNone/>
            </a:pPr>
            <a:endParaRPr lang="en-US" sz="4000" dirty="0"/>
          </a:p>
          <a:p>
            <a:pPr>
              <a:buClr>
                <a:srgbClr val="FF0000"/>
              </a:buClr>
            </a:pPr>
            <a:r>
              <a:rPr lang="en-US" sz="4000" dirty="0"/>
              <a:t>It is not required NOR desired for the unit to run with BOTH suction and discharge hoses installed.</a:t>
            </a:r>
          </a:p>
        </p:txBody>
      </p:sp>
      <p:sp>
        <p:nvSpPr>
          <p:cNvPr id="5" name="Rectangle 2"/>
          <p:cNvSpPr txBox="1">
            <a:spLocks noChangeArrowheads="1"/>
          </p:cNvSpPr>
          <p:nvPr/>
        </p:nvSpPr>
        <p:spPr bwMode="auto">
          <a:xfrm>
            <a:off x="228600" y="76200"/>
            <a:ext cx="86106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dirty="0"/>
              <a:t>UFV Operations</a:t>
            </a:r>
            <a:br>
              <a:rPr lang="en-US" dirty="0"/>
            </a:br>
            <a:r>
              <a:rPr lang="en-US" dirty="0"/>
              <a:t>Setup </a:t>
            </a:r>
          </a:p>
        </p:txBody>
      </p:sp>
    </p:spTree>
    <p:extLst>
      <p:ext uri="{BB962C8B-B14F-4D97-AF65-F5344CB8AC3E}">
        <p14:creationId xmlns:p14="http://schemas.microsoft.com/office/powerpoint/2010/main" val="635545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idx="1"/>
          </p:nvPr>
        </p:nvSpPr>
        <p:spPr>
          <a:xfrm>
            <a:off x="0" y="1676400"/>
            <a:ext cx="8839200" cy="5181600"/>
          </a:xfrm>
        </p:spPr>
        <p:txBody>
          <a:bodyPr/>
          <a:lstStyle/>
          <a:p>
            <a:pPr>
              <a:buClr>
                <a:srgbClr val="FF0000"/>
              </a:buClr>
            </a:pPr>
            <a:r>
              <a:rPr lang="en-US" sz="3400" dirty="0"/>
              <a:t>Water Clarity</a:t>
            </a:r>
          </a:p>
          <a:p>
            <a:pPr lvl="1">
              <a:buClr>
                <a:srgbClr val="FF0000"/>
              </a:buClr>
            </a:pPr>
            <a:r>
              <a:rPr lang="en-US" sz="3100" dirty="0"/>
              <a:t>Install the two (2) PH-3x25 discharge hoses &amp; UT-8 diffusers attached to the discharge of the PP-600SC pump</a:t>
            </a:r>
          </a:p>
          <a:p>
            <a:pPr marL="393700" lvl="1" indent="0">
              <a:buClr>
                <a:srgbClr val="FF0000"/>
              </a:buClr>
              <a:buNone/>
            </a:pPr>
            <a:endParaRPr lang="en-US" sz="3100" dirty="0"/>
          </a:p>
          <a:p>
            <a:pPr lvl="1">
              <a:buClr>
                <a:srgbClr val="FF0000"/>
              </a:buClr>
            </a:pPr>
            <a:r>
              <a:rPr lang="en-US" sz="3100" dirty="0"/>
              <a:t>NO suction hoses needed/required</a:t>
            </a:r>
          </a:p>
        </p:txBody>
      </p:sp>
      <p:sp>
        <p:nvSpPr>
          <p:cNvPr id="5" name="Rectangle 2"/>
          <p:cNvSpPr txBox="1">
            <a:spLocks noChangeArrowheads="1"/>
          </p:cNvSpPr>
          <p:nvPr/>
        </p:nvSpPr>
        <p:spPr bwMode="auto">
          <a:xfrm>
            <a:off x="228600" y="76200"/>
            <a:ext cx="86106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dirty="0"/>
              <a:t>UFV Operations</a:t>
            </a:r>
            <a:br>
              <a:rPr lang="en-US" dirty="0"/>
            </a:br>
            <a:r>
              <a:rPr lang="en-US" dirty="0"/>
              <a:t>Setup </a:t>
            </a:r>
          </a:p>
        </p:txBody>
      </p:sp>
    </p:spTree>
    <p:extLst>
      <p:ext uri="{BB962C8B-B14F-4D97-AF65-F5344CB8AC3E}">
        <p14:creationId xmlns:p14="http://schemas.microsoft.com/office/powerpoint/2010/main" val="3221694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TNC-004-02 Rev. B - UFV-60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666" t="12951" r="18125" b="3021"/>
          <a:stretch/>
        </p:blipFill>
        <p:spPr>
          <a:xfrm>
            <a:off x="37494" y="1"/>
            <a:ext cx="9030306" cy="6874280"/>
          </a:xfrm>
          <a:prstGeom prst="rect">
            <a:avLst/>
          </a:prstGeom>
        </p:spPr>
      </p:pic>
    </p:spTree>
    <p:extLst>
      <p:ext uri="{BB962C8B-B14F-4D97-AF65-F5344CB8AC3E}">
        <p14:creationId xmlns:p14="http://schemas.microsoft.com/office/powerpoint/2010/main" val="3855535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idx="1"/>
          </p:nvPr>
        </p:nvSpPr>
        <p:spPr>
          <a:xfrm>
            <a:off x="0" y="1676400"/>
            <a:ext cx="8839200" cy="5181600"/>
          </a:xfrm>
        </p:spPr>
        <p:txBody>
          <a:bodyPr/>
          <a:lstStyle/>
          <a:p>
            <a:pPr>
              <a:buClr>
                <a:srgbClr val="FF0000"/>
              </a:buClr>
            </a:pPr>
            <a:r>
              <a:rPr lang="en-US" sz="3200" dirty="0"/>
              <a:t>Determine if the unit will be lowered into the pool in one lift or two lifts (regardless of mode of operation)</a:t>
            </a:r>
          </a:p>
          <a:p>
            <a:pPr>
              <a:buClr>
                <a:srgbClr val="FF0000"/>
              </a:buClr>
            </a:pPr>
            <a:r>
              <a:rPr lang="en-US" sz="3200" dirty="0"/>
              <a:t>ONE Lift – Advantages</a:t>
            </a:r>
          </a:p>
          <a:p>
            <a:pPr lvl="1">
              <a:buClr>
                <a:srgbClr val="FF0000"/>
              </a:buClr>
            </a:pPr>
            <a:r>
              <a:rPr lang="en-US" sz="3000" dirty="0"/>
              <a:t>Unit and all hoses lowered down at same time. </a:t>
            </a:r>
          </a:p>
          <a:p>
            <a:pPr lvl="1">
              <a:buClr>
                <a:srgbClr val="FF0000"/>
              </a:buClr>
            </a:pPr>
            <a:endParaRPr lang="en-US" sz="1800" dirty="0"/>
          </a:p>
          <a:p>
            <a:pPr>
              <a:buClr>
                <a:srgbClr val="FF0000"/>
              </a:buClr>
            </a:pPr>
            <a:r>
              <a:rPr lang="en-US" sz="3200" dirty="0"/>
              <a:t>ONE Lift – Disadvantages</a:t>
            </a:r>
          </a:p>
          <a:p>
            <a:pPr lvl="1">
              <a:buClr>
                <a:srgbClr val="FF0000"/>
              </a:buClr>
            </a:pPr>
            <a:r>
              <a:rPr lang="en-US" sz="3000" dirty="0"/>
              <a:t>Entire unit must be removed from the pool to replace pump or troubleshoot flow meter/sensor problems</a:t>
            </a:r>
            <a:endParaRPr lang="en-US" sz="2800" dirty="0"/>
          </a:p>
        </p:txBody>
      </p:sp>
      <p:sp>
        <p:nvSpPr>
          <p:cNvPr id="5" name="Rectangle 2"/>
          <p:cNvSpPr txBox="1">
            <a:spLocks noChangeArrowheads="1"/>
          </p:cNvSpPr>
          <p:nvPr/>
        </p:nvSpPr>
        <p:spPr bwMode="auto">
          <a:xfrm>
            <a:off x="228600" y="76200"/>
            <a:ext cx="86106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dirty="0"/>
              <a:t>UFV Operations</a:t>
            </a:r>
            <a:br>
              <a:rPr lang="en-US" dirty="0"/>
            </a:br>
            <a:r>
              <a:rPr lang="en-US" dirty="0"/>
              <a:t>Setup </a:t>
            </a:r>
          </a:p>
        </p:txBody>
      </p:sp>
    </p:spTree>
    <p:extLst>
      <p:ext uri="{BB962C8B-B14F-4D97-AF65-F5344CB8AC3E}">
        <p14:creationId xmlns:p14="http://schemas.microsoft.com/office/powerpoint/2010/main" val="225097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idx="1"/>
          </p:nvPr>
        </p:nvSpPr>
        <p:spPr>
          <a:xfrm>
            <a:off x="0" y="1676400"/>
            <a:ext cx="8839200" cy="5181600"/>
          </a:xfrm>
        </p:spPr>
        <p:txBody>
          <a:bodyPr/>
          <a:lstStyle/>
          <a:p>
            <a:pPr>
              <a:buClr>
                <a:srgbClr val="FF0000"/>
              </a:buClr>
            </a:pPr>
            <a:r>
              <a:rPr lang="en-US" sz="3200" dirty="0"/>
              <a:t>Determine if the unit will be lowered into the pool in one lift or two lifts (regardless of mode of operation)</a:t>
            </a:r>
          </a:p>
          <a:p>
            <a:pPr>
              <a:buClr>
                <a:srgbClr val="FF0000"/>
              </a:buClr>
            </a:pPr>
            <a:r>
              <a:rPr lang="en-US" sz="3200" dirty="0"/>
              <a:t>Two Lift – Advantages</a:t>
            </a:r>
          </a:p>
          <a:p>
            <a:pPr lvl="1">
              <a:buClr>
                <a:srgbClr val="FF0000"/>
              </a:buClr>
            </a:pPr>
            <a:r>
              <a:rPr lang="en-US" sz="3000" dirty="0"/>
              <a:t>Pump can be installed &amp; removed without removing the entire housing.</a:t>
            </a:r>
          </a:p>
          <a:p>
            <a:pPr marL="393700" lvl="1" indent="0">
              <a:buClr>
                <a:srgbClr val="FF0000"/>
              </a:buClr>
              <a:buNone/>
            </a:pPr>
            <a:endParaRPr lang="en-US" sz="1800" dirty="0"/>
          </a:p>
          <a:p>
            <a:pPr>
              <a:buClr>
                <a:srgbClr val="FF0000"/>
              </a:buClr>
            </a:pPr>
            <a:r>
              <a:rPr lang="en-US" sz="3200" dirty="0"/>
              <a:t>Two Lift – Disadvantages</a:t>
            </a:r>
          </a:p>
          <a:p>
            <a:pPr lvl="1">
              <a:buClr>
                <a:srgbClr val="FF0000"/>
              </a:buClr>
            </a:pPr>
            <a:r>
              <a:rPr lang="en-US" sz="3000" dirty="0"/>
              <a:t>Requires two separate lifts to install the housing and pump into the pool</a:t>
            </a:r>
            <a:endParaRPr lang="en-US" sz="2800" dirty="0"/>
          </a:p>
        </p:txBody>
      </p:sp>
      <p:sp>
        <p:nvSpPr>
          <p:cNvPr id="5" name="Rectangle 2"/>
          <p:cNvSpPr txBox="1">
            <a:spLocks noChangeArrowheads="1"/>
          </p:cNvSpPr>
          <p:nvPr/>
        </p:nvSpPr>
        <p:spPr bwMode="auto">
          <a:xfrm>
            <a:off x="228600" y="76200"/>
            <a:ext cx="86106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dirty="0"/>
              <a:t>UFV Operations</a:t>
            </a:r>
            <a:br>
              <a:rPr lang="en-US" dirty="0"/>
            </a:br>
            <a:r>
              <a:rPr lang="en-US" dirty="0"/>
              <a:t>Setup </a:t>
            </a:r>
          </a:p>
        </p:txBody>
      </p:sp>
    </p:spTree>
    <p:extLst>
      <p:ext uri="{BB962C8B-B14F-4D97-AF65-F5344CB8AC3E}">
        <p14:creationId xmlns:p14="http://schemas.microsoft.com/office/powerpoint/2010/main" val="1297537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idx="1"/>
          </p:nvPr>
        </p:nvSpPr>
        <p:spPr>
          <a:xfrm>
            <a:off x="0" y="1676400"/>
            <a:ext cx="8839200" cy="5181600"/>
          </a:xfrm>
        </p:spPr>
        <p:txBody>
          <a:bodyPr/>
          <a:lstStyle/>
          <a:p>
            <a:pPr>
              <a:buClr>
                <a:srgbClr val="FF0000"/>
              </a:buClr>
            </a:pPr>
            <a:r>
              <a:rPr lang="en-US" sz="3600" dirty="0"/>
              <a:t>Pre Start up:</a:t>
            </a:r>
          </a:p>
          <a:p>
            <a:pPr lvl="1">
              <a:buClr>
                <a:srgbClr val="FF0000"/>
              </a:buClr>
            </a:pPr>
            <a:r>
              <a:rPr lang="en-US" sz="3600" b="1" dirty="0"/>
              <a:t>Install Pump in Housing</a:t>
            </a:r>
          </a:p>
          <a:p>
            <a:pPr lvl="1">
              <a:buClr>
                <a:srgbClr val="FF0000"/>
              </a:buClr>
            </a:pPr>
            <a:r>
              <a:rPr lang="en-US" sz="3600" b="1" dirty="0"/>
              <a:t>	</a:t>
            </a:r>
            <a:r>
              <a:rPr lang="en-US" sz="3600" dirty="0"/>
              <a:t>After the pre start up checks of section have been performed, lower the PP-600SC pump into the housing using the UT-14 Pump Lift Hook.  </a:t>
            </a:r>
          </a:p>
          <a:p>
            <a:pPr lvl="1">
              <a:buClr>
                <a:srgbClr val="FF0000"/>
              </a:buClr>
            </a:pPr>
            <a:r>
              <a:rPr lang="en-US" sz="3600" dirty="0"/>
              <a:t>NOTE:  The pump can be installed AFTER the unit is lowered into the pool.</a:t>
            </a:r>
          </a:p>
        </p:txBody>
      </p:sp>
      <p:sp>
        <p:nvSpPr>
          <p:cNvPr id="5" name="Rectangle 2"/>
          <p:cNvSpPr txBox="1">
            <a:spLocks noChangeArrowheads="1"/>
          </p:cNvSpPr>
          <p:nvPr/>
        </p:nvSpPr>
        <p:spPr bwMode="auto">
          <a:xfrm>
            <a:off x="228600" y="76200"/>
            <a:ext cx="43434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dirty="0"/>
              <a:t>UFV Operations</a:t>
            </a:r>
            <a:br>
              <a:rPr lang="en-US" dirty="0"/>
            </a:br>
            <a:r>
              <a:rPr lang="en-US" dirty="0"/>
              <a:t>Setup</a:t>
            </a:r>
          </a:p>
        </p:txBody>
      </p:sp>
    </p:spTree>
    <p:extLst>
      <p:ext uri="{BB962C8B-B14F-4D97-AF65-F5344CB8AC3E}">
        <p14:creationId xmlns:p14="http://schemas.microsoft.com/office/powerpoint/2010/main" val="7026683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0018" name="Picture 2" descr="F:\SDrive\PHOTOGRAPHS\Green Screen Photos\UFV-260\101_0359.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 y="50799"/>
            <a:ext cx="5105400" cy="6807201"/>
          </a:xfrm>
          <a:prstGeom prst="rect">
            <a:avLst/>
          </a:prstGeom>
          <a:noFill/>
          <a:extLst>
            <a:ext uri="{909E8E84-426E-40DD-AFC4-6F175D3DCCD1}">
              <a14:hiddenFill xmlns:a14="http://schemas.microsoft.com/office/drawing/2010/main">
                <a:solidFill>
                  <a:srgbClr val="FFFFFF"/>
                </a:solidFill>
              </a14:hiddenFill>
            </a:ext>
          </a:extLst>
        </p:spPr>
      </p:pic>
      <p:sp>
        <p:nvSpPr>
          <p:cNvPr id="638977" name="Text Box 2"/>
          <p:cNvSpPr txBox="1">
            <a:spLocks noChangeArrowheads="1"/>
          </p:cNvSpPr>
          <p:nvPr/>
        </p:nvSpPr>
        <p:spPr bwMode="auto">
          <a:xfrm>
            <a:off x="5715000" y="1905000"/>
            <a:ext cx="2743200" cy="4524315"/>
          </a:xfrm>
          <a:prstGeom prst="rect">
            <a:avLst/>
          </a:prstGeom>
          <a:noFill/>
          <a:ln w="9525">
            <a:noFill/>
            <a:miter lim="800000"/>
            <a:headEnd/>
            <a:tailEnd/>
          </a:ln>
        </p:spPr>
        <p:txBody>
          <a:bodyPr>
            <a:spAutoFit/>
          </a:bodyPr>
          <a:lstStyle/>
          <a:p>
            <a:pPr algn="ctr" eaLnBrk="0" hangingPunct="0">
              <a:spcBef>
                <a:spcPct val="50000"/>
              </a:spcBef>
            </a:pPr>
            <a:r>
              <a:rPr lang="en-US" sz="3200" b="1" dirty="0"/>
              <a:t>Pump entering the UFV-260 housing</a:t>
            </a:r>
          </a:p>
          <a:p>
            <a:pPr algn="ctr" eaLnBrk="0" hangingPunct="0">
              <a:spcBef>
                <a:spcPct val="50000"/>
              </a:spcBef>
            </a:pPr>
            <a:r>
              <a:rPr lang="en-US" sz="3200" b="1" dirty="0"/>
              <a:t>UF-600, UFV-600 and UD-48A similar</a:t>
            </a:r>
          </a:p>
          <a:p>
            <a:pPr algn="ctr" eaLnBrk="0" hangingPunct="0">
              <a:spcBef>
                <a:spcPct val="50000"/>
              </a:spcBef>
            </a:pPr>
            <a:endParaRPr lang="en-US" sz="3200" b="1" dirty="0"/>
          </a:p>
        </p:txBody>
      </p:sp>
      <p:sp>
        <p:nvSpPr>
          <p:cNvPr id="638979" name="Line 4"/>
          <p:cNvSpPr>
            <a:spLocks noChangeShapeType="1"/>
          </p:cNvSpPr>
          <p:nvPr/>
        </p:nvSpPr>
        <p:spPr bwMode="auto">
          <a:xfrm flipH="1">
            <a:off x="2971800" y="3200400"/>
            <a:ext cx="3048000" cy="14478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17223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7" name="Rectangle 3"/>
          <p:cNvSpPr>
            <a:spLocks noGrp="1" noChangeArrowheads="1"/>
          </p:cNvSpPr>
          <p:nvPr>
            <p:ph type="title"/>
          </p:nvPr>
        </p:nvSpPr>
        <p:spPr>
          <a:xfrm>
            <a:off x="228600" y="152400"/>
            <a:ext cx="7772400" cy="609600"/>
          </a:xfrm>
          <a:noFill/>
        </p:spPr>
        <p:txBody>
          <a:bodyPr>
            <a:normAutofit fontScale="90000"/>
          </a:bodyPr>
          <a:lstStyle/>
          <a:p>
            <a:pPr fontAlgn="auto">
              <a:spcAft>
                <a:spcPts val="0"/>
              </a:spcAft>
              <a:buClr>
                <a:srgbClr val="FF0000"/>
              </a:buClr>
              <a:defRPr/>
            </a:pPr>
            <a:r>
              <a:rPr lang="en-US" dirty="0"/>
              <a:t>UFV-600</a:t>
            </a:r>
          </a:p>
        </p:txBody>
      </p:sp>
      <p:sp>
        <p:nvSpPr>
          <p:cNvPr id="164868" name="Rectangle 4"/>
          <p:cNvSpPr>
            <a:spLocks noGrp="1" noChangeArrowheads="1"/>
          </p:cNvSpPr>
          <p:nvPr>
            <p:ph idx="1"/>
          </p:nvPr>
        </p:nvSpPr>
        <p:spPr>
          <a:xfrm>
            <a:off x="4114800" y="990600"/>
            <a:ext cx="5029200" cy="5638800"/>
          </a:xfrm>
        </p:spPr>
        <p:txBody>
          <a:bodyPr/>
          <a:lstStyle/>
          <a:p>
            <a:pPr>
              <a:lnSpc>
                <a:spcPct val="90000"/>
              </a:lnSpc>
              <a:buClr>
                <a:srgbClr val="FF0000"/>
              </a:buClr>
            </a:pPr>
            <a:r>
              <a:rPr lang="en-US" sz="2800" b="1" i="1" dirty="0"/>
              <a:t>Base:</a:t>
            </a:r>
            <a:r>
              <a:rPr lang="en-US" sz="2800" dirty="0"/>
              <a:t> 24" x 30"</a:t>
            </a:r>
          </a:p>
          <a:p>
            <a:pPr>
              <a:lnSpc>
                <a:spcPct val="90000"/>
              </a:lnSpc>
              <a:buClr>
                <a:srgbClr val="FF0000"/>
              </a:buClr>
            </a:pPr>
            <a:r>
              <a:rPr lang="en-US" sz="2800" b="1" i="1" dirty="0"/>
              <a:t>Height:</a:t>
            </a:r>
            <a:r>
              <a:rPr lang="en-US" sz="2800" dirty="0"/>
              <a:t> </a:t>
            </a:r>
          </a:p>
          <a:p>
            <a:pPr>
              <a:lnSpc>
                <a:spcPct val="90000"/>
              </a:lnSpc>
              <a:buClr>
                <a:srgbClr val="FF0000"/>
              </a:buClr>
              <a:buFont typeface="Monotype Sorts"/>
              <a:buNone/>
            </a:pPr>
            <a:r>
              <a:rPr lang="en-US" sz="2800" dirty="0"/>
              <a:t>   80” - to top of pump 99” - to top of lift bale</a:t>
            </a:r>
          </a:p>
          <a:p>
            <a:pPr>
              <a:lnSpc>
                <a:spcPct val="90000"/>
              </a:lnSpc>
              <a:buClr>
                <a:srgbClr val="FF0000"/>
              </a:buClr>
            </a:pPr>
            <a:r>
              <a:rPr lang="en-US" sz="2800" b="1" i="1" dirty="0"/>
              <a:t>Weight:</a:t>
            </a:r>
            <a:r>
              <a:rPr lang="en-US" sz="2800" dirty="0"/>
              <a:t> 500 lbs</a:t>
            </a:r>
          </a:p>
          <a:p>
            <a:pPr>
              <a:lnSpc>
                <a:spcPct val="90000"/>
              </a:lnSpc>
              <a:buClr>
                <a:srgbClr val="FF0000"/>
              </a:buClr>
            </a:pPr>
            <a:r>
              <a:rPr lang="en-US" sz="2800" b="1" i="1" dirty="0"/>
              <a:t>System flow rate:</a:t>
            </a:r>
            <a:r>
              <a:rPr lang="en-US" sz="2800" dirty="0"/>
              <a:t> 600 GPM</a:t>
            </a:r>
          </a:p>
          <a:p>
            <a:pPr>
              <a:lnSpc>
                <a:spcPct val="90000"/>
              </a:lnSpc>
              <a:buClr>
                <a:srgbClr val="FF0000"/>
              </a:buClr>
            </a:pPr>
            <a:r>
              <a:rPr lang="en-US" sz="2800" b="1" i="1" dirty="0"/>
              <a:t>Material:</a:t>
            </a:r>
            <a:r>
              <a:rPr lang="en-US" sz="2800" dirty="0"/>
              <a:t> </a:t>
            </a:r>
          </a:p>
          <a:p>
            <a:pPr lvl="1">
              <a:buClr>
                <a:srgbClr val="FF0000"/>
              </a:buClr>
              <a:buFontTx/>
              <a:buNone/>
            </a:pPr>
            <a:r>
              <a:rPr lang="en-US" dirty="0"/>
              <a:t>Main Housing:</a:t>
            </a:r>
          </a:p>
          <a:p>
            <a:pPr lvl="1">
              <a:buClr>
                <a:srgbClr val="FF0000"/>
              </a:buClr>
              <a:buFontTx/>
              <a:buNone/>
            </a:pPr>
            <a:r>
              <a:rPr lang="en-US" dirty="0"/>
              <a:t>       304 Stainless steel</a:t>
            </a:r>
          </a:p>
          <a:p>
            <a:pPr lvl="1">
              <a:buClr>
                <a:srgbClr val="FF0000"/>
              </a:buClr>
              <a:buFontTx/>
              <a:buNone/>
            </a:pPr>
            <a:r>
              <a:rPr lang="en-US" dirty="0"/>
              <a:t>2-1/2” camlock connectors:</a:t>
            </a:r>
          </a:p>
          <a:p>
            <a:pPr lvl="1">
              <a:buClr>
                <a:srgbClr val="FF0000"/>
              </a:buClr>
              <a:buFontTx/>
              <a:buNone/>
            </a:pPr>
            <a:r>
              <a:rPr lang="en-US" dirty="0"/>
              <a:t>        316 Stainless Steel </a:t>
            </a:r>
          </a:p>
          <a:p>
            <a:pPr lvl="1">
              <a:buClr>
                <a:srgbClr val="FF0000"/>
              </a:buClr>
              <a:buFontTx/>
              <a:buNone/>
            </a:pPr>
            <a:r>
              <a:rPr lang="en-US" dirty="0"/>
              <a:t>Filter tube sheet </a:t>
            </a:r>
            <a:r>
              <a:rPr lang="en-US" dirty="0" err="1"/>
              <a:t>o-ring</a:t>
            </a:r>
            <a:r>
              <a:rPr lang="en-US" dirty="0"/>
              <a:t>:  Buna-N         </a:t>
            </a:r>
          </a:p>
        </p:txBody>
      </p:sp>
      <p:pic>
        <p:nvPicPr>
          <p:cNvPr id="463898" name="Picture 26" descr="P:\GENERAL EQUIPMENT\UFV-600\100_35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50" y="990600"/>
            <a:ext cx="3854450" cy="5784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42" name="Picture 2" descr="F:\SDrive\PHOTOGRAPHS\Green Screen Photos\UFV-260\101_035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097" t="2901" r="11992"/>
          <a:stretch/>
        </p:blipFill>
        <p:spPr bwMode="auto">
          <a:xfrm>
            <a:off x="76200" y="-1422"/>
            <a:ext cx="3810000" cy="6859422"/>
          </a:xfrm>
          <a:prstGeom prst="rect">
            <a:avLst/>
          </a:prstGeom>
          <a:noFill/>
          <a:extLst>
            <a:ext uri="{909E8E84-426E-40DD-AFC4-6F175D3DCCD1}">
              <a14:hiddenFill xmlns:a14="http://schemas.microsoft.com/office/drawing/2010/main">
                <a:solidFill>
                  <a:srgbClr val="FFFFFF"/>
                </a:solidFill>
              </a14:hiddenFill>
            </a:ext>
          </a:extLst>
        </p:spPr>
      </p:pic>
      <p:sp>
        <p:nvSpPr>
          <p:cNvPr id="641025" name="Text Box 2"/>
          <p:cNvSpPr txBox="1">
            <a:spLocks noChangeArrowheads="1"/>
          </p:cNvSpPr>
          <p:nvPr/>
        </p:nvSpPr>
        <p:spPr bwMode="auto">
          <a:xfrm>
            <a:off x="5867400" y="4114800"/>
            <a:ext cx="2743200" cy="1552575"/>
          </a:xfrm>
          <a:prstGeom prst="rect">
            <a:avLst/>
          </a:prstGeom>
          <a:noFill/>
          <a:ln w="9525">
            <a:noFill/>
            <a:miter lim="800000"/>
            <a:headEnd/>
            <a:tailEnd/>
          </a:ln>
        </p:spPr>
        <p:txBody>
          <a:bodyPr>
            <a:spAutoFit/>
          </a:bodyPr>
          <a:lstStyle/>
          <a:p>
            <a:pPr eaLnBrk="0" hangingPunct="0">
              <a:spcBef>
                <a:spcPct val="50000"/>
              </a:spcBef>
            </a:pPr>
            <a:r>
              <a:rPr lang="en-US"/>
              <a:t>(4) Pump Guides help self center the pump during instillation</a:t>
            </a:r>
          </a:p>
        </p:txBody>
      </p:sp>
      <p:sp>
        <p:nvSpPr>
          <p:cNvPr id="641027" name="Line 4"/>
          <p:cNvSpPr>
            <a:spLocks noChangeShapeType="1"/>
          </p:cNvSpPr>
          <p:nvPr/>
        </p:nvSpPr>
        <p:spPr bwMode="auto">
          <a:xfrm flipH="1" flipV="1">
            <a:off x="2819400" y="3733800"/>
            <a:ext cx="3124200" cy="8382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7955785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2066" name="Picture 2" descr="F:\SDrive\PHOTOGRAPHS\Green Screen Photos\UFV-260\101_0355.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153" y="101600"/>
            <a:ext cx="5023247" cy="6697663"/>
          </a:xfrm>
          <a:prstGeom prst="rect">
            <a:avLst/>
          </a:prstGeom>
          <a:noFill/>
          <a:extLst>
            <a:ext uri="{909E8E84-426E-40DD-AFC4-6F175D3DCCD1}">
              <a14:hiddenFill xmlns:a14="http://schemas.microsoft.com/office/drawing/2010/main">
                <a:solidFill>
                  <a:srgbClr val="FFFFFF"/>
                </a:solidFill>
              </a14:hiddenFill>
            </a:ext>
          </a:extLst>
        </p:spPr>
      </p:pic>
      <p:sp>
        <p:nvSpPr>
          <p:cNvPr id="643073" name="Text Box 2"/>
          <p:cNvSpPr txBox="1">
            <a:spLocks noChangeArrowheads="1"/>
          </p:cNvSpPr>
          <p:nvPr/>
        </p:nvSpPr>
        <p:spPr bwMode="auto">
          <a:xfrm>
            <a:off x="5867400" y="4114800"/>
            <a:ext cx="2743200" cy="1552575"/>
          </a:xfrm>
          <a:prstGeom prst="rect">
            <a:avLst/>
          </a:prstGeom>
          <a:noFill/>
          <a:ln w="9525">
            <a:noFill/>
            <a:miter lim="800000"/>
            <a:headEnd/>
            <a:tailEnd/>
          </a:ln>
        </p:spPr>
        <p:txBody>
          <a:bodyPr>
            <a:spAutoFit/>
          </a:bodyPr>
          <a:lstStyle/>
          <a:p>
            <a:pPr eaLnBrk="0" hangingPunct="0">
              <a:spcBef>
                <a:spcPct val="50000"/>
              </a:spcBef>
            </a:pPr>
            <a:r>
              <a:rPr lang="en-US"/>
              <a:t>(4) Pump Guides help self center the pump during instillation</a:t>
            </a:r>
          </a:p>
        </p:txBody>
      </p:sp>
      <p:sp>
        <p:nvSpPr>
          <p:cNvPr id="643075" name="Line 4"/>
          <p:cNvSpPr>
            <a:spLocks noChangeShapeType="1"/>
          </p:cNvSpPr>
          <p:nvPr/>
        </p:nvSpPr>
        <p:spPr bwMode="auto">
          <a:xfrm flipH="1">
            <a:off x="3428999" y="4572000"/>
            <a:ext cx="2515737" cy="13716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478236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3090" name="Picture 2" descr="F:\SDrive\PHOTOGRAPHS\Green Screen Photos\UFV-260\101_0352.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1"/>
            <a:ext cx="5143501" cy="6858000"/>
          </a:xfrm>
          <a:prstGeom prst="rect">
            <a:avLst/>
          </a:prstGeom>
          <a:solidFill>
            <a:schemeClr val="bg1"/>
          </a:solidFill>
        </p:spPr>
      </p:pic>
      <p:sp>
        <p:nvSpPr>
          <p:cNvPr id="645121" name="Text Box 2"/>
          <p:cNvSpPr txBox="1">
            <a:spLocks noChangeArrowheads="1"/>
          </p:cNvSpPr>
          <p:nvPr/>
        </p:nvSpPr>
        <p:spPr bwMode="auto">
          <a:xfrm>
            <a:off x="5867400" y="4343400"/>
            <a:ext cx="2743200" cy="457200"/>
          </a:xfrm>
          <a:prstGeom prst="rect">
            <a:avLst/>
          </a:prstGeom>
          <a:noFill/>
          <a:ln w="9525">
            <a:noFill/>
            <a:miter lim="800000"/>
            <a:headEnd/>
            <a:tailEnd/>
          </a:ln>
        </p:spPr>
        <p:txBody>
          <a:bodyPr>
            <a:spAutoFit/>
          </a:bodyPr>
          <a:lstStyle/>
          <a:p>
            <a:pPr eaLnBrk="0" hangingPunct="0">
              <a:spcBef>
                <a:spcPct val="50000"/>
              </a:spcBef>
            </a:pPr>
            <a:r>
              <a:rPr lang="en-US"/>
              <a:t>Pump in pump tube</a:t>
            </a:r>
          </a:p>
        </p:txBody>
      </p:sp>
      <p:sp>
        <p:nvSpPr>
          <p:cNvPr id="645123" name="Line 4"/>
          <p:cNvSpPr>
            <a:spLocks noChangeShapeType="1"/>
          </p:cNvSpPr>
          <p:nvPr/>
        </p:nvSpPr>
        <p:spPr bwMode="auto">
          <a:xfrm flipH="1">
            <a:off x="3886200" y="4572000"/>
            <a:ext cx="2057400" cy="838200"/>
          </a:xfrm>
          <a:prstGeom prst="line">
            <a:avLst/>
          </a:prstGeom>
          <a:noFill/>
          <a:ln w="25400">
            <a:solidFill>
              <a:srgbClr val="FF0000"/>
            </a:solidFill>
            <a:round/>
            <a:headEnd/>
            <a:tailEnd type="triangle" w="lg" len="med"/>
          </a:ln>
        </p:spPr>
        <p:txBody>
          <a:bodyPr/>
          <a:lstStyle/>
          <a:p>
            <a:endParaRPr lang="en-US"/>
          </a:p>
        </p:txBody>
      </p:sp>
    </p:spTree>
    <p:extLst>
      <p:ext uri="{BB962C8B-B14F-4D97-AF65-F5344CB8AC3E}">
        <p14:creationId xmlns:p14="http://schemas.microsoft.com/office/powerpoint/2010/main" val="563824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7" name="Rectangle 3"/>
          <p:cNvSpPr>
            <a:spLocks noGrp="1" noChangeArrowheads="1"/>
          </p:cNvSpPr>
          <p:nvPr>
            <p:ph idx="1"/>
          </p:nvPr>
        </p:nvSpPr>
        <p:spPr>
          <a:xfrm>
            <a:off x="0" y="1676400"/>
            <a:ext cx="8839200" cy="5181600"/>
          </a:xfrm>
        </p:spPr>
        <p:txBody>
          <a:bodyPr/>
          <a:lstStyle/>
          <a:p>
            <a:pPr>
              <a:buClr>
                <a:srgbClr val="FF0000"/>
              </a:buClr>
            </a:pPr>
            <a:r>
              <a:rPr lang="en-US" sz="3400" dirty="0"/>
              <a:t>Vacuuming</a:t>
            </a:r>
          </a:p>
          <a:p>
            <a:pPr lvl="1">
              <a:lnSpc>
                <a:spcPct val="90000"/>
              </a:lnSpc>
              <a:buClr>
                <a:srgbClr val="FF0000"/>
              </a:buClr>
            </a:pPr>
            <a:r>
              <a:rPr lang="en-US" sz="2800" dirty="0"/>
              <a:t>Install the two (2) PH-2.5 x 50 suction hoses to the suction ports on the UFV-600 housing. Ensure that the suction hose stand-offs (UT-11B) are installed on the end of the hoses when vacuuming attachments are not used.  This will prevent the hose from “deadheading” on the pool floor or wall.</a:t>
            </a:r>
          </a:p>
          <a:p>
            <a:pPr lvl="1">
              <a:lnSpc>
                <a:spcPct val="90000"/>
              </a:lnSpc>
              <a:buClr>
                <a:srgbClr val="FF0000"/>
              </a:buClr>
            </a:pPr>
            <a:r>
              <a:rPr lang="en-US" sz="2800" dirty="0"/>
              <a:t>NOTE:</a:t>
            </a:r>
          </a:p>
          <a:p>
            <a:pPr lvl="1">
              <a:lnSpc>
                <a:spcPct val="90000"/>
              </a:lnSpc>
              <a:buClr>
                <a:srgbClr val="FF0000"/>
              </a:buClr>
            </a:pPr>
            <a:r>
              <a:rPr lang="en-US" sz="2800" dirty="0">
                <a:solidFill>
                  <a:srgbClr val="FF0000"/>
                </a:solidFill>
              </a:rPr>
              <a:t>Running the unit without hoses will not produce desired results in pool filtration or water clarity.</a:t>
            </a:r>
          </a:p>
          <a:p>
            <a:pPr lvl="1">
              <a:buClr>
                <a:srgbClr val="FF0000"/>
              </a:buClr>
            </a:pPr>
            <a:r>
              <a:rPr lang="en-US" sz="2800" dirty="0"/>
              <a:t>NO discharge hoses needed/required</a:t>
            </a:r>
          </a:p>
        </p:txBody>
      </p:sp>
      <p:sp>
        <p:nvSpPr>
          <p:cNvPr id="5" name="Rectangle 2"/>
          <p:cNvSpPr txBox="1">
            <a:spLocks noChangeArrowheads="1"/>
          </p:cNvSpPr>
          <p:nvPr/>
        </p:nvSpPr>
        <p:spPr bwMode="auto">
          <a:xfrm>
            <a:off x="228600" y="76200"/>
            <a:ext cx="8610600" cy="1524000"/>
          </a:xfrm>
          <a:prstGeom prst="rect">
            <a:avLst/>
          </a:prstGeom>
          <a:noFill/>
          <a:ln w="9525">
            <a:noFill/>
            <a:miter lim="800000"/>
            <a:headEnd/>
            <a:tailEnd/>
          </a:ln>
        </p:spPr>
        <p:txBody>
          <a:bodyPr vert="horz" wrap="square" lIns="0" tIns="45720" rIns="0" bIns="0" numCol="1" anchor="b" anchorCtr="0" compatLnSpc="1">
            <a:prstTxWarp prst="textNoShape">
              <a:avLst/>
            </a:prstTxWarp>
            <a:normAutofit fontScale="97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fontAlgn="auto">
              <a:spcAft>
                <a:spcPts val="0"/>
              </a:spcAft>
              <a:buClr>
                <a:srgbClr val="FF0000"/>
              </a:buClr>
              <a:defRPr/>
            </a:pPr>
            <a:r>
              <a:rPr lang="en-US" dirty="0"/>
              <a:t>UFV Operations</a:t>
            </a:r>
            <a:br>
              <a:rPr lang="en-US" dirty="0"/>
            </a:br>
            <a:r>
              <a:rPr lang="en-US" dirty="0"/>
              <a:t>Setup </a:t>
            </a:r>
          </a:p>
        </p:txBody>
      </p:sp>
    </p:spTree>
    <p:extLst>
      <p:ext uri="{BB962C8B-B14F-4D97-AF65-F5344CB8AC3E}">
        <p14:creationId xmlns:p14="http://schemas.microsoft.com/office/powerpoint/2010/main" val="1097160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TNC-004-02 Rev. B - UFV-60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666" t="12951" r="18125" b="3021"/>
          <a:stretch/>
        </p:blipFill>
        <p:spPr>
          <a:xfrm>
            <a:off x="37494" y="1"/>
            <a:ext cx="9030306" cy="6874280"/>
          </a:xfrm>
          <a:prstGeom prst="rect">
            <a:avLst/>
          </a:prstGeom>
        </p:spPr>
      </p:pic>
    </p:spTree>
    <p:extLst>
      <p:ext uri="{BB962C8B-B14F-4D97-AF65-F5344CB8AC3E}">
        <p14:creationId xmlns:p14="http://schemas.microsoft.com/office/powerpoint/2010/main" val="3855535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228600" y="76200"/>
            <a:ext cx="8915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29763" name="Rectangle 3"/>
          <p:cNvSpPr>
            <a:spLocks noGrp="1" noChangeArrowheads="1"/>
          </p:cNvSpPr>
          <p:nvPr>
            <p:ph idx="1"/>
          </p:nvPr>
        </p:nvSpPr>
        <p:spPr>
          <a:xfrm>
            <a:off x="0" y="1371600"/>
            <a:ext cx="9144000" cy="5181600"/>
          </a:xfrm>
        </p:spPr>
        <p:txBody>
          <a:bodyPr/>
          <a:lstStyle/>
          <a:p>
            <a:pPr marL="609600" indent="-609600" algn="ctr">
              <a:buClr>
                <a:srgbClr val="FF0000"/>
              </a:buClr>
              <a:buFont typeface="Monotype Sorts"/>
              <a:buNone/>
            </a:pPr>
            <a:endParaRPr lang="en-US" dirty="0"/>
          </a:p>
          <a:p>
            <a:pPr marL="609600" indent="-609600">
              <a:buClr>
                <a:srgbClr val="FF0000"/>
              </a:buClr>
              <a:buSzTx/>
            </a:pPr>
            <a:r>
              <a:rPr lang="en-US" b="1" dirty="0"/>
              <a:t>Pre Start up:</a:t>
            </a:r>
            <a:r>
              <a:rPr lang="en-US" dirty="0"/>
              <a:t> </a:t>
            </a:r>
          </a:p>
          <a:p>
            <a:pPr marL="609600" indent="-609600">
              <a:buClr>
                <a:srgbClr val="FF0000"/>
              </a:buClr>
              <a:buSzTx/>
            </a:pPr>
            <a:endParaRPr lang="en-US" dirty="0"/>
          </a:p>
          <a:p>
            <a:pPr marL="609600" indent="-609600">
              <a:buClr>
                <a:srgbClr val="FF0000"/>
              </a:buClr>
              <a:buSzTx/>
            </a:pPr>
            <a:r>
              <a:rPr lang="en-US" b="1" dirty="0"/>
              <a:t>Install Filter cartridges in the UFV-600 unit</a:t>
            </a:r>
          </a:p>
          <a:p>
            <a:pPr marL="609600" indent="-609600">
              <a:buClr>
                <a:srgbClr val="FF0000"/>
              </a:buClr>
              <a:buSzTx/>
            </a:pPr>
            <a:endParaRPr lang="en-US" b="1" dirty="0"/>
          </a:p>
          <a:p>
            <a:pPr marL="990600" lvl="1" indent="-533400">
              <a:buClr>
                <a:srgbClr val="FF0000"/>
              </a:buClr>
            </a:pPr>
            <a:r>
              <a:rPr lang="en-US" dirty="0"/>
              <a:t>Filters may be installed after unit is lowered into the pool</a:t>
            </a:r>
          </a:p>
          <a:p>
            <a:pPr marL="990600" lvl="1" indent="-533400">
              <a:buClr>
                <a:srgbClr val="FF0000"/>
              </a:buClr>
            </a:pPr>
            <a:endParaRPr lang="en-US" dirty="0"/>
          </a:p>
          <a:p>
            <a:pPr marL="990600" lvl="1" indent="-533400">
              <a:buClr>
                <a:srgbClr val="FF0000"/>
              </a:buClr>
            </a:pPr>
            <a:r>
              <a:rPr lang="en-US" dirty="0"/>
              <a:t>Pre Soaking filter for ~10 minutes in clean water greatly minimizes time spent changing out filters.</a:t>
            </a:r>
          </a:p>
        </p:txBody>
      </p:sp>
    </p:spTree>
    <p:extLst>
      <p:ext uri="{BB962C8B-B14F-4D97-AF65-F5344CB8AC3E}">
        <p14:creationId xmlns:p14="http://schemas.microsoft.com/office/powerpoint/2010/main" val="2683901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228600" y="76200"/>
            <a:ext cx="8915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47171" name="Rectangle 3"/>
          <p:cNvSpPr>
            <a:spLocks noGrp="1" noChangeArrowheads="1"/>
          </p:cNvSpPr>
          <p:nvPr>
            <p:ph idx="1"/>
          </p:nvPr>
        </p:nvSpPr>
        <p:spPr>
          <a:xfrm>
            <a:off x="0" y="1371600"/>
            <a:ext cx="9144000" cy="5181600"/>
          </a:xfrm>
        </p:spPr>
        <p:txBody>
          <a:bodyPr/>
          <a:lstStyle/>
          <a:p>
            <a:pPr marL="609600" indent="-609600" algn="ctr">
              <a:buClr>
                <a:srgbClr val="FF0000"/>
              </a:buClr>
              <a:buFont typeface="Monotype Sorts"/>
              <a:buNone/>
            </a:pPr>
            <a:endParaRPr lang="en-US" sz="2800"/>
          </a:p>
          <a:p>
            <a:pPr marL="609600" indent="-609600">
              <a:buClr>
                <a:srgbClr val="FF0000"/>
              </a:buClr>
              <a:buSzTx/>
            </a:pPr>
            <a:r>
              <a:rPr lang="en-US" sz="2800" b="1"/>
              <a:t>Pre Start up:</a:t>
            </a:r>
            <a:r>
              <a:rPr lang="en-US" sz="2800"/>
              <a:t> </a:t>
            </a:r>
          </a:p>
          <a:p>
            <a:pPr marL="609600" indent="-609600">
              <a:buClr>
                <a:srgbClr val="FF0000"/>
              </a:buClr>
              <a:buSzTx/>
            </a:pPr>
            <a:r>
              <a:rPr lang="en-US" sz="2800" b="1"/>
              <a:t>Proper Filter Selection is “a must” in order to achieve desired results.</a:t>
            </a:r>
            <a:r>
              <a:rPr lang="en-US" sz="2800"/>
              <a:t> </a:t>
            </a:r>
          </a:p>
          <a:p>
            <a:pPr marL="609600" indent="-609600">
              <a:buClr>
                <a:srgbClr val="FF0000"/>
              </a:buClr>
              <a:buSzTx/>
            </a:pPr>
            <a:r>
              <a:rPr lang="en-US" sz="2800"/>
              <a:t>Guidelines for filter selection:</a:t>
            </a:r>
          </a:p>
          <a:p>
            <a:pPr marL="1371600" lvl="2" indent="-457200">
              <a:buClr>
                <a:srgbClr val="FF0000"/>
              </a:buClr>
              <a:buSzTx/>
            </a:pPr>
            <a:r>
              <a:rPr lang="en-US" sz="2000"/>
              <a:t>The 10 micron filter VCPH-10PE is normally chosen for high dirt loading when vacuuming settled particulate.</a:t>
            </a:r>
          </a:p>
          <a:p>
            <a:pPr marL="1371600" lvl="2" indent="-457200">
              <a:buClr>
                <a:srgbClr val="FF0000"/>
              </a:buClr>
              <a:buSzTx/>
            </a:pPr>
            <a:r>
              <a:rPr lang="en-US" sz="2000"/>
              <a:t>The 5 micron filter VCPH-5PE will capture material that might bypass the 10 micron during vacuuming.</a:t>
            </a:r>
          </a:p>
          <a:p>
            <a:pPr marL="1371600" lvl="2" indent="-457200">
              <a:buClr>
                <a:srgbClr val="FF0000"/>
              </a:buClr>
              <a:buSzTx/>
            </a:pPr>
            <a:r>
              <a:rPr lang="en-US" sz="2000"/>
              <a:t>The 1 micron filter VCPH-1PE is excellent for water clarity issues.</a:t>
            </a:r>
          </a:p>
          <a:p>
            <a:pPr marL="1371600" lvl="2" indent="-457200">
              <a:buClr>
                <a:srgbClr val="FF0000"/>
              </a:buClr>
              <a:buSzTx/>
            </a:pPr>
            <a:r>
              <a:rPr lang="en-US" sz="2000"/>
              <a:t>The 0.3 micron VCPH-0.3PE filter is used for “polishing” when water clarity is “a must”.</a:t>
            </a:r>
          </a:p>
        </p:txBody>
      </p:sp>
    </p:spTree>
    <p:extLst>
      <p:ext uri="{BB962C8B-B14F-4D97-AF65-F5344CB8AC3E}">
        <p14:creationId xmlns:p14="http://schemas.microsoft.com/office/powerpoint/2010/main" val="34304013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a:xfrm>
            <a:off x="228600" y="76200"/>
            <a:ext cx="4343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631811" name="Rectangle 3"/>
          <p:cNvSpPr>
            <a:spLocks noGrp="1" noChangeArrowheads="1"/>
          </p:cNvSpPr>
          <p:nvPr>
            <p:ph idx="1"/>
          </p:nvPr>
        </p:nvSpPr>
        <p:spPr>
          <a:xfrm>
            <a:off x="0" y="1676400"/>
            <a:ext cx="9144000" cy="5181600"/>
          </a:xfrm>
        </p:spPr>
        <p:txBody>
          <a:bodyPr/>
          <a:lstStyle/>
          <a:p>
            <a:pPr>
              <a:lnSpc>
                <a:spcPct val="90000"/>
              </a:lnSpc>
              <a:buClr>
                <a:srgbClr val="FF0000"/>
              </a:buClr>
            </a:pPr>
            <a:r>
              <a:rPr lang="en-US" sz="2400" dirty="0"/>
              <a:t>Pre Start up:</a:t>
            </a:r>
          </a:p>
          <a:p>
            <a:pPr lvl="1">
              <a:lnSpc>
                <a:spcPct val="90000"/>
              </a:lnSpc>
              <a:buClr>
                <a:srgbClr val="FF0000"/>
              </a:buClr>
            </a:pPr>
            <a:r>
              <a:rPr lang="en-US" sz="2000" dirty="0"/>
              <a:t>Attach rigging lines (supplied by purchaser) to the main unit, and carefully lower the assembly to the bottom of the pool and tie-off the lifting line to the side of the pool. </a:t>
            </a:r>
          </a:p>
          <a:p>
            <a:pPr lvl="1">
              <a:lnSpc>
                <a:spcPct val="90000"/>
              </a:lnSpc>
              <a:buClr>
                <a:srgbClr val="FF0000"/>
              </a:buClr>
            </a:pPr>
            <a:endParaRPr lang="en-US" sz="2000" dirty="0"/>
          </a:p>
          <a:p>
            <a:pPr lvl="1">
              <a:lnSpc>
                <a:spcPct val="90000"/>
              </a:lnSpc>
              <a:buClr>
                <a:srgbClr val="FF0000"/>
              </a:buClr>
            </a:pPr>
            <a:r>
              <a:rPr lang="en-US" sz="2000" dirty="0"/>
              <a:t> The pump assembly may be lowered and installed separately from the main unit using the pump lifting tool, or it may be installed in the unit before lowering it into the water.</a:t>
            </a:r>
          </a:p>
        </p:txBody>
      </p:sp>
    </p:spTree>
    <p:extLst>
      <p:ext uri="{BB962C8B-B14F-4D97-AF65-F5344CB8AC3E}">
        <p14:creationId xmlns:p14="http://schemas.microsoft.com/office/powerpoint/2010/main" val="38911498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228600" y="0"/>
            <a:ext cx="8915400" cy="2667000"/>
          </a:xfrm>
        </p:spPr>
        <p:txBody>
          <a:bodyPr>
            <a:normAutofit fontScale="90000"/>
          </a:bodyPr>
          <a:lstStyle/>
          <a:p>
            <a:pPr fontAlgn="auto">
              <a:spcAft>
                <a:spcPts val="0"/>
              </a:spcAft>
              <a:buClr>
                <a:srgbClr val="FF0000"/>
              </a:buClr>
              <a:defRPr/>
            </a:pPr>
            <a:r>
              <a:rPr lang="en-US" dirty="0"/>
              <a:t>UFV-600 Operations</a:t>
            </a:r>
            <a:br>
              <a:rPr lang="en-US" dirty="0"/>
            </a:br>
            <a:r>
              <a:rPr lang="en-US" dirty="0"/>
              <a:t>Phase Rotation Check – with the CB-PR-600-4X, CB-PR-600-4XP and CB-600-FM control boxes</a:t>
            </a:r>
          </a:p>
        </p:txBody>
      </p:sp>
      <p:sp>
        <p:nvSpPr>
          <p:cNvPr id="485379" name="Rectangle 3"/>
          <p:cNvSpPr>
            <a:spLocks noGrp="1" noChangeArrowheads="1"/>
          </p:cNvSpPr>
          <p:nvPr>
            <p:ph idx="1"/>
          </p:nvPr>
        </p:nvSpPr>
        <p:spPr>
          <a:xfrm>
            <a:off x="685800" y="2895600"/>
            <a:ext cx="7772400" cy="3962400"/>
          </a:xfrm>
        </p:spPr>
        <p:txBody>
          <a:bodyPr/>
          <a:lstStyle/>
          <a:p>
            <a:pPr marL="339725" indent="-339725">
              <a:buClr>
                <a:srgbClr val="FF0000"/>
              </a:buClr>
            </a:pPr>
            <a:r>
              <a:rPr lang="en-US" i="1" dirty="0"/>
              <a:t>Start the pump and record the flow rate.</a:t>
            </a:r>
          </a:p>
          <a:p>
            <a:pPr marL="339725" indent="-339725">
              <a:buClr>
                <a:srgbClr val="FF0000"/>
              </a:buClr>
            </a:pPr>
            <a:r>
              <a:rPr lang="en-US" i="1" dirty="0"/>
              <a:t>Stop the pump, open the safety cover on the Phase Reversing Switch</a:t>
            </a:r>
          </a:p>
          <a:p>
            <a:pPr marL="339725" indent="-339725">
              <a:buClr>
                <a:srgbClr val="FF0000"/>
              </a:buClr>
            </a:pPr>
            <a:r>
              <a:rPr lang="en-US" i="1" dirty="0"/>
              <a:t>Turn the Phase Reversing Switch to the opposite Phase “A” or “B”</a:t>
            </a:r>
          </a:p>
          <a:p>
            <a:pPr marL="339725" indent="-339725">
              <a:buClr>
                <a:srgbClr val="FF0000"/>
              </a:buClr>
            </a:pPr>
            <a:r>
              <a:rPr lang="en-US" i="1" dirty="0"/>
              <a:t>Restart the pump and record flow rate</a:t>
            </a:r>
          </a:p>
          <a:p>
            <a:pPr marL="1143000" lvl="2" indent="-228600">
              <a:buClr>
                <a:srgbClr val="FF0000"/>
              </a:buClr>
            </a:pPr>
            <a:r>
              <a:rPr lang="en-US" i="1" dirty="0"/>
              <a:t>Do not start the pump more than 1x every 2 minutes to prevent damage to the motor windings.</a:t>
            </a:r>
          </a:p>
          <a:p>
            <a:pPr marL="339725" indent="-339725">
              <a:buClr>
                <a:srgbClr val="FF0000"/>
              </a:buClr>
            </a:pPr>
            <a:r>
              <a:rPr lang="en-US" i="1" dirty="0"/>
              <a:t>The proper phasing will give the higher flow rate.</a:t>
            </a:r>
          </a:p>
        </p:txBody>
      </p:sp>
    </p:spTree>
    <p:extLst>
      <p:ext uri="{BB962C8B-B14F-4D97-AF65-F5344CB8AC3E}">
        <p14:creationId xmlns:p14="http://schemas.microsoft.com/office/powerpoint/2010/main" val="2597548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2113" name="Rectangle 2"/>
          <p:cNvSpPr>
            <a:spLocks noGrp="1" noChangeArrowheads="1"/>
          </p:cNvSpPr>
          <p:nvPr>
            <p:ph type="title"/>
          </p:nvPr>
        </p:nvSpPr>
        <p:spPr>
          <a:xfrm>
            <a:off x="228600" y="76200"/>
            <a:ext cx="7772400" cy="1524000"/>
          </a:xfrm>
        </p:spPr>
        <p:txBody>
          <a:bodyPr/>
          <a:lstStyle/>
          <a:p>
            <a:pPr>
              <a:buClr>
                <a:srgbClr val="FF0000"/>
              </a:buClr>
            </a:pPr>
            <a:r>
              <a:rPr lang="en-US" dirty="0"/>
              <a:t>UFV-600 Operations</a:t>
            </a:r>
            <a:br>
              <a:rPr lang="en-US" dirty="0"/>
            </a:br>
            <a:r>
              <a:rPr lang="en-US" dirty="0"/>
              <a:t>Phase Rotation Check</a:t>
            </a:r>
          </a:p>
        </p:txBody>
      </p:sp>
      <p:sp>
        <p:nvSpPr>
          <p:cNvPr id="572419" name="Rectangle 3"/>
          <p:cNvSpPr>
            <a:spLocks noGrp="1" noChangeArrowheads="1"/>
          </p:cNvSpPr>
          <p:nvPr>
            <p:ph idx="1"/>
          </p:nvPr>
        </p:nvSpPr>
        <p:spPr>
          <a:xfrm>
            <a:off x="685800" y="1905000"/>
            <a:ext cx="7772400" cy="4953000"/>
          </a:xfrm>
        </p:spPr>
        <p:txBody>
          <a:bodyPr/>
          <a:lstStyle/>
          <a:p>
            <a:pPr marL="339725" indent="-339725">
              <a:buClr>
                <a:srgbClr val="FF0000"/>
              </a:buClr>
            </a:pPr>
            <a:r>
              <a:rPr lang="en-US" i="1" dirty="0"/>
              <a:t>Phased correctly the UFV-600 flow meter should read around 600 GPM  with clean filters installed.</a:t>
            </a:r>
          </a:p>
          <a:p>
            <a:pPr marL="0" indent="0">
              <a:buClr>
                <a:srgbClr val="FF0000"/>
              </a:buClr>
              <a:buNone/>
            </a:pPr>
            <a:endParaRPr lang="en-US" i="1" dirty="0"/>
          </a:p>
          <a:p>
            <a:pPr marL="339725" indent="-339725">
              <a:buClr>
                <a:srgbClr val="FF0000"/>
              </a:buClr>
            </a:pPr>
            <a:r>
              <a:rPr lang="en-US" i="1" dirty="0"/>
              <a:t>Phased incorrectly (backwards) the flow can be as low as 80-100 GPM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9"/>
          <p:cNvSpPr>
            <a:spLocks noChangeArrowheads="1"/>
          </p:cNvSpPr>
          <p:nvPr/>
        </p:nvSpPr>
        <p:spPr bwMode="auto">
          <a:xfrm>
            <a:off x="1957388" y="1452563"/>
            <a:ext cx="9144000" cy="0"/>
          </a:xfrm>
          <a:prstGeom prst="rect">
            <a:avLst/>
          </a:prstGeom>
          <a:noFill/>
          <a:ln w="9525">
            <a:noFill/>
            <a:miter lim="800000"/>
            <a:headEnd/>
            <a:tailEnd/>
          </a:ln>
        </p:spPr>
        <p:txBody>
          <a:bodyPr>
            <a:spAutoFit/>
          </a:bodyPr>
          <a:lstStyle/>
          <a:p>
            <a:pPr eaLnBrk="0" hangingPunct="0"/>
            <a:endParaRPr lang="en-US"/>
          </a:p>
        </p:txBody>
      </p:sp>
      <p:pic>
        <p:nvPicPr>
          <p:cNvPr id="2" name="Picture 1" descr="TNC-004-02 Rev. B - UFV-600 Brochure Dwg.pdf - Adobe Acrobat"/>
          <p:cNvPicPr>
            <a:picLocks noChangeAspect="1"/>
          </p:cNvPicPr>
          <p:nvPr/>
        </p:nvPicPr>
        <p:blipFill rotWithShape="1">
          <a:blip r:embed="rId3">
            <a:extLst>
              <a:ext uri="{28A0092B-C50C-407E-A947-70E740481C1C}">
                <a14:useLocalDpi xmlns:a14="http://schemas.microsoft.com/office/drawing/2010/main" val="0"/>
              </a:ext>
            </a:extLst>
          </a:blip>
          <a:srcRect l="21406" t="13175" r="18104" b="3060"/>
          <a:stretch/>
        </p:blipFill>
        <p:spPr>
          <a:xfrm>
            <a:off x="0" y="1"/>
            <a:ext cx="9079465"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61" name="Rectangle 2"/>
          <p:cNvSpPr>
            <a:spLocks noGrp="1" noChangeArrowheads="1"/>
          </p:cNvSpPr>
          <p:nvPr>
            <p:ph type="title"/>
          </p:nvPr>
        </p:nvSpPr>
        <p:spPr>
          <a:xfrm>
            <a:off x="228600" y="76200"/>
            <a:ext cx="7772400" cy="1524000"/>
          </a:xfrm>
        </p:spPr>
        <p:txBody>
          <a:bodyPr/>
          <a:lstStyle/>
          <a:p>
            <a:pPr>
              <a:buClr>
                <a:srgbClr val="FF0000"/>
              </a:buClr>
            </a:pPr>
            <a:r>
              <a:rPr lang="en-US" dirty="0"/>
              <a:t>UFV-600 Operations</a:t>
            </a:r>
            <a:br>
              <a:rPr lang="en-US" dirty="0"/>
            </a:br>
            <a:r>
              <a:rPr lang="en-US" dirty="0"/>
              <a:t>Phase Rotation Check</a:t>
            </a:r>
          </a:p>
        </p:txBody>
      </p:sp>
      <p:sp>
        <p:nvSpPr>
          <p:cNvPr id="574467" name="Rectangle 3"/>
          <p:cNvSpPr>
            <a:spLocks noGrp="1" noChangeArrowheads="1"/>
          </p:cNvSpPr>
          <p:nvPr>
            <p:ph idx="1"/>
          </p:nvPr>
        </p:nvSpPr>
        <p:spPr>
          <a:xfrm>
            <a:off x="685800" y="1905000"/>
            <a:ext cx="7772400" cy="4953000"/>
          </a:xfrm>
        </p:spPr>
        <p:txBody>
          <a:bodyPr/>
          <a:lstStyle/>
          <a:p>
            <a:pPr marL="339725" indent="-339725">
              <a:lnSpc>
                <a:spcPct val="90000"/>
              </a:lnSpc>
              <a:buClr>
                <a:srgbClr val="FF0000"/>
              </a:buClr>
            </a:pPr>
            <a:r>
              <a:rPr lang="en-US" i="1" dirty="0"/>
              <a:t>A Phase Rotation Check is necessary because a 3 phase AC pump can run both backwards &amp; forwards.  </a:t>
            </a:r>
          </a:p>
          <a:p>
            <a:pPr marL="339725" indent="-339725">
              <a:lnSpc>
                <a:spcPct val="90000"/>
              </a:lnSpc>
              <a:buClr>
                <a:srgbClr val="FF0000"/>
              </a:buClr>
            </a:pPr>
            <a:endParaRPr lang="en-US" i="1" dirty="0"/>
          </a:p>
          <a:p>
            <a:pPr marL="339725" indent="-339725">
              <a:lnSpc>
                <a:spcPct val="90000"/>
              </a:lnSpc>
              <a:buClr>
                <a:srgbClr val="FF0000"/>
              </a:buClr>
            </a:pPr>
            <a:r>
              <a:rPr lang="en-US" i="1" dirty="0"/>
              <a:t>Running the pump backwards for long periods of time will damage the pumps upper thrust bearing and cause premature failure. </a:t>
            </a:r>
          </a:p>
          <a:p>
            <a:pPr marL="339725" indent="-339725">
              <a:lnSpc>
                <a:spcPct val="90000"/>
              </a:lnSpc>
              <a:buClr>
                <a:srgbClr val="FF0000"/>
              </a:buClr>
            </a:pPr>
            <a:endParaRPr lang="en-US" i="1" dirty="0"/>
          </a:p>
          <a:p>
            <a:pPr marL="339725" indent="-339725">
              <a:lnSpc>
                <a:spcPct val="90000"/>
              </a:lnSpc>
              <a:buClr>
                <a:srgbClr val="FF0000"/>
              </a:buClr>
            </a:pPr>
            <a:r>
              <a:rPr lang="en-US" i="1" dirty="0"/>
              <a:t>Perform a Phase Rotation Check whenever a pump is disconnected from its electrical power source!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228600" y="76200"/>
            <a:ext cx="8915400" cy="1524000"/>
          </a:xfrm>
        </p:spPr>
        <p:txBody>
          <a:bodyPr>
            <a:normAutofit fontScale="90000"/>
          </a:bodyPr>
          <a:lstStyle/>
          <a:p>
            <a:pPr fontAlgn="auto">
              <a:spcAft>
                <a:spcPts val="0"/>
              </a:spcAft>
              <a:buClr>
                <a:srgbClr val="FF0000"/>
              </a:buClr>
              <a:defRPr/>
            </a:pPr>
            <a:r>
              <a:rPr lang="en-US"/>
              <a:t>UFV Operations</a:t>
            </a:r>
            <a:br>
              <a:rPr lang="en-US"/>
            </a:br>
            <a:r>
              <a:rPr lang="en-US"/>
              <a:t>Setup</a:t>
            </a:r>
          </a:p>
        </p:txBody>
      </p:sp>
      <p:sp>
        <p:nvSpPr>
          <p:cNvPr id="460803" name="Rectangle 3"/>
          <p:cNvSpPr>
            <a:spLocks noGrp="1" noChangeArrowheads="1"/>
          </p:cNvSpPr>
          <p:nvPr>
            <p:ph idx="1"/>
          </p:nvPr>
        </p:nvSpPr>
        <p:spPr>
          <a:xfrm>
            <a:off x="0" y="1676400"/>
            <a:ext cx="3962400" cy="5181600"/>
          </a:xfrm>
        </p:spPr>
        <p:txBody>
          <a:bodyPr/>
          <a:lstStyle/>
          <a:p>
            <a:pPr>
              <a:buClr>
                <a:srgbClr val="FF0000"/>
              </a:buClr>
            </a:pPr>
            <a:r>
              <a:rPr lang="en-US" sz="2800" dirty="0"/>
              <a:t>Lower the UT-3/6 floor storage rack and place near the unit.  </a:t>
            </a:r>
          </a:p>
          <a:p>
            <a:pPr lvl="1">
              <a:buClr>
                <a:srgbClr val="FF0000"/>
              </a:buClr>
            </a:pPr>
            <a:r>
              <a:rPr lang="en-US" dirty="0"/>
              <a:t>Filter cartridges can take several minutes to flood while trying to submerge them in the pool. The flooding time can be minimized by pre</a:t>
            </a:r>
          </a:p>
          <a:p>
            <a:pPr lvl="1">
              <a:buClr>
                <a:srgbClr val="FF0000"/>
              </a:buClr>
            </a:pPr>
            <a:r>
              <a:rPr lang="en-US" dirty="0"/>
              <a:t>UFV-260 shown, UFV-600 similar.</a:t>
            </a:r>
          </a:p>
        </p:txBody>
      </p:sp>
      <p:pic>
        <p:nvPicPr>
          <p:cNvPr id="665603" name="Picture 6" descr="100_3650"/>
          <p:cNvPicPr>
            <a:picLocks noChangeAspect="1" noChangeArrowheads="1"/>
          </p:cNvPicPr>
          <p:nvPr/>
        </p:nvPicPr>
        <p:blipFill>
          <a:blip r:embed="rId3"/>
          <a:srcRect l="11319" t="16986" r="28297" b="11891"/>
          <a:stretch>
            <a:fillRect/>
          </a:stretch>
        </p:blipFill>
        <p:spPr bwMode="auto">
          <a:xfrm>
            <a:off x="3962400" y="1885950"/>
            <a:ext cx="4878388" cy="3829050"/>
          </a:xfrm>
          <a:prstGeom prst="rect">
            <a:avLst/>
          </a:prstGeom>
          <a:noFill/>
          <a:ln w="9525">
            <a:noFill/>
            <a:miter lim="800000"/>
            <a:headEnd/>
            <a:tailEnd/>
          </a:ln>
        </p:spPr>
      </p:pic>
    </p:spTree>
    <p:extLst>
      <p:ext uri="{BB962C8B-B14F-4D97-AF65-F5344CB8AC3E}">
        <p14:creationId xmlns:p14="http://schemas.microsoft.com/office/powerpoint/2010/main" val="1000509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sp>
        <p:nvSpPr>
          <p:cNvPr id="469003" name="Rectangle 11"/>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buFont typeface="Monotype Sorts"/>
              <a:buNone/>
            </a:pPr>
            <a:r>
              <a:rPr lang="en-US" sz="3600" dirty="0"/>
              <a:t>  The UT-9 Rope Filter Lift tool is designed </a:t>
            </a:r>
          </a:p>
          <a:p>
            <a:pPr>
              <a:buFont typeface="Monotype Sorts"/>
              <a:buNone/>
            </a:pPr>
            <a:r>
              <a:rPr lang="en-US" sz="3600" dirty="0"/>
              <a:t>  to remotely change out expended filter cartridges.  </a:t>
            </a:r>
          </a:p>
          <a:p>
            <a:pPr>
              <a:buFont typeface="Monotype Sorts"/>
              <a:buNone/>
            </a:pPr>
            <a:r>
              <a:rPr lang="en-US" sz="3600" dirty="0"/>
              <a:t>  Use the 50ft </a:t>
            </a:r>
            <a:r>
              <a:rPr lang="en-US" sz="3600" dirty="0" err="1"/>
              <a:t>lg</a:t>
            </a:r>
            <a:r>
              <a:rPr lang="en-US" sz="3600" dirty="0"/>
              <a:t> SS UT-15 Utility Chain  to operate the UT-9  Rope Filter Lift Tool</a:t>
            </a:r>
          </a:p>
          <a:p>
            <a:pPr>
              <a:buFont typeface="Monotype Sorts"/>
              <a:buNone/>
            </a:pPr>
            <a:r>
              <a:rPr lang="en-US" sz="3600" dirty="0"/>
              <a:t>   </a:t>
            </a:r>
          </a:p>
        </p:txBody>
      </p:sp>
    </p:spTree>
    <p:extLst>
      <p:ext uri="{BB962C8B-B14F-4D97-AF65-F5344CB8AC3E}">
        <p14:creationId xmlns:p14="http://schemas.microsoft.com/office/powerpoint/2010/main" val="28086292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sp>
        <p:nvSpPr>
          <p:cNvPr id="507907"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a:buClr>
                <a:srgbClr val="FF0000"/>
              </a:buClr>
            </a:pPr>
            <a:r>
              <a:rPr lang="en-US" sz="2800" dirty="0"/>
              <a:t>Open the filter tube cover using the bottom hook on the RFLT</a:t>
            </a:r>
          </a:p>
          <a:p>
            <a:pPr marL="0" indent="0">
              <a:buClr>
                <a:srgbClr val="FF0000"/>
              </a:buClr>
              <a:buNone/>
            </a:pPr>
            <a:endParaRPr lang="en-US" sz="2800" dirty="0"/>
          </a:p>
        </p:txBody>
      </p:sp>
    </p:spTree>
    <p:extLst>
      <p:ext uri="{BB962C8B-B14F-4D97-AF65-F5344CB8AC3E}">
        <p14:creationId xmlns:p14="http://schemas.microsoft.com/office/powerpoint/2010/main" val="16207408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228600" y="76200"/>
            <a:ext cx="7772400" cy="1524000"/>
          </a:xfrm>
        </p:spPr>
        <p:txBody>
          <a:bodyPr>
            <a:normAutofit fontScale="90000"/>
          </a:bodyPr>
          <a:lstStyle/>
          <a:p>
            <a:pPr fontAlgn="auto">
              <a:spcAft>
                <a:spcPts val="0"/>
              </a:spcAft>
              <a:buClr>
                <a:srgbClr val="FF0000"/>
              </a:buClr>
              <a:defRPr/>
            </a:pPr>
            <a:r>
              <a:rPr lang="en-US"/>
              <a:t>UFV Operations</a:t>
            </a:r>
            <a:br>
              <a:rPr lang="en-US"/>
            </a:br>
            <a:r>
              <a:rPr lang="en-US"/>
              <a:t>Installing Filter Cartridges</a:t>
            </a:r>
          </a:p>
        </p:txBody>
      </p:sp>
      <p:pic>
        <p:nvPicPr>
          <p:cNvPr id="462851" name="Picture 3" descr="RFLT Opening Cover"/>
          <p:cNvPicPr>
            <a:picLocks noChangeAspect="1" noChangeArrowheads="1"/>
          </p:cNvPicPr>
          <p:nvPr/>
        </p:nvPicPr>
        <p:blipFill>
          <a:blip r:embed="rId3"/>
          <a:srcRect l="32986" r="12152" b="9259"/>
          <a:stretch>
            <a:fillRect/>
          </a:stretch>
        </p:blipFill>
        <p:spPr bwMode="auto">
          <a:xfrm>
            <a:off x="76200" y="1828800"/>
            <a:ext cx="3257550" cy="4038600"/>
          </a:xfrm>
          <a:prstGeom prst="rect">
            <a:avLst/>
          </a:prstGeom>
          <a:noFill/>
          <a:ln w="9525">
            <a:noFill/>
            <a:miter lim="800000"/>
            <a:headEnd/>
            <a:tailEnd/>
          </a:ln>
        </p:spPr>
      </p:pic>
      <p:pic>
        <p:nvPicPr>
          <p:cNvPr id="462852" name="Picture 4" descr="RFLT Opening Cover #2"/>
          <p:cNvPicPr>
            <a:picLocks noChangeAspect="1" noChangeArrowheads="1"/>
          </p:cNvPicPr>
          <p:nvPr/>
        </p:nvPicPr>
        <p:blipFill>
          <a:blip r:embed="rId4"/>
          <a:srcRect l="25000" r="8333" b="18750"/>
          <a:stretch>
            <a:fillRect/>
          </a:stretch>
        </p:blipFill>
        <p:spPr bwMode="auto">
          <a:xfrm>
            <a:off x="3581400" y="1828800"/>
            <a:ext cx="2482850" cy="4033838"/>
          </a:xfrm>
          <a:prstGeom prst="rect">
            <a:avLst/>
          </a:prstGeom>
          <a:noFill/>
          <a:ln w="9525">
            <a:noFill/>
            <a:miter lim="800000"/>
            <a:headEnd/>
            <a:tailEnd/>
          </a:ln>
        </p:spPr>
      </p:pic>
      <p:pic>
        <p:nvPicPr>
          <p:cNvPr id="462853" name="Picture 5" descr="RFLT Opening Cover #5"/>
          <p:cNvPicPr>
            <a:picLocks noChangeAspect="1" noChangeArrowheads="1"/>
          </p:cNvPicPr>
          <p:nvPr/>
        </p:nvPicPr>
        <p:blipFill>
          <a:blip r:embed="rId5"/>
          <a:srcRect l="12500" t="12500" r="25000" b="12500"/>
          <a:stretch>
            <a:fillRect/>
          </a:stretch>
        </p:blipFill>
        <p:spPr bwMode="auto">
          <a:xfrm>
            <a:off x="6324600" y="1828800"/>
            <a:ext cx="2493963" cy="3989388"/>
          </a:xfrm>
          <a:prstGeom prst="rect">
            <a:avLst/>
          </a:prstGeom>
          <a:noFill/>
          <a:ln w="9525">
            <a:noFill/>
            <a:miter lim="800000"/>
            <a:headEnd/>
            <a:tailEnd/>
          </a:ln>
        </p:spPr>
      </p:pic>
      <p:sp>
        <p:nvSpPr>
          <p:cNvPr id="6" name="Rectangle 3"/>
          <p:cNvSpPr>
            <a:spLocks noGrp="1" noChangeArrowheads="1"/>
          </p:cNvSpPr>
          <p:nvPr>
            <p:ph idx="1"/>
          </p:nvPr>
        </p:nvSpPr>
        <p:spPr>
          <a:xfrm>
            <a:off x="0" y="5818188"/>
            <a:ext cx="9144000" cy="1039812"/>
          </a:xfrm>
        </p:spPr>
        <p:txBody>
          <a:bodyPr/>
          <a:lstStyle/>
          <a:p>
            <a:pPr>
              <a:buClr>
                <a:srgbClr val="FF0000"/>
              </a:buClr>
            </a:pPr>
            <a:r>
              <a:rPr lang="en-US" sz="2800" dirty="0"/>
              <a:t>UFV-260 Shown, UFV-600 similar</a:t>
            </a:r>
          </a:p>
        </p:txBody>
      </p:sp>
    </p:spTree>
    <p:extLst>
      <p:ext uri="{BB962C8B-B14F-4D97-AF65-F5344CB8AC3E}">
        <p14:creationId xmlns:p14="http://schemas.microsoft.com/office/powerpoint/2010/main" val="19367611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sp>
        <p:nvSpPr>
          <p:cNvPr id="505859"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a:t>Rope Filter Lift Tool (RFLT) Model UT-9</a:t>
            </a:r>
          </a:p>
          <a:p>
            <a:pPr algn="ctr">
              <a:buFont typeface="Monotype Sorts"/>
              <a:buNone/>
            </a:pPr>
            <a:r>
              <a:rPr lang="en-US" sz="3500" b="1" i="1"/>
              <a:t>Operating Instructions</a:t>
            </a:r>
            <a:r>
              <a:rPr lang="en-US" sz="3600" b="1" i="1"/>
              <a:t> </a:t>
            </a:r>
          </a:p>
          <a:p>
            <a:pPr algn="ctr">
              <a:buFont typeface="Monotype Sorts"/>
              <a:buNone/>
            </a:pPr>
            <a:endParaRPr lang="en-US" sz="3600" b="1" i="1"/>
          </a:p>
          <a:p>
            <a:pPr>
              <a:buClr>
                <a:srgbClr val="FF0000"/>
              </a:buClr>
            </a:pPr>
            <a:r>
              <a:rPr lang="en-US"/>
              <a:t>As the top pull rod is operated up or down in the tool housing, the hinged arms rotating  on an internal cam will extend either in or out through the two open slots. The hinged arms will capture the filter for lifting, or release it for withdrawal of the tool. </a:t>
            </a:r>
          </a:p>
        </p:txBody>
      </p:sp>
    </p:spTree>
    <p:extLst>
      <p:ext uri="{BB962C8B-B14F-4D97-AF65-F5344CB8AC3E}">
        <p14:creationId xmlns:p14="http://schemas.microsoft.com/office/powerpoint/2010/main" val="38663480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850" name="Object 2"/>
          <p:cNvGraphicFramePr>
            <a:graphicFrameLocks noChangeAspect="1"/>
          </p:cNvGraphicFramePr>
          <p:nvPr/>
        </p:nvGraphicFramePr>
        <p:xfrm>
          <a:off x="0" y="15875"/>
          <a:ext cx="9144000" cy="6842125"/>
        </p:xfrm>
        <a:graphic>
          <a:graphicData uri="http://schemas.openxmlformats.org/presentationml/2006/ole">
            <mc:AlternateContent xmlns:mc="http://schemas.openxmlformats.org/markup-compatibility/2006">
              <mc:Choice xmlns:v="urn:schemas-microsoft-com:vml" Requires="v">
                <p:oleObj spid="_x0000_s790555" name="Document" r:id="rId4" imgW="5867280" imgH="4390920" progId="DesignCAD.Document.10">
                  <p:embed/>
                </p:oleObj>
              </mc:Choice>
              <mc:Fallback>
                <p:oleObj name="Document" r:id="rId4" imgW="5867280" imgH="4390920" progId="DesignCAD.Document.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952103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sp>
        <p:nvSpPr>
          <p:cNvPr id="509955"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a:buClr>
                <a:srgbClr val="FF0000"/>
              </a:buClr>
            </a:pPr>
            <a:r>
              <a:rPr lang="en-US" dirty="0"/>
              <a:t>After the filter tube cover has been opened, lower the RFLT down into the open top of the filter cartridge until the top plate of the rope tool seats on the top of the filter cartridge.  </a:t>
            </a:r>
          </a:p>
          <a:p>
            <a:pPr lvl="1">
              <a:buClr>
                <a:srgbClr val="FF0000"/>
              </a:buClr>
            </a:pPr>
            <a:r>
              <a:rPr lang="en-US" sz="3200" i="1" dirty="0"/>
              <a:t>This is determined by a sudden decrease in the weight of the tool on the SS chain.</a:t>
            </a:r>
            <a:r>
              <a:rPr lang="en-US" dirty="0"/>
              <a:t> </a:t>
            </a:r>
          </a:p>
        </p:txBody>
      </p:sp>
    </p:spTree>
    <p:extLst>
      <p:ext uri="{BB962C8B-B14F-4D97-AF65-F5344CB8AC3E}">
        <p14:creationId xmlns:p14="http://schemas.microsoft.com/office/powerpoint/2010/main" val="30953143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sp>
        <p:nvSpPr>
          <p:cNvPr id="512003" name="Rectangle 3"/>
          <p:cNvSpPr>
            <a:spLocks noGrp="1" noChangeArrowheads="1"/>
          </p:cNvSpPr>
          <p:nvPr>
            <p:ph idx="1"/>
          </p:nvPr>
        </p:nvSpPr>
        <p:spPr>
          <a:xfrm>
            <a:off x="0" y="1676400"/>
            <a:ext cx="9144000" cy="5181600"/>
          </a:xfrm>
        </p:spPr>
        <p:txBody>
          <a:bodyPr/>
          <a:lstStyle/>
          <a:p>
            <a:pPr algn="ctr">
              <a:buFont typeface="Monotype Sorts"/>
              <a:buNone/>
            </a:pPr>
            <a:r>
              <a:rPr lang="en-US" sz="3500" b="1" i="1" dirty="0"/>
              <a:t>Rope Filter Lift Tool (RFLT) Model UT-9</a:t>
            </a:r>
          </a:p>
          <a:p>
            <a:pPr algn="ctr">
              <a:buFont typeface="Monotype Sorts"/>
              <a:buNone/>
            </a:pPr>
            <a:r>
              <a:rPr lang="en-US" sz="3500" b="1" i="1" dirty="0"/>
              <a:t>Operating Instructions</a:t>
            </a:r>
            <a:r>
              <a:rPr lang="en-US" sz="3600" b="1" i="1" dirty="0"/>
              <a:t> </a:t>
            </a:r>
          </a:p>
          <a:p>
            <a:pPr algn="ctr">
              <a:buFont typeface="Monotype Sorts"/>
              <a:buNone/>
            </a:pPr>
            <a:endParaRPr lang="en-US" sz="3600" b="1" i="1" dirty="0"/>
          </a:p>
          <a:p>
            <a:pPr>
              <a:buClr>
                <a:srgbClr val="FF0000"/>
              </a:buClr>
            </a:pPr>
            <a:r>
              <a:rPr lang="en-US" dirty="0"/>
              <a:t>Continue to partially lower the SS chain ONLY another 4 or 5 inches.  This will allow the side arms of the tool to extend out through the open slots on the side of the tool housing and engage the underside of the filter top cap.</a:t>
            </a:r>
          </a:p>
        </p:txBody>
      </p:sp>
    </p:spTree>
    <p:extLst>
      <p:ext uri="{BB962C8B-B14F-4D97-AF65-F5344CB8AC3E}">
        <p14:creationId xmlns:p14="http://schemas.microsoft.com/office/powerpoint/2010/main" val="10579392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228600" y="838200"/>
            <a:ext cx="8915400" cy="609600"/>
          </a:xfrm>
        </p:spPr>
        <p:txBody>
          <a:bodyPr>
            <a:normAutofit fontScale="90000"/>
          </a:bodyPr>
          <a:lstStyle/>
          <a:p>
            <a:pPr fontAlgn="auto">
              <a:spcAft>
                <a:spcPts val="0"/>
              </a:spcAft>
              <a:buClr>
                <a:srgbClr val="FF0000"/>
              </a:buClr>
              <a:defRPr/>
            </a:pPr>
            <a:r>
              <a:rPr lang="en-US" dirty="0"/>
              <a:t>UFV-600 Operations</a:t>
            </a:r>
            <a:br>
              <a:rPr lang="en-US" dirty="0"/>
            </a:br>
            <a:r>
              <a:rPr lang="en-US" dirty="0"/>
              <a:t>Installing Filter Cartridges</a:t>
            </a:r>
          </a:p>
        </p:txBody>
      </p:sp>
      <p:pic>
        <p:nvPicPr>
          <p:cNvPr id="683010" name="Picture 5" descr="100_0691"/>
          <p:cNvPicPr>
            <a:picLocks noChangeAspect="1" noChangeArrowheads="1"/>
          </p:cNvPicPr>
          <p:nvPr/>
        </p:nvPicPr>
        <p:blipFill>
          <a:blip r:embed="rId3"/>
          <a:srcRect/>
          <a:stretch>
            <a:fillRect/>
          </a:stretch>
        </p:blipFill>
        <p:spPr bwMode="auto">
          <a:xfrm>
            <a:off x="1524000" y="1905000"/>
            <a:ext cx="6186488" cy="4640263"/>
          </a:xfrm>
          <a:prstGeom prst="rect">
            <a:avLst/>
          </a:prstGeom>
          <a:noFill/>
          <a:ln w="9525">
            <a:noFill/>
            <a:miter lim="800000"/>
            <a:headEnd/>
            <a:tailEnd/>
          </a:ln>
        </p:spPr>
      </p:pic>
    </p:spTree>
    <p:extLst>
      <p:ext uri="{BB962C8B-B14F-4D97-AF65-F5344CB8AC3E}">
        <p14:creationId xmlns:p14="http://schemas.microsoft.com/office/powerpoint/2010/main" val="1918716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4230</TotalTime>
  <Words>6963</Words>
  <Application>Microsoft Office PowerPoint</Application>
  <PresentationFormat>On-screen Show (4:3)</PresentationFormat>
  <Paragraphs>899</Paragraphs>
  <Slides>132</Slides>
  <Notes>132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132</vt:i4>
      </vt:variant>
    </vt:vector>
  </HeadingPairs>
  <TitlesOfParts>
    <vt:vector size="141" baseType="lpstr">
      <vt:lpstr>Calibri</vt:lpstr>
      <vt:lpstr>Constantia</vt:lpstr>
      <vt:lpstr>Monotype Sorts</vt:lpstr>
      <vt:lpstr>Tahoma</vt:lpstr>
      <vt:lpstr>Times New Roman</vt:lpstr>
      <vt:lpstr>Wingdings 2</vt:lpstr>
      <vt:lpstr>Flow</vt:lpstr>
      <vt:lpstr>Drawing</vt:lpstr>
      <vt:lpstr>Document</vt:lpstr>
      <vt:lpstr>Underwater Filter/Vacuum Model UFV-600</vt:lpstr>
      <vt:lpstr>Training  Objectives</vt:lpstr>
      <vt:lpstr>References</vt:lpstr>
      <vt:lpstr>UFV-600 Principals of Operation</vt:lpstr>
      <vt:lpstr>UFV-600 Principals of Operation</vt:lpstr>
      <vt:lpstr>UFV-600 Principals of Operation</vt:lpstr>
      <vt:lpstr>UFV-600 Principals of Operation</vt:lpstr>
      <vt:lpstr>UFV-600</vt:lpstr>
      <vt:lpstr>PowerPoint Presentation</vt:lpstr>
      <vt:lpstr>Detailed Description:UFV-600</vt:lpstr>
      <vt:lpstr>Detailed Description:    UFV-600</vt:lpstr>
      <vt:lpstr>Detailed Description:    UFV-600 Housing</vt:lpstr>
      <vt:lpstr>Detailed Description:  UFV-600</vt:lpstr>
      <vt:lpstr>PP-600SC Pump/Motor Assembly</vt:lpstr>
      <vt:lpstr>Detailed Description:   PP-600SC Pump &amp; Motor</vt:lpstr>
      <vt:lpstr>PowerPoint Presentation</vt:lpstr>
      <vt:lpstr>Detailed Description:   PP-600SC Pump &amp; Motor</vt:lpstr>
      <vt:lpstr>PowerPoint Presentation</vt:lpstr>
      <vt:lpstr>PowerPoint Presentation</vt:lpstr>
      <vt:lpstr>PowerPoint Presentation</vt:lpstr>
      <vt:lpstr>Detailed Description:  Pump Control Boxes</vt:lpstr>
      <vt:lpstr>Detailed Description: Phase Reversing Control Box with twistlock plugs, CB-PR-600-4XP</vt:lpstr>
      <vt:lpstr>Detailed Description: Phase Reversing Control Box with twistlock plugs, CB-PR-600-4XP</vt:lpstr>
      <vt:lpstr>PowerPoint Presentation</vt:lpstr>
      <vt:lpstr>PowerPoint Presentation</vt:lpstr>
      <vt:lpstr>Detailed Description: Phase Reversing Control Box with twistlock plugs, CB-PR-600-4XP</vt:lpstr>
      <vt:lpstr>Detailed Description: Phase Reversing Control Box with twistlock plugs and integrated flow meter, CB-600-FM </vt:lpstr>
      <vt:lpstr>Detailed Description:   PSC-100P Power Cable   </vt:lpstr>
      <vt:lpstr>Detailed Description:   PC-50 Drop Cable    </vt:lpstr>
      <vt:lpstr>Detailed Description:  Flow Meter &amp; Flow Sensor</vt:lpstr>
      <vt:lpstr>Tri Nuclear Flow Meter</vt:lpstr>
      <vt:lpstr>Tri Nuclear Flow Meter</vt:lpstr>
      <vt:lpstr>Tri Nuclear Flow Meter</vt:lpstr>
      <vt:lpstr>Tooling/Accessories  for the  UFV-600</vt:lpstr>
      <vt:lpstr>PowerPoint Presentation</vt:lpstr>
      <vt:lpstr>UFV-600 Tooling</vt:lpstr>
      <vt:lpstr>UFV-600 Tooling</vt:lpstr>
      <vt:lpstr>UFV-600 Tooling</vt:lpstr>
      <vt:lpstr>UFV-600 Tooling</vt:lpstr>
      <vt:lpstr>UFV-600 Tooling</vt:lpstr>
      <vt:lpstr>UFV-600  Tooling</vt:lpstr>
      <vt:lpstr>UFV-600 Tooling</vt:lpstr>
      <vt:lpstr>UFV-600 Tooling</vt:lpstr>
      <vt:lpstr>UFV-600 Tooling</vt:lpstr>
      <vt:lpstr>UFV-600 Tooling</vt:lpstr>
      <vt:lpstr>UFV-600  Tooling</vt:lpstr>
      <vt:lpstr>UFV-600 Tooling</vt:lpstr>
      <vt:lpstr>UFV-600 Tooling</vt:lpstr>
      <vt:lpstr>UFV-600 Tooling</vt:lpstr>
      <vt:lpstr>UFV-600 Tooling</vt:lpstr>
      <vt:lpstr>UFV-600 Tooling</vt:lpstr>
      <vt:lpstr>Tri Nuclear Corp.    Assembly &amp; Installation in the Pool </vt:lpstr>
      <vt:lpstr>UF Operations Setup</vt:lpstr>
      <vt:lpstr>Tri Nuclear Flow Meter</vt:lpstr>
      <vt:lpstr>UF Operations Setup</vt:lpstr>
      <vt:lpstr>UFV Operations Setup</vt:lpstr>
      <vt:lpstr>PowerPoint Presentation</vt:lpstr>
      <vt:lpstr>UFV Operations Setup</vt:lpstr>
      <vt:lpstr>UFV Operations Setup</vt:lpstr>
      <vt:lpstr>PowerPoint Presentation</vt:lpstr>
      <vt:lpstr>UFV Operations Setup</vt:lpstr>
      <vt:lpstr>UFV Operations Setup</vt:lpstr>
      <vt:lpstr>UFV Operations Setup</vt:lpstr>
      <vt:lpstr>UFV Operations Setup</vt:lpstr>
      <vt:lpstr>UFV Operations Setup</vt:lpstr>
      <vt:lpstr>UFV Operations Setup</vt:lpstr>
      <vt:lpstr>UFV Operations Setup</vt:lpstr>
      <vt:lpstr>UFV Operations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UFV Operations Setup</vt:lpstr>
      <vt:lpstr>UFV Operations Setup</vt:lpstr>
      <vt:lpstr>UFV Operations Setup</vt:lpstr>
      <vt:lpstr>UFV-600 Operations Phase Rotation Check – with the CB-PR-600-4X, CB-PR-600-4XP and CB-600-FM control boxes</vt:lpstr>
      <vt:lpstr>UFV-600 Operations Phase Rotation Check</vt:lpstr>
      <vt:lpstr>UFV-600 Operations Phase Rotation Check</vt:lpstr>
      <vt:lpstr>UFV Operations Setup</vt:lpstr>
      <vt:lpstr>UFV-600 Operations Installing Filter Cartridges</vt:lpstr>
      <vt:lpstr>UFV Operations Installing Filter Cartridges</vt:lpstr>
      <vt:lpstr>UFV Operations Installing Filter Cartridges</vt:lpstr>
      <vt:lpstr>UFV-600 Operations Installing Filter Cartridges</vt:lpstr>
      <vt:lpstr>PowerPoint Presentation</vt:lpstr>
      <vt:lpstr>UFV-600 Operations Installing Filter Cartridges</vt:lpstr>
      <vt:lpstr>UFV-600 Operations Installing Filter Cartridges</vt:lpstr>
      <vt:lpstr>UFV-600 Operations Installing Filter Cartridges</vt:lpstr>
      <vt:lpstr>UFV-600 Operations Installing Filter Cartridges</vt:lpstr>
      <vt:lpstr>UFV-600 Operations Installing Filter Cartridges</vt:lpstr>
      <vt:lpstr>UFV-600 Operations Installing Filter Cartridges</vt:lpstr>
      <vt:lpstr>Tri Nuclear Corp.    General UFV-600 Operations </vt:lpstr>
      <vt:lpstr>UFV-600</vt:lpstr>
      <vt:lpstr>UFV Operations </vt:lpstr>
      <vt:lpstr>PowerPoint Presentation</vt:lpstr>
      <vt:lpstr>UFV-600 Operations  Water Clarity</vt:lpstr>
      <vt:lpstr>UFV Operations Water Clarity</vt:lpstr>
      <vt:lpstr>UFV Operations Vacuuming</vt:lpstr>
      <vt:lpstr>UFV-600 Tooling</vt:lpstr>
      <vt:lpstr>UFV-600 Tooling</vt:lpstr>
      <vt:lpstr>UFV Operations Vacuuming</vt:lpstr>
      <vt:lpstr>UFV Operations Vacuuming</vt:lpstr>
      <vt:lpstr>PowerPoint Presentation</vt:lpstr>
      <vt:lpstr>UFV Operations Vacuuming Strategy</vt:lpstr>
      <vt:lpstr>UFV Operations Filter Change Out</vt:lpstr>
      <vt:lpstr>Tri Nuclear Corp.    UF Precautions &amp; Limitations</vt:lpstr>
      <vt:lpstr>UF Operations Precautions &amp; Limitations</vt:lpstr>
      <vt:lpstr>UF Precautions &amp; Limitations</vt:lpstr>
      <vt:lpstr>UF Precautions &amp; Limitations</vt:lpstr>
      <vt:lpstr>UF Precautions &amp; Limitations</vt:lpstr>
      <vt:lpstr>UF Precautions &amp; Limitations</vt:lpstr>
      <vt:lpstr>UF Precautions &amp; Limitations</vt:lpstr>
      <vt:lpstr>UF Precautions &amp; Limitations</vt:lpstr>
      <vt:lpstr>UF Precautions &amp; Limitations</vt:lpstr>
      <vt:lpstr>UF Precautions &amp; Limitations</vt:lpstr>
      <vt:lpstr>UF Precautions &amp; Limitations</vt:lpstr>
      <vt:lpstr>UFV Precautions &amp; Limitations</vt:lpstr>
      <vt:lpstr>UFV Precautions &amp; Limitations</vt:lpstr>
      <vt:lpstr>Tri Nuclear Corp.   UFV-600 Recommended Spare Parts</vt:lpstr>
      <vt:lpstr>UFV-600 Recommended Spare Parts</vt:lpstr>
      <vt:lpstr>Review / Training  Objectives</vt:lpstr>
    </vt:vector>
  </TitlesOfParts>
  <Company>Tri-Nuclear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UFV-260 Training</dc:title>
  <dc:creator>John J. Flynn</dc:creator>
  <cp:lastModifiedBy>Chris</cp:lastModifiedBy>
  <cp:revision>111</cp:revision>
  <cp:lastPrinted>2000-01-21T23:51:32Z</cp:lastPrinted>
  <dcterms:created xsi:type="dcterms:W3CDTF">2000-01-18T22:10:09Z</dcterms:created>
  <dcterms:modified xsi:type="dcterms:W3CDTF">2019-04-04T19:13:10Z</dcterms:modified>
</cp:coreProperties>
</file>